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5" r:id="rId4"/>
    <p:sldMasterId id="2147483678" r:id="rId5"/>
  </p:sldMasterIdLst>
  <p:notesMasterIdLst>
    <p:notesMasterId r:id="rId8"/>
  </p:notesMasterIdLst>
  <p:sldIdLst>
    <p:sldId id="257" r:id="rId6"/>
    <p:sldId id="258" r:id="rId7"/>
    <p:sldId id="259" r:id="rId9"/>
    <p:sldId id="260" r:id="rId10"/>
    <p:sldId id="261" r:id="rId11"/>
    <p:sldId id="262"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30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95"/>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sz="1200" dirty="0"/>
              <a:t>正确处理个人与社会、个体利益与集体利益之间的关系，确立正确的人生追求，科学对待人生境遇，以实际行动创造有价值的人生，离不开马克思主义科学价值观的指导。</a:t>
            </a:r>
            <a:endParaRPr lang="zh-CN" altLang="en-US" sz="1200"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778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46A06C51-9A7A-4DE0-8049-4305EC634FBF}" type="slidenum">
              <a:rPr lang="zh-CN" altLang="en-US">
                <a:solidFill>
                  <a:srgbClr val="000000"/>
                </a:solidFill>
                <a:latin typeface="等线" panose="02010600030101010101" pitchFamily="2" charset="-122"/>
                <a:ea typeface="等线" panose="02010600030101010101" pitchFamily="2" charset="-122"/>
              </a:rPr>
            </a:fld>
            <a:endParaRPr lang="zh-CN" altLang="en-US">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98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798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DEF3FCFD-6DEC-4463-99D3-B45176AC5EA9}" type="slidenum">
              <a:rPr lang="zh-CN" altLang="en-US">
                <a:latin typeface="等线" panose="02010600030101010101" pitchFamily="2" charset="-122"/>
                <a:ea typeface="等线" panose="02010600030101010101" pitchFamily="2" charset="-122"/>
              </a:rPr>
            </a:fld>
            <a:endParaRPr lang="zh-CN" altLang="en-US">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317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63C2D135-3780-4765-A10A-D6166B0E5853}" type="slidenum">
              <a:rPr lang="zh-CN" altLang="en-US">
                <a:latin typeface="等线" panose="02010600030101010101" pitchFamily="2" charset="-122"/>
                <a:ea typeface="等线" panose="02010600030101010101" pitchFamily="2" charset="-122"/>
              </a:rPr>
            </a:fld>
            <a:endParaRPr lang="zh-CN" altLang="en-US">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sz="1200" dirty="0"/>
              <a:t>树立正确的人生观，思考人生为了什么、该如何对待人生、怎样的人生才有意义等问题，离不开马克思主义科学世界观的指导。</a:t>
            </a:r>
            <a:endParaRPr lang="zh-CN" altLang="en-US" sz="1200" dirty="0"/>
          </a:p>
        </p:txBody>
      </p:sp>
      <p:sp>
        <p:nvSpPr>
          <p:cNvPr id="4" name="灯片编号占位符 3"/>
          <p:cNvSpPr>
            <a:spLocks noGrp="1"/>
          </p:cNvSpPr>
          <p:nvPr>
            <p:ph type="sldNum" sz="quarter" idx="5"/>
          </p:nvPr>
        </p:nvSpPr>
        <p:spPr/>
        <p:txBody>
          <a:bodyPr/>
          <a:lstStyle/>
          <a:p>
            <a:fld id="{E8571879-49C2-40CB-9473-8AADD84E18B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17675499-9908-4454-B1BB-AC3177E1A3C3}"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vl1pPr>
          </a:lstStyle>
          <a:p>
            <a:fld id="{F6B10530-62DB-41D1-93DF-513B97C7B22A}"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矩形 1"/>
          <p:cNvSpPr/>
          <p:nvPr userDrawn="1"/>
        </p:nvSpPr>
        <p:spPr>
          <a:xfrm>
            <a:off x="0" y="190083"/>
            <a:ext cx="12192000" cy="6374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p:cNvSpPr/>
          <p:nvPr userDrawn="1"/>
        </p:nvSpPr>
        <p:spPr>
          <a:xfrm>
            <a:off x="122656" y="190083"/>
            <a:ext cx="727349" cy="727349"/>
          </a:xfrm>
          <a:prstGeom prst="ellipse">
            <a:avLst/>
          </a:prstGeom>
          <a:solidFill>
            <a:srgbClr val="F4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椭圆 3"/>
          <p:cNvSpPr/>
          <p:nvPr userDrawn="1"/>
        </p:nvSpPr>
        <p:spPr>
          <a:xfrm>
            <a:off x="122656" y="698730"/>
            <a:ext cx="309093" cy="309093"/>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userDrawn="1"/>
        </p:nvSpPr>
        <p:spPr>
          <a:xfrm>
            <a:off x="251444" y="363673"/>
            <a:ext cx="471604" cy="369332"/>
          </a:xfrm>
          <a:prstGeom prst="rect">
            <a:avLst/>
          </a:prstGeom>
          <a:noFill/>
        </p:spPr>
        <p:txBody>
          <a:bodyPr wrap="none" rtlCol="0">
            <a:spAutoFit/>
          </a:bodyPr>
          <a:lstStyle/>
          <a:p>
            <a:pPr algn="ctr"/>
            <a:fld id="{8A94E358-6EE4-7848-A49C-7E9415ED7B24}" type="slidenum">
              <a:rPr kumimoji="1" lang="zh-CN" altLang="en-US">
                <a:solidFill>
                  <a:schemeClr val="accent1">
                    <a:lumMod val="50000"/>
                  </a:schemeClr>
                </a:solidFill>
                <a:latin typeface="+mj-ea"/>
                <a:ea typeface="+mj-ea"/>
              </a:rPr>
            </a:fld>
            <a:endParaRPr kumimoji="1" lang="zh-CN" altLang="en-US">
              <a:solidFill>
                <a:schemeClr val="accent1">
                  <a:lumMod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17D5A438-0CE9-49D3-891E-EBCE42F2D839}"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AE2DC378-A09B-4530-A1CD-F1F646196595}"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7A47992-99BC-4EC7-80BE-EFE5486D3713}"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C361319B-EE6B-437C-BA49-96B0648D4CA6}"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255D6EF8-F336-4B07-A8DD-A6237E7C3039}"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E4898DF-19CE-4375-A215-94FD95F7CEC9}"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24169536-13AF-4DD1-A142-A02430464F0F}"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E29A487-01FD-4C36-B5D4-46085E5EB570}"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0012BFF8-3610-4CA1-9475-D17162D27F15}" type="datetimeFigureOut">
              <a:rPr lang="zh-CN" altLang="en-US"/>
            </a:fld>
            <a:endParaRPr lang="zh-CN" altLang="en-US"/>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lstStyle>
            <a:lvl1pPr>
              <a:defRPr/>
            </a:lvl1pPr>
          </a:lstStyle>
          <a:p>
            <a:fld id="{F1E0BE90-9E5C-4C2B-B489-D13D9937769A}" type="slidenum">
              <a:rPr lang="zh-CN" altLang="en-US"/>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C7663A5D-D8D9-4BCA-B0C8-5300C7EFFF61}" type="datetimeFigureOut">
              <a:rPr lang="zh-CN" altLang="en-US"/>
            </a:fld>
            <a:endParaRPr lang="zh-CN" altLang="en-US"/>
          </a:p>
        </p:txBody>
      </p:sp>
      <p:sp>
        <p:nvSpPr>
          <p:cNvPr id="8"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E0706999-F4C3-46B6-BD55-6F3A15C12E6C}"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40A40DA-93ED-41B3-8689-C90FDA04A15F}" type="datetimeFigureOut">
              <a:rPr lang="zh-CN" altLang="en-US"/>
            </a:fld>
            <a:endParaRPr lang="zh-CN" altLang="en-US"/>
          </a:p>
        </p:txBody>
      </p:sp>
      <p:sp>
        <p:nvSpPr>
          <p:cNvPr id="4"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EAC026C1-6DA8-4C20-BA65-7FFB6D46F9EE}"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CEECA827-3B3C-4FDD-855B-013EEBAD05AC}" type="datetimeFigureOut">
              <a:rPr lang="zh-CN" altLang="en-US"/>
            </a:fld>
            <a:endParaRPr lang="zh-CN" altLang="en-US"/>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2AD7E873-44CD-4833-8963-C425297B251D}"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F6DA3C42-8DB9-4F34-B8CE-0EA4AE4B8F39}"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51949058-FD2B-4E8A-BDD9-2DA777CAED6F}"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5AF7DCE-DD67-4CDF-BE72-5B60FFBE5685}" type="datetimeFigureOut">
              <a:rPr lang="zh-CN" altLang="en-US"/>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F4B667-6674-4E1D-B503-2EF2798E51B1}"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FE949389-8CA6-4A1F-94A2-EB12D195FBFA}"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5A5CAF8E-BCB6-4AD3-B311-D4356368B2EC}"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pPr>
              <a:defRPr/>
            </a:pPr>
            <a:fld id="{9198243B-12D6-46A4-A1D8-8054F64F487F}"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89C903E7-CE3F-4D34-890B-033A0913A665}"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4395E68-7CA1-417A-B9E0-FD0ABC54DDB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0B4D312-38F0-45D8-AF87-2D3CD89D855D}"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0FC1D1A-84BE-49B5-9F4A-C81F95E5A8C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2E82180-85F0-410A-98EA-490DFD9796D7}"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3A1F61D-F40B-4863-ACD3-5D812EFC106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C63B9E1-8E1B-4BD6-83EC-515CFF48B9BB}"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16FE55CD-9BD5-49E9-A1E1-3FAA08E4520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C62642D-CBA2-4E51-AD97-10EAE3B88C16}"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9A1B70C-C749-4195-91BA-0D334ABF57BD}"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E1275A0-E729-4CCB-A68E-4E7D0D1378E2}"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122C8B1-91F1-4141-824D-EC2C81E70EDC}"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A73A71C-308A-4777-850C-8F315483BE4D}" type="slidenum">
              <a:rPr lang="zh-CN"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C920BC7-FCF1-44EA-B74C-765167EA7AF5}"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23484FC-FC44-4FF4-8B94-15C9C767C27F}" type="slidenum">
              <a:rPr lang="zh-CN" altLang="en-US"/>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D443527E-6099-4B22-9590-96F00B43FC5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B5C760D-49A9-4646-BA23-71056F4F6589}" type="slidenum">
              <a:rPr lang="zh-CN"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B00C6B69-35F4-4778-B367-58D7FB12454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801A01-6462-414F-B91B-65ADE0FF3D7C}" type="slidenum">
              <a:rPr lang="zh-CN"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43D6BBB-8C1A-4033-A384-57B35C8EDFE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2D248E7-9807-40BC-A3B4-C62274BD0691}" type="slidenum">
              <a:rPr lang="zh-CN"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3ABFD98-40BB-4DC7-99CD-6B4FE4293E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7D43E53-60EC-4F32-AA84-3582EFE524EE}" type="slidenum">
              <a:rPr lang="zh-CN" altLang="en-US"/>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0" y="0"/>
            <a:ext cx="7470160" cy="6858000"/>
          </a:xfrm>
        </p:spPr>
        <p:txBody>
          <a:bodyPr rtlCol="0">
            <a:normAutofit/>
          </a:bodyPr>
          <a:lstStyle/>
          <a:p>
            <a:pPr lvl="0"/>
            <a:endParaRPr lang="zh-CN" altLang="en-US" noProof="0"/>
          </a:p>
        </p:txBody>
      </p:sp>
      <p:sp>
        <p:nvSpPr>
          <p:cNvPr id="2" name="标题 1"/>
          <p:cNvSpPr>
            <a:spLocks noGrp="1"/>
          </p:cNvSpPr>
          <p:nvPr>
            <p:ph type="title"/>
          </p:nvPr>
        </p:nvSpPr>
        <p:spPr>
          <a:xfrm>
            <a:off x="3075583" y="3562470"/>
            <a:ext cx="8309967" cy="856952"/>
          </a:xfrm>
          <a:noFill/>
        </p:spPr>
        <p:txBody>
          <a:bodyPr wrap="none" rIns="0" bIns="0">
            <a:spAutoFit/>
          </a:bodyPr>
          <a:lstStyle>
            <a:lvl1pPr algn="r">
              <a:defRPr lang="zh-CN" altLang="en-US" sz="5400" kern="100" dirty="0">
                <a:gradFill flip="none" rotWithShape="1">
                  <a:gsLst>
                    <a:gs pos="3000">
                      <a:prstClr val="black">
                        <a:lumMod val="65000"/>
                        <a:lumOff val="35000"/>
                      </a:prstClr>
                    </a:gs>
                    <a:gs pos="100000">
                      <a:prstClr val="black"/>
                    </a:gs>
                  </a:gsLst>
                  <a:lin ang="5400000" scaled="1"/>
                  <a:tileRect/>
                </a:gradFill>
                <a:cs typeface="Times New Roman" panose="02020603050405020304" pitchFamily="18" charset="0"/>
              </a:defRPr>
            </a:lvl1pPr>
          </a:lstStyle>
          <a:p>
            <a:pPr lvl="0"/>
            <a:r>
              <a:rPr lang="zh-CN" altLang="en-US" dirty="0"/>
              <a:t>单击此处编辑母版标题样式</a:t>
            </a:r>
            <a:endParaRPr lang="zh-CN" altLang="en-US" dirty="0"/>
          </a:p>
        </p:txBody>
      </p:sp>
      <p:sp>
        <p:nvSpPr>
          <p:cNvPr id="8" name="文本占位符 7"/>
          <p:cNvSpPr>
            <a:spLocks noGrp="1"/>
          </p:cNvSpPr>
          <p:nvPr>
            <p:ph type="body" sz="quarter" idx="15"/>
          </p:nvPr>
        </p:nvSpPr>
        <p:spPr>
          <a:xfrm>
            <a:off x="7270750" y="4486093"/>
            <a:ext cx="4114800" cy="307777"/>
          </a:xfrm>
          <a:noFill/>
        </p:spPr>
        <p:txBody>
          <a:bodyPr rIns="0">
            <a:spAutoFit/>
          </a:bodyPr>
          <a:lstStyle>
            <a:lvl1pPr marL="0" indent="0" algn="r">
              <a:lnSpc>
                <a:spcPct val="100000"/>
              </a:lnSpc>
              <a:buNone/>
              <a:defRPr lang="zh-CN" altLang="en-US" sz="1400" kern="100" dirty="0" smtClean="0">
                <a:solidFill>
                  <a:prstClr val="white">
                    <a:lumMod val="75000"/>
                  </a:prstClr>
                </a:solidFill>
                <a:latin typeface="Arial" panose="020B0604020202020204" pitchFamily="34" charset="0"/>
                <a:ea typeface="字魂59号-创粗黑" panose="00000500000000000000" pitchFamily="2" charset="-122"/>
                <a:cs typeface="Arial" panose="020B0604020202020204" pitchFamily="34" charset="0"/>
              </a:defRPr>
            </a:lvl1pPr>
          </a:lstStyle>
          <a:p>
            <a:pPr lvl="0"/>
            <a:r>
              <a:rPr lang="zh-CN" altLang="en-US"/>
              <a:t>单击此处编辑母版文本样式</a:t>
            </a:r>
            <a:endParaRPr lang="zh-CN" altLang="en-US"/>
          </a:p>
        </p:txBody>
      </p:sp>
    </p:spTree>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8" name="图片占位符 7"/>
          <p:cNvSpPr>
            <a:spLocks noGrp="1"/>
          </p:cNvSpPr>
          <p:nvPr>
            <p:ph type="pic" sz="quarter" idx="13"/>
          </p:nvPr>
        </p:nvSpPr>
        <p:spPr>
          <a:xfrm>
            <a:off x="868094" y="1671577"/>
            <a:ext cx="5528189" cy="3186174"/>
          </a:xfrm>
        </p:spPr>
        <p:txBody>
          <a:bodyPr rtlCol="0">
            <a:normAutofit/>
          </a:bodyPr>
          <a:lstStyle/>
          <a:p>
            <a:pPr lvl="0"/>
            <a:endParaRPr lang="zh-CN" altLang="en-US" noProof="0"/>
          </a:p>
        </p:txBody>
      </p:sp>
    </p:spTree>
  </p:cSld>
  <p:clrMapOvr>
    <a:masterClrMapping/>
  </p:clrMapOvr>
  <p:transition spd="slow"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Tree>
  </p:cSld>
  <p:clrMapOvr>
    <a:masterClrMapping/>
  </p:clrMapOvr>
  <p:transition advTm="2000">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png"/><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6" Type="http://schemas.openxmlformats.org/officeDocument/2006/relationships/theme" Target="../theme/theme3.xml"/><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5" Type="http://schemas.openxmlformats.org/officeDocument/2006/relationships/theme" Target="../theme/theme4.xml"/><Relationship Id="rId14" Type="http://schemas.openxmlformats.org/officeDocument/2006/relationships/image" Target="../media/image1.png"/><Relationship Id="rId13" Type="http://schemas.openxmlformats.org/officeDocument/2006/relationships/slideLayout" Target="../slideLayouts/slideLayout40.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grpSp>
        <p:nvGrpSpPr>
          <p:cNvPr id="11" name="组合 10"/>
          <p:cNvGrpSpPr/>
          <p:nvPr userDrawn="1"/>
        </p:nvGrpSpPr>
        <p:grpSpPr>
          <a:xfrm>
            <a:off x="-18931" y="186307"/>
            <a:ext cx="12210930" cy="728093"/>
            <a:chOff x="-18931" y="261257"/>
            <a:chExt cx="12210930" cy="508001"/>
          </a:xfrm>
        </p:grpSpPr>
        <p:sp>
          <p:nvSpPr>
            <p:cNvPr id="13" name="矩形 12"/>
            <p:cNvSpPr/>
            <p:nvPr/>
          </p:nvSpPr>
          <p:spPr>
            <a:xfrm>
              <a:off x="-1" y="320254"/>
              <a:ext cx="12192000" cy="407992"/>
            </a:xfrm>
            <a:prstGeom prst="rect">
              <a:avLst/>
            </a:prstGeom>
            <a:solidFill>
              <a:sysClr val="window" lastClr="FFFFFF">
                <a:lumMod val="85000"/>
                <a:alpha val="81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13"/>
            <p:cNvGrpSpPr/>
            <p:nvPr/>
          </p:nvGrpSpPr>
          <p:grpSpPr>
            <a:xfrm rot="5400000">
              <a:off x="3986554" y="-3744228"/>
              <a:ext cx="508001" cy="8518972"/>
              <a:chOff x="7197211" y="-1735709"/>
              <a:chExt cx="3775589" cy="20521956"/>
            </a:xfrm>
          </p:grpSpPr>
          <p:sp>
            <p:nvSpPr>
              <p:cNvPr id="15" name="矩形 14"/>
              <p:cNvSpPr/>
              <p:nvPr/>
            </p:nvSpPr>
            <p:spPr>
              <a:xfrm>
                <a:off x="7635694" y="-1735709"/>
                <a:ext cx="3032305" cy="3892222"/>
              </a:xfrm>
              <a:prstGeom prst="rec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平行四边形 15"/>
              <p:cNvSpPr/>
              <p:nvPr/>
            </p:nvSpPr>
            <p:spPr>
              <a:xfrm rot="16200000" flipH="1" flipV="1">
                <a:off x="7926800" y="-1335756"/>
                <a:ext cx="2456093" cy="3026305"/>
              </a:xfrm>
              <a:prstGeom prst="parallelogram">
                <a:avLst>
                  <a:gd name="adj" fmla="val 43814"/>
                </a:avLst>
              </a:prstGeom>
              <a:solidFill>
                <a:srgbClr val="A5C75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流程图: 手动输入 16"/>
              <p:cNvSpPr/>
              <p:nvPr/>
            </p:nvSpPr>
            <p:spPr>
              <a:xfrm flipH="1">
                <a:off x="7197211" y="-904683"/>
                <a:ext cx="3775587" cy="4763292"/>
              </a:xfrm>
              <a:prstGeom prst="flowChartManualInpu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a:xfrm flipH="1">
                <a:off x="7197215" y="3858610"/>
                <a:ext cx="3775585" cy="14927637"/>
              </a:xfrm>
              <a:prstGeom prst="rect">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9" name="组合 9"/>
          <p:cNvGrpSpPr/>
          <p:nvPr userDrawn="1"/>
        </p:nvGrpSpPr>
        <p:grpSpPr bwMode="auto">
          <a:xfrm>
            <a:off x="9828212" y="386048"/>
            <a:ext cx="2085975" cy="328612"/>
            <a:chOff x="9534704" y="546889"/>
            <a:chExt cx="2086182" cy="328828"/>
          </a:xfrm>
        </p:grpSpPr>
        <p:pic>
          <p:nvPicPr>
            <p:cNvPr id="20" name="图片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0127" y="546889"/>
              <a:ext cx="1680759" cy="3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4704" y="554934"/>
              <a:ext cx="312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grpSp>
        <p:nvGrpSpPr>
          <p:cNvPr id="10" name="组合 9"/>
          <p:cNvGrpSpPr/>
          <p:nvPr userDrawn="1"/>
        </p:nvGrpSpPr>
        <p:grpSpPr>
          <a:xfrm>
            <a:off x="-18931" y="186307"/>
            <a:ext cx="12210930" cy="728093"/>
            <a:chOff x="-18931" y="261257"/>
            <a:chExt cx="12210930" cy="508001"/>
          </a:xfrm>
        </p:grpSpPr>
        <p:sp>
          <p:nvSpPr>
            <p:cNvPr id="11" name="矩形 10"/>
            <p:cNvSpPr/>
            <p:nvPr/>
          </p:nvSpPr>
          <p:spPr>
            <a:xfrm>
              <a:off x="-1" y="320254"/>
              <a:ext cx="12192000" cy="407992"/>
            </a:xfrm>
            <a:prstGeom prst="rect">
              <a:avLst/>
            </a:prstGeom>
            <a:solidFill>
              <a:schemeClr val="bg1">
                <a:lumMod val="8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2" name="组合 11"/>
            <p:cNvGrpSpPr/>
            <p:nvPr/>
          </p:nvGrpSpPr>
          <p:grpSpPr>
            <a:xfrm rot="5400000">
              <a:off x="3986554" y="-3744228"/>
              <a:ext cx="508001" cy="8518972"/>
              <a:chOff x="7197211" y="-1735709"/>
              <a:chExt cx="3775589" cy="20521956"/>
            </a:xfrm>
          </p:grpSpPr>
          <p:sp>
            <p:nvSpPr>
              <p:cNvPr id="13" name="矩形 12"/>
              <p:cNvSpPr/>
              <p:nvPr/>
            </p:nvSpPr>
            <p:spPr>
              <a:xfrm>
                <a:off x="7635694" y="-1735709"/>
                <a:ext cx="3032305" cy="3892222"/>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4" name="平行四边形 13"/>
              <p:cNvSpPr/>
              <p:nvPr/>
            </p:nvSpPr>
            <p:spPr>
              <a:xfrm rot="16200000" flipH="1" flipV="1">
                <a:off x="7926800" y="-1335756"/>
                <a:ext cx="2456093" cy="3026305"/>
              </a:xfrm>
              <a:prstGeom prst="parallelogram">
                <a:avLst>
                  <a:gd name="adj" fmla="val 43814"/>
                </a:avLst>
              </a:prstGeom>
              <a:solidFill>
                <a:srgbClr val="A5C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流程图: 手动输入 14"/>
              <p:cNvSpPr/>
              <p:nvPr/>
            </p:nvSpPr>
            <p:spPr>
              <a:xfrm flipH="1">
                <a:off x="7197211" y="-904683"/>
                <a:ext cx="3775587" cy="4763292"/>
              </a:xfrm>
              <a:prstGeom prst="flowChartManualInpu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6" name="矩形 15"/>
              <p:cNvSpPr/>
              <p:nvPr/>
            </p:nvSpPr>
            <p:spPr>
              <a:xfrm flipH="1">
                <a:off x="7197215" y="3858610"/>
                <a:ext cx="3775585" cy="14927637"/>
              </a:xfrm>
              <a:prstGeom prst="rect">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grpSp>
        <p:nvGrpSpPr>
          <p:cNvPr id="17" name="组合 9"/>
          <p:cNvGrpSpPr/>
          <p:nvPr userDrawn="1"/>
        </p:nvGrpSpPr>
        <p:grpSpPr bwMode="auto">
          <a:xfrm>
            <a:off x="9828212" y="386048"/>
            <a:ext cx="2085975" cy="328612"/>
            <a:chOff x="9534704" y="546889"/>
            <a:chExt cx="2086182" cy="328828"/>
          </a:xfrm>
        </p:grpSpPr>
        <p:pic>
          <p:nvPicPr>
            <p:cNvPr id="18" name="图片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40127" y="546889"/>
              <a:ext cx="1680759" cy="3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34704" y="554934"/>
              <a:ext cx="312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微软雅黑" panose="020B0503020204020204" pitchFamily="34" charset="-122"/>
              </a:defRPr>
            </a:lvl1pPr>
          </a:lstStyle>
          <a:p>
            <a:pPr>
              <a:defRPr/>
            </a:pPr>
            <a:fld id="{97919328-1698-422A-A2F6-2AAA6365F74A}"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微软雅黑" panose="020B0503020204020204" pitchFamily="34" charset="-122"/>
              </a:defRPr>
            </a:lvl1pPr>
          </a:lstStyle>
          <a:p>
            <a:pPr>
              <a:defRPr/>
            </a:pPr>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微软雅黑" panose="020B0503020204020204" pitchFamily="34" charset="-122"/>
              </a:defRPr>
            </a:lvl1pPr>
          </a:lstStyle>
          <a:p>
            <a:pPr>
              <a:defRPr/>
            </a:pPr>
            <a:fld id="{3D47A128-2295-4837-B4DC-36C9E542240B}"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0" Type="http://schemas.openxmlformats.org/officeDocument/2006/relationships/slideLayout" Target="../slideLayouts/slideLayout5.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emf"/></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image" Target="../media/image27.png"/><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5.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hemeOverride" Target="../theme/themeOverride2.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4.png"/><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7.jpeg"/><Relationship Id="rId1" Type="http://schemas.openxmlformats.org/officeDocument/2006/relationships/image" Target="../media/image36.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hyperlink" Target="&#35270;&#39057;&#36164;&#28304;/&#20064;&#36817;&#24179;&#20195;&#34920;&#20826;&#21644;&#20154;&#27665;&#24196;&#20005;&#23459;&#21578;.mp4" TargetMode="External"/><Relationship Id="rId1" Type="http://schemas.openxmlformats.org/officeDocument/2006/relationships/image" Target="../media/image38.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5.xml"/><Relationship Id="rId2" Type="http://schemas.openxmlformats.org/officeDocument/2006/relationships/image" Target="../media/image9.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6.xml"/><Relationship Id="rId1"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hyperlink" Target="&#35270;&#39057;&#36164;&#28304;/&#8220;&#19971;&#19968;&#21195;&#31456;&#8221;&#33719;&#24471;&#32773;&#20013;&#30340;&#22235;&#20301;&#30334;&#23681;&#20826;&#21592;.mp4" TargetMode="Externa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GI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6" name="文本框 25"/>
          <p:cNvSpPr txBox="1"/>
          <p:nvPr/>
        </p:nvSpPr>
        <p:spPr>
          <a:xfrm>
            <a:off x="2108835" y="2127250"/>
            <a:ext cx="7974330" cy="2214880"/>
          </a:xfrm>
          <a:prstGeom prst="rect">
            <a:avLst/>
          </a:prstGeom>
          <a:noFill/>
        </p:spPr>
        <p:txBody>
          <a:bodyPr wrap="square" rtlCol="0">
            <a:spAutoFit/>
          </a:bodyPr>
          <a:p>
            <a:pPr lvl="0" algn="ctr" eaLnBrk="1" fontAlgn="auto" hangingPunct="1">
              <a:lnSpc>
                <a:spcPct val="150000"/>
              </a:lnSpc>
              <a:spcBef>
                <a:spcPts val="0"/>
              </a:spcBef>
              <a:spcAft>
                <a:spcPts val="0"/>
              </a:spcAft>
            </a:pPr>
            <a:r>
              <a:rPr lang="zh-CN" altLang="en-US" sz="4800" b="1" spc="300" dirty="0">
                <a:solidFill>
                  <a:schemeClr val="bg1"/>
                </a:solidFill>
                <a:latin typeface="微软雅黑" panose="020B0503020204020204" pitchFamily="34" charset="-122"/>
              </a:rPr>
              <a:t>专题二</a:t>
            </a:r>
            <a:r>
              <a:rPr lang="en-US" altLang="zh-CN" sz="4400" b="1" spc="300" dirty="0">
                <a:solidFill>
                  <a:schemeClr val="bg1"/>
                </a:solidFill>
                <a:latin typeface="微软雅黑" panose="020B0503020204020204" pitchFamily="34" charset="-122"/>
              </a:rPr>
              <a:t>   </a:t>
            </a:r>
            <a:endParaRPr lang="en-US" altLang="zh-CN" sz="4400" b="1" spc="300" dirty="0">
              <a:solidFill>
                <a:schemeClr val="bg1"/>
              </a:solidFill>
              <a:latin typeface="微软雅黑" panose="020B0503020204020204" pitchFamily="34" charset="-122"/>
            </a:endParaRPr>
          </a:p>
          <a:p>
            <a:pPr lvl="0" algn="ctr" eaLnBrk="1" fontAlgn="auto" hangingPunct="1">
              <a:lnSpc>
                <a:spcPct val="150000"/>
              </a:lnSpc>
              <a:spcBef>
                <a:spcPts val="0"/>
              </a:spcBef>
              <a:spcAft>
                <a:spcPts val="0"/>
              </a:spcAft>
            </a:pPr>
            <a:r>
              <a:rPr lang="zh-CN" altLang="en-US" sz="4400" b="1" spc="300" dirty="0">
                <a:solidFill>
                  <a:schemeClr val="bg1"/>
                </a:solidFill>
                <a:latin typeface="微软雅黑" panose="020B0503020204020204" pitchFamily="34" charset="-122"/>
              </a:rPr>
              <a:t>领悟人生真谛</a:t>
            </a:r>
            <a:r>
              <a:rPr lang="en-US" altLang="zh-CN" sz="4400" b="1" spc="300" dirty="0">
                <a:solidFill>
                  <a:schemeClr val="bg1"/>
                </a:solidFill>
                <a:latin typeface="微软雅黑" panose="020B0503020204020204" pitchFamily="34" charset="-122"/>
              </a:rPr>
              <a:t>   </a:t>
            </a:r>
            <a:r>
              <a:rPr lang="zh-CN" altLang="en-US" sz="4400" b="1" spc="300" dirty="0">
                <a:solidFill>
                  <a:schemeClr val="bg1"/>
                </a:solidFill>
                <a:latin typeface="微软雅黑" panose="020B0503020204020204" pitchFamily="34" charset="-122"/>
              </a:rPr>
              <a:t>增长人生智慧</a:t>
            </a:r>
            <a:endParaRPr lang="zh-CN" altLang="en-US" sz="4400" b="1" spc="300" dirty="0">
              <a:solidFill>
                <a:schemeClr val="bg1"/>
              </a:solidFill>
              <a:latin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1"/>
          <p:cNvGrpSpPr/>
          <p:nvPr/>
        </p:nvGrpSpPr>
        <p:grpSpPr bwMode="auto">
          <a:xfrm>
            <a:off x="2722563" y="3308930"/>
            <a:ext cx="7181458" cy="3422070"/>
            <a:chOff x="1254125" y="2032000"/>
            <a:chExt cx="7621862" cy="3697288"/>
          </a:xfrm>
        </p:grpSpPr>
        <p:sp>
          <p:nvSpPr>
            <p:cNvPr id="6" name="MH_SubTitle_3"/>
            <p:cNvSpPr>
              <a:spLocks noChangeArrowheads="1"/>
            </p:cNvSpPr>
            <p:nvPr>
              <p:custDataLst>
                <p:tags r:id="rId1"/>
              </p:custDataLst>
            </p:nvPr>
          </p:nvSpPr>
          <p:spPr bwMode="auto">
            <a:xfrm>
              <a:off x="2349491" y="2032000"/>
              <a:ext cx="1357301" cy="1184275"/>
            </a:xfrm>
            <a:prstGeom prst="hexagon">
              <a:avLst>
                <a:gd name="adj" fmla="val 28653"/>
                <a:gd name="vf" fmla="val 115470"/>
              </a:avLst>
            </a:prstGeom>
            <a:solidFill>
              <a:srgbClr val="2B6C18"/>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家庭关系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7" name="MH_SubTitle_4"/>
            <p:cNvSpPr>
              <a:spLocks noChangeArrowheads="1"/>
            </p:cNvSpPr>
            <p:nvPr>
              <p:custDataLst>
                <p:tags r:id="rId2"/>
              </p:custDataLst>
            </p:nvPr>
          </p:nvSpPr>
          <p:spPr bwMode="auto">
            <a:xfrm>
              <a:off x="1254125" y="2644775"/>
              <a:ext cx="1320790" cy="1158875"/>
            </a:xfrm>
            <a:prstGeom prst="hexagon">
              <a:avLst>
                <a:gd name="adj" fmla="val 28678"/>
                <a:gd name="vf" fmla="val 115470"/>
              </a:avLst>
            </a:prstGeom>
            <a:solidFill>
              <a:schemeClr val="accent6">
                <a:lumMod val="75000"/>
              </a:schemeClr>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法律关系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8" name="MH_SubTitle_5"/>
            <p:cNvSpPr>
              <a:spLocks noChangeArrowheads="1"/>
            </p:cNvSpPr>
            <p:nvPr>
              <p:custDataLst>
                <p:tags r:id="rId3"/>
              </p:custDataLst>
            </p:nvPr>
          </p:nvSpPr>
          <p:spPr bwMode="auto">
            <a:xfrm>
              <a:off x="1254125" y="3900488"/>
              <a:ext cx="1357301" cy="1184275"/>
            </a:xfrm>
            <a:prstGeom prst="hexagon">
              <a:avLst>
                <a:gd name="adj" fmla="val 28653"/>
                <a:gd name="vf" fmla="val 115470"/>
              </a:avLst>
            </a:prstGeom>
            <a:solidFill>
              <a:srgbClr val="2B6C18"/>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政治关系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9" name="MH_SubTitle_2"/>
            <p:cNvSpPr>
              <a:spLocks noChangeArrowheads="1"/>
            </p:cNvSpPr>
            <p:nvPr>
              <p:custDataLst>
                <p:tags r:id="rId4"/>
              </p:custDataLst>
            </p:nvPr>
          </p:nvSpPr>
          <p:spPr bwMode="auto">
            <a:xfrm>
              <a:off x="3443270" y="2644775"/>
              <a:ext cx="1357302" cy="1184275"/>
            </a:xfrm>
            <a:prstGeom prst="hexagon">
              <a:avLst>
                <a:gd name="adj" fmla="val 28653"/>
                <a:gd name="vf" fmla="val 115470"/>
              </a:avLst>
            </a:prstGeom>
            <a:solidFill>
              <a:schemeClr val="accent6">
                <a:lumMod val="75000"/>
              </a:schemeClr>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地缘关系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 name="MH_SubTitle_7"/>
            <p:cNvSpPr>
              <a:spLocks noChangeArrowheads="1"/>
            </p:cNvSpPr>
            <p:nvPr>
              <p:custDataLst>
                <p:tags r:id="rId5"/>
              </p:custDataLst>
            </p:nvPr>
          </p:nvSpPr>
          <p:spPr bwMode="auto">
            <a:xfrm>
              <a:off x="2349491" y="3287712"/>
              <a:ext cx="1357301" cy="1184275"/>
            </a:xfrm>
            <a:prstGeom prst="hexagon">
              <a:avLst>
                <a:gd name="adj" fmla="val 28653"/>
                <a:gd name="vf" fmla="val 115470"/>
              </a:avLst>
            </a:prstGeom>
            <a:solidFill>
              <a:schemeClr val="accent6">
                <a:lumMod val="75000"/>
              </a:schemeClr>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道德关系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1" name="MH_SubTitle_6"/>
            <p:cNvSpPr>
              <a:spLocks noChangeArrowheads="1"/>
            </p:cNvSpPr>
            <p:nvPr>
              <p:custDataLst>
                <p:tags r:id="rId6"/>
              </p:custDataLst>
            </p:nvPr>
          </p:nvSpPr>
          <p:spPr bwMode="auto">
            <a:xfrm>
              <a:off x="2349491" y="4545013"/>
              <a:ext cx="1357301" cy="1184275"/>
            </a:xfrm>
            <a:prstGeom prst="hexagon">
              <a:avLst>
                <a:gd name="adj" fmla="val 28653"/>
                <a:gd name="vf" fmla="val 115470"/>
              </a:avLst>
            </a:prstGeom>
            <a:solidFill>
              <a:schemeClr val="accent6">
                <a:lumMod val="75000"/>
              </a:schemeClr>
            </a:solidFill>
            <a:ln>
              <a:noFill/>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9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经济关系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2" name="MH_Other_1"/>
            <p:cNvSpPr>
              <a:spLocks noChangeArrowheads="1"/>
            </p:cNvSpPr>
            <p:nvPr>
              <p:custDataLst>
                <p:tags r:id="rId7"/>
              </p:custDataLst>
            </p:nvPr>
          </p:nvSpPr>
          <p:spPr bwMode="auto">
            <a:xfrm>
              <a:off x="3441683" y="3894138"/>
              <a:ext cx="1357301" cy="1184275"/>
            </a:xfrm>
            <a:prstGeom prst="hexagon">
              <a:avLst>
                <a:gd name="adj" fmla="val 28653"/>
                <a:gd name="vf" fmla="val 115470"/>
              </a:avLst>
            </a:prstGeom>
            <a:solidFill>
              <a:srgbClr val="2B6C18"/>
            </a:solidFill>
            <a:ln w="12700">
              <a:noFill/>
              <a:round/>
            </a:ln>
          </p:spPr>
          <p:txBody>
            <a:bodyPr lIns="0" tIns="0" rIns="0" bIns="0" anchor="ctr"/>
            <a:lstStyle>
              <a:lvl1pPr>
                <a:tabLst>
                  <a:tab pos="723900" algn="l"/>
                  <a:tab pos="14478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业缘关系</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3" name="MH_SubTitle_1"/>
            <p:cNvSpPr>
              <a:spLocks noChangeArrowheads="1"/>
            </p:cNvSpPr>
            <p:nvPr>
              <p:custDataLst>
                <p:tags r:id="rId8"/>
              </p:custDataLst>
            </p:nvPr>
          </p:nvSpPr>
          <p:spPr bwMode="auto">
            <a:xfrm>
              <a:off x="5973724" y="3348037"/>
              <a:ext cx="2902263" cy="2338389"/>
            </a:xfrm>
            <a:prstGeom prst="hexagon">
              <a:avLst>
                <a:gd name="adj" fmla="val 29323"/>
                <a:gd name="vf" fmla="val 115470"/>
              </a:avLst>
            </a:prstGeom>
            <a:solidFill>
              <a:schemeClr val="accent4">
                <a:lumMod val="50000"/>
              </a:schemeClr>
            </a:solidFill>
            <a:ln>
              <a:noFill/>
            </a:ln>
          </p:spPr>
          <p:txBody>
            <a:bodyPr lIns="0" tIns="0" rIns="0" bIns="0" anchor="ctr"/>
            <a:lstStyle>
              <a:lvl1pPr>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1pPr>
              <a:lvl2pPr marL="742950" indent="-285750">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2pPr>
              <a:lvl3pPr marL="1143000" indent="-228600">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3pPr>
              <a:lvl4pPr marL="1600200" indent="-228600">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4pPr>
              <a:lvl5pPr marL="2057400" indent="-228600">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ea typeface="宋体" panose="02010600030101010101" pitchFamily="2" charset="-122"/>
                </a:defRPr>
              </a:lvl9pPr>
            </a:lstStyle>
            <a:p>
              <a:pPr algn="ctr" defTabSz="457200" eaLnBrk="1" hangingPunct="1">
                <a:lnSpc>
                  <a:spcPct val="15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人的社会关系的总和决定了人的本质</a:t>
              </a:r>
              <a:endPar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cxnSp>
          <p:nvCxnSpPr>
            <p:cNvPr id="24599" name="MH_Other_2"/>
            <p:cNvCxnSpPr>
              <a:cxnSpLocks noChangeShapeType="1"/>
            </p:cNvCxnSpPr>
            <p:nvPr>
              <p:custDataLst>
                <p:tags r:id="rId9"/>
              </p:custDataLst>
            </p:nvPr>
          </p:nvCxnSpPr>
          <p:spPr bwMode="auto">
            <a:xfrm>
              <a:off x="4961168" y="4477761"/>
              <a:ext cx="933363" cy="4762"/>
            </a:xfrm>
            <a:prstGeom prst="straightConnector1">
              <a:avLst/>
            </a:prstGeom>
            <a:noFill/>
            <a:ln w="9525">
              <a:solidFill>
                <a:srgbClr val="A6A6A6"/>
              </a:solidFill>
              <a:round/>
              <a:tailEnd type="triangle" w="med" len="med"/>
            </a:ln>
            <a:extLst>
              <a:ext uri="{909E8E84-426E-40DD-AFC4-6F175D3DCCD1}">
                <a14:hiddenFill xmlns:a14="http://schemas.microsoft.com/office/drawing/2010/main">
                  <a:noFill/>
                </a14:hiddenFill>
              </a:ext>
            </a:extLst>
          </p:spPr>
        </p:cxnSp>
      </p:grpSp>
      <p:sp>
        <p:nvSpPr>
          <p:cNvPr id="24580" name="Text Box 14"/>
          <p:cNvSpPr txBox="1">
            <a:spLocks noChangeArrowheads="1"/>
          </p:cNvSpPr>
          <p:nvPr/>
        </p:nvSpPr>
        <p:spPr bwMode="auto">
          <a:xfrm>
            <a:off x="1552575" y="1991157"/>
            <a:ext cx="10500633" cy="122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3055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800" b="1" dirty="0">
                <a:solidFill>
                  <a:srgbClr val="2B6C18"/>
                </a:solidFill>
              </a:rPr>
              <a:t>这一论断</a:t>
            </a:r>
            <a:r>
              <a:rPr lang="zh-CN" altLang="en-US" sz="2400" dirty="0"/>
              <a:t>关注的是现实的、具体的人，强调从社会关系出发去把握变化着的人的本质，为人们认识人生、形成正确的人生观提供了科学的方法论。</a:t>
            </a:r>
            <a:endParaRPr lang="zh-CN" altLang="en-US" sz="2400" dirty="0"/>
          </a:p>
        </p:txBody>
      </p:sp>
      <p:sp>
        <p:nvSpPr>
          <p:cNvPr id="16" name="Freeform 20"/>
          <p:cNvSpPr/>
          <p:nvPr/>
        </p:nvSpPr>
        <p:spPr bwMode="auto">
          <a:xfrm>
            <a:off x="300038" y="1436276"/>
            <a:ext cx="1252537" cy="1254125"/>
          </a:xfrm>
          <a:custGeom>
            <a:avLst/>
            <a:gdLst/>
            <a:ahLst/>
            <a:cxnLst>
              <a:cxn ang="0">
                <a:pos x="982" y="0"/>
              </a:cxn>
              <a:cxn ang="0">
                <a:pos x="957" y="12"/>
              </a:cxn>
              <a:cxn ang="0">
                <a:pos x="719" y="251"/>
              </a:cxn>
              <a:cxn ang="0">
                <a:pos x="534" y="67"/>
              </a:cxn>
              <a:cxn ang="0">
                <a:pos x="504" y="55"/>
              </a:cxn>
              <a:cxn ang="0">
                <a:pos x="438" y="87"/>
              </a:cxn>
              <a:cxn ang="0">
                <a:pos x="49" y="476"/>
              </a:cxn>
              <a:cxn ang="0">
                <a:pos x="20" y="523"/>
              </a:cxn>
              <a:cxn ang="0">
                <a:pos x="29" y="572"/>
              </a:cxn>
              <a:cxn ang="0">
                <a:pos x="213" y="756"/>
              </a:cxn>
              <a:cxn ang="0">
                <a:pos x="15" y="955"/>
              </a:cxn>
              <a:cxn ang="0">
                <a:pos x="4" y="989"/>
              </a:cxn>
              <a:cxn ang="0">
                <a:pos x="36" y="1005"/>
              </a:cxn>
              <a:cxn ang="0">
                <a:pos x="956" y="1005"/>
              </a:cxn>
              <a:cxn ang="0">
                <a:pos x="1007" y="953"/>
              </a:cxn>
              <a:cxn ang="0">
                <a:pos x="1007" y="33"/>
              </a:cxn>
              <a:cxn ang="0">
                <a:pos x="982" y="0"/>
              </a:cxn>
            </a:cxnLst>
            <a:rect l="0" t="0" r="r" b="b"/>
            <a:pathLst>
              <a:path w="1007" h="1005">
                <a:moveTo>
                  <a:pt x="982" y="0"/>
                </a:moveTo>
                <a:cubicBezTo>
                  <a:pt x="974" y="0"/>
                  <a:pt x="966" y="4"/>
                  <a:pt x="957" y="12"/>
                </a:cubicBezTo>
                <a:cubicBezTo>
                  <a:pt x="719" y="251"/>
                  <a:pt x="719" y="251"/>
                  <a:pt x="719" y="251"/>
                </a:cubicBezTo>
                <a:cubicBezTo>
                  <a:pt x="534" y="67"/>
                  <a:pt x="534" y="67"/>
                  <a:pt x="534" y="67"/>
                </a:cubicBezTo>
                <a:cubicBezTo>
                  <a:pt x="527" y="59"/>
                  <a:pt x="516" y="55"/>
                  <a:pt x="504" y="55"/>
                </a:cubicBezTo>
                <a:cubicBezTo>
                  <a:pt x="482" y="55"/>
                  <a:pt x="458" y="67"/>
                  <a:pt x="438" y="87"/>
                </a:cubicBezTo>
                <a:cubicBezTo>
                  <a:pt x="49" y="476"/>
                  <a:pt x="49" y="476"/>
                  <a:pt x="49" y="476"/>
                </a:cubicBezTo>
                <a:cubicBezTo>
                  <a:pt x="35" y="490"/>
                  <a:pt x="24" y="507"/>
                  <a:pt x="20" y="523"/>
                </a:cubicBezTo>
                <a:cubicBezTo>
                  <a:pt x="14" y="543"/>
                  <a:pt x="17" y="561"/>
                  <a:pt x="29" y="572"/>
                </a:cubicBezTo>
                <a:cubicBezTo>
                  <a:pt x="213" y="756"/>
                  <a:pt x="213" y="756"/>
                  <a:pt x="213" y="756"/>
                </a:cubicBezTo>
                <a:cubicBezTo>
                  <a:pt x="15" y="955"/>
                  <a:pt x="15" y="955"/>
                  <a:pt x="15" y="955"/>
                </a:cubicBezTo>
                <a:cubicBezTo>
                  <a:pt x="0" y="970"/>
                  <a:pt x="2" y="983"/>
                  <a:pt x="4" y="989"/>
                </a:cubicBezTo>
                <a:cubicBezTo>
                  <a:pt x="7" y="995"/>
                  <a:pt x="14" y="1005"/>
                  <a:pt x="36" y="1005"/>
                </a:cubicBezTo>
                <a:cubicBezTo>
                  <a:pt x="956" y="1005"/>
                  <a:pt x="956" y="1005"/>
                  <a:pt x="956" y="1005"/>
                </a:cubicBezTo>
                <a:cubicBezTo>
                  <a:pt x="984" y="1005"/>
                  <a:pt x="1007" y="982"/>
                  <a:pt x="1007" y="953"/>
                </a:cubicBezTo>
                <a:cubicBezTo>
                  <a:pt x="1007" y="33"/>
                  <a:pt x="1007" y="33"/>
                  <a:pt x="1007" y="33"/>
                </a:cubicBezTo>
                <a:cubicBezTo>
                  <a:pt x="1007" y="9"/>
                  <a:pt x="994" y="0"/>
                  <a:pt x="982" y="0"/>
                </a:cubicBezTo>
                <a:close/>
              </a:path>
            </a:pathLst>
          </a:custGeom>
          <a:solidFill>
            <a:schemeClr val="accent2">
              <a:lumMod val="75000"/>
            </a:schemeClr>
          </a:solidFill>
          <a:ln w="28575" cap="flat">
            <a:noFill/>
            <a:prstDash val="solid"/>
            <a:miter lim="800000"/>
          </a:ln>
          <a:effectLst>
            <a:outerShdw blurRad="203200" dist="101600" dir="2700000" algn="tl" rotWithShape="0">
              <a:prstClr val="black">
                <a:alpha val="28000"/>
              </a:prstClr>
            </a:outerShdw>
          </a:effectLst>
        </p:spPr>
        <p:txBody>
          <a:bodyPr/>
          <a:lstStyle/>
          <a:p>
            <a:pPr defTabSz="457200" fontAlgn="auto" latinLnBrk="1">
              <a:spcBef>
                <a:spcPts val="0"/>
              </a:spcBef>
              <a:spcAft>
                <a:spcPts val="0"/>
              </a:spcAft>
              <a:defRPr/>
            </a:pPr>
            <a:endParaRPr lang="en-US" altLang="en-US" dirty="0">
              <a:solidFill>
                <a:prstClr val="black"/>
              </a:solidFill>
              <a:latin typeface="+mn-lt"/>
              <a:ea typeface="+mn-ea"/>
            </a:endParaRPr>
          </a:p>
        </p:txBody>
      </p:sp>
      <p:sp>
        <p:nvSpPr>
          <p:cNvPr id="24" name="文本框 23"/>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17" name="矩形: 圆角 16"/>
          <p:cNvSpPr/>
          <p:nvPr/>
        </p:nvSpPr>
        <p:spPr>
          <a:xfrm>
            <a:off x="2732998" y="1064542"/>
            <a:ext cx="6726004" cy="630237"/>
          </a:xfrm>
          <a:prstGeom prst="roundRect">
            <a:avLst>
              <a:gd name="adj" fmla="val 50000"/>
            </a:avLst>
          </a:prstGeom>
          <a:solidFill>
            <a:schemeClr val="accent2">
              <a:lumMod val="75000"/>
            </a:schemeClr>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（一）马克思主义关于人的本质的认识</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p:cNvSpPr/>
          <p:nvPr/>
        </p:nvSpPr>
        <p:spPr>
          <a:xfrm>
            <a:off x="2322784" y="2577005"/>
            <a:ext cx="9631091" cy="2994152"/>
          </a:xfrm>
          <a:prstGeom prst="rect">
            <a:avLst/>
          </a:prstGeom>
          <a:solidFill>
            <a:schemeClr val="accent2">
              <a:lumMod val="75000"/>
            </a:scheme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id-ID" kern="0">
              <a:solidFill>
                <a:prstClr val="white"/>
              </a:solidFill>
              <a:latin typeface="Calibri" panose="020F0502020204030204"/>
              <a:ea typeface="+mn-ea"/>
            </a:endParaRPr>
          </a:p>
        </p:txBody>
      </p:sp>
      <p:sp>
        <p:nvSpPr>
          <p:cNvPr id="20" name="文本框 3"/>
          <p:cNvSpPr txBox="1">
            <a:spLocks noChangeArrowheads="1"/>
          </p:cNvSpPr>
          <p:nvPr/>
        </p:nvSpPr>
        <p:spPr bwMode="auto">
          <a:xfrm>
            <a:off x="2755900" y="2647950"/>
            <a:ext cx="8791575" cy="2797175"/>
          </a:xfrm>
          <a:prstGeom prst="rect">
            <a:avLst/>
          </a:prstGeom>
          <a:noFill/>
          <a:ln>
            <a:noFill/>
          </a:ln>
        </p:spPr>
        <p:txBody>
          <a:bodyPr>
            <a:spAutoFit/>
          </a:bodyPr>
          <a:lstStyle>
            <a:lvl1pPr indent="6286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a:lnSpc>
                <a:spcPct val="150000"/>
              </a:lnSpc>
              <a:spcBef>
                <a:spcPts val="600"/>
              </a:spcBef>
              <a:defRPr/>
            </a:pPr>
            <a:r>
              <a:rPr lang="en-US" altLang="zh-CN" sz="2400" b="1" dirty="0">
                <a:solidFill>
                  <a:schemeClr val="bg1"/>
                </a:solidFill>
                <a:latin typeface="+mn-ea"/>
                <a:ea typeface="+mn-ea"/>
              </a:rPr>
              <a:t>1920</a:t>
            </a:r>
            <a:r>
              <a:rPr lang="zh-CN" altLang="en-US" sz="2400" b="1" dirty="0">
                <a:solidFill>
                  <a:schemeClr val="bg1"/>
                </a:solidFill>
                <a:latin typeface="+mn-ea"/>
                <a:ea typeface="+mn-ea"/>
              </a:rPr>
              <a:t>年，人们在印度加尔各答发现两个用四肢行走的</a:t>
            </a:r>
            <a:r>
              <a:rPr lang="en-US" altLang="zh-CN" sz="2400" b="1" dirty="0">
                <a:solidFill>
                  <a:schemeClr val="bg1"/>
                </a:solidFill>
                <a:latin typeface="+mn-ea"/>
                <a:ea typeface="+mn-ea"/>
              </a:rPr>
              <a:t>“</a:t>
            </a:r>
            <a:r>
              <a:rPr lang="zh-CN" altLang="en-US" sz="2400" b="1" dirty="0">
                <a:solidFill>
                  <a:schemeClr val="bg1"/>
                </a:solidFill>
                <a:latin typeface="+mn-ea"/>
                <a:ea typeface="+mn-ea"/>
              </a:rPr>
              <a:t>像人的怪物</a:t>
            </a:r>
            <a:r>
              <a:rPr lang="en-US" altLang="zh-CN" sz="2400" b="1" dirty="0">
                <a:solidFill>
                  <a:schemeClr val="bg1"/>
                </a:solidFill>
                <a:latin typeface="+mn-ea"/>
                <a:ea typeface="+mn-ea"/>
              </a:rPr>
              <a:t>”</a:t>
            </a:r>
            <a:r>
              <a:rPr lang="zh-CN" altLang="en-US" sz="2400" b="1" dirty="0">
                <a:solidFill>
                  <a:schemeClr val="bg1"/>
                </a:solidFill>
                <a:latin typeface="+mn-ea"/>
                <a:ea typeface="+mn-ea"/>
              </a:rPr>
              <a:t>，后来才确定是两个人类的女孩。她们不会说话，害怕与人交往，白天一动不动，一到晚上就到处乱窜，发出像狼一样的嚎叫声。这两个小女孩被送到孤儿院抚养，大的女孩一直活到十六七岁，这就是轰动一时的</a:t>
            </a:r>
            <a:r>
              <a:rPr lang="en-US" altLang="zh-CN" sz="2400" b="1" dirty="0">
                <a:solidFill>
                  <a:schemeClr val="bg1"/>
                </a:solidFill>
                <a:latin typeface="+mn-ea"/>
                <a:ea typeface="+mn-ea"/>
              </a:rPr>
              <a:t>“</a:t>
            </a:r>
            <a:r>
              <a:rPr lang="zh-CN" altLang="en-US" sz="2400" b="1" dirty="0">
                <a:solidFill>
                  <a:schemeClr val="bg1"/>
                </a:solidFill>
                <a:latin typeface="+mn-ea"/>
                <a:ea typeface="+mn-ea"/>
              </a:rPr>
              <a:t>狼孩</a:t>
            </a:r>
            <a:r>
              <a:rPr lang="en-US" altLang="zh-CN" sz="2400" b="1" dirty="0">
                <a:solidFill>
                  <a:schemeClr val="bg1"/>
                </a:solidFill>
                <a:latin typeface="+mn-ea"/>
                <a:ea typeface="+mn-ea"/>
              </a:rPr>
              <a:t>”</a:t>
            </a:r>
            <a:r>
              <a:rPr lang="zh-CN" altLang="en-US" sz="2400" b="1" dirty="0">
                <a:solidFill>
                  <a:schemeClr val="bg1"/>
                </a:solidFill>
                <a:latin typeface="+mn-ea"/>
                <a:ea typeface="+mn-ea"/>
              </a:rPr>
              <a:t>事件。</a:t>
            </a:r>
            <a:endParaRPr lang="en-US" altLang="zh-CN" sz="2400" b="1" dirty="0">
              <a:solidFill>
                <a:schemeClr val="bg1"/>
              </a:solidFill>
              <a:latin typeface="+mn-ea"/>
              <a:ea typeface="+mn-ea"/>
            </a:endParaRPr>
          </a:p>
        </p:txBody>
      </p:sp>
      <p:pic>
        <p:nvPicPr>
          <p:cNvPr id="25608" name="图片 61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225" y="2930525"/>
            <a:ext cx="209708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9" name="TextBox 1"/>
          <p:cNvSpPr txBox="1">
            <a:spLocks noChangeArrowheads="1"/>
          </p:cNvSpPr>
          <p:nvPr/>
        </p:nvSpPr>
        <p:spPr bwMode="auto">
          <a:xfrm>
            <a:off x="3237147" y="5793458"/>
            <a:ext cx="6662737" cy="580415"/>
          </a:xfrm>
          <a:prstGeom prst="rect">
            <a:avLst/>
          </a:prstGeom>
          <a:no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defTabSz="457200" eaLnBrk="1" fontAlgn="auto" hangingPunct="1">
              <a:lnSpc>
                <a:spcPct val="150000"/>
              </a:lnSpc>
              <a:spcBef>
                <a:spcPts val="0"/>
              </a:spcBef>
              <a:spcAft>
                <a:spcPts val="0"/>
              </a:spcAft>
              <a:defRPr/>
            </a:pPr>
            <a:r>
              <a:rPr lang="zh-CN" altLang="en-US" sz="2400" b="1" dirty="0">
                <a:cs typeface="+mn-ea"/>
                <a:sym typeface="+mn-lt"/>
              </a:rPr>
              <a:t>“狼孩” 算不算真正意义上的人类？</a:t>
            </a:r>
            <a:endParaRPr lang="zh-CN" altLang="en-US" sz="2400" b="1" dirty="0">
              <a:cs typeface="+mn-ea"/>
              <a:sym typeface="+mn-lt"/>
            </a:endParaRPr>
          </a:p>
        </p:txBody>
      </p:sp>
      <p:sp>
        <p:nvSpPr>
          <p:cNvPr id="6" name="矩形: 圆角 5"/>
          <p:cNvSpPr/>
          <p:nvPr/>
        </p:nvSpPr>
        <p:spPr>
          <a:xfrm>
            <a:off x="2732998" y="1064542"/>
            <a:ext cx="6726004" cy="630237"/>
          </a:xfrm>
          <a:prstGeom prst="roundRect">
            <a:avLst>
              <a:gd name="adj" fmla="val 50000"/>
            </a:avLst>
          </a:prstGeom>
          <a:solidFill>
            <a:schemeClr val="accent2">
              <a:lumMod val="75000"/>
            </a:schemeClr>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（一）马克思主义关于人的本质的认识</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文本框 3"/>
          <p:cNvSpPr txBox="1">
            <a:spLocks noChangeArrowheads="1"/>
          </p:cNvSpPr>
          <p:nvPr/>
        </p:nvSpPr>
        <p:spPr bwMode="auto">
          <a:xfrm>
            <a:off x="387350" y="3606813"/>
            <a:ext cx="6586538"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865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600"/>
              </a:spcBef>
            </a:pPr>
            <a:r>
              <a:rPr lang="zh-CN" altLang="en-US" sz="2400" dirty="0">
                <a:solidFill>
                  <a:srgbClr val="000000"/>
                </a:solidFill>
              </a:rPr>
              <a:t>只有在社会关系中的人才可称为真正意义上的人。否则，一旦脱离社会关系，丧失社会属性，就会和徒具人形的“狼孩”一样，无论先天有多么发达的大脑和健全的躯体，都不可能具备人的本质。</a:t>
            </a:r>
            <a:endParaRPr lang="zh-CN" altLang="en-US" sz="2400" dirty="0">
              <a:solidFill>
                <a:srgbClr val="000000"/>
              </a:solidFill>
            </a:endParaRPr>
          </a:p>
        </p:txBody>
      </p:sp>
      <p:pic>
        <p:nvPicPr>
          <p:cNvPr id="3" name="图片 2"/>
          <p:cNvPicPr>
            <a:picLocks noChangeAspect="1"/>
          </p:cNvPicPr>
          <p:nvPr/>
        </p:nvPicPr>
        <p:blipFill>
          <a:blip r:embed="rId1"/>
          <a:stretch>
            <a:fillRect/>
          </a:stretch>
        </p:blipFill>
        <p:spPr>
          <a:xfrm>
            <a:off x="7268140" y="3754808"/>
            <a:ext cx="4697610" cy="264759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7656" name="Group 37"/>
          <p:cNvGrpSpPr/>
          <p:nvPr/>
        </p:nvGrpSpPr>
        <p:grpSpPr bwMode="auto">
          <a:xfrm>
            <a:off x="653224" y="1833257"/>
            <a:ext cx="11127097" cy="1503586"/>
            <a:chOff x="1057275" y="1780219"/>
            <a:chExt cx="1723132" cy="1269610"/>
          </a:xfrm>
        </p:grpSpPr>
        <p:sp>
          <p:nvSpPr>
            <p:cNvPr id="30" name="圆角矩形 9"/>
            <p:cNvSpPr/>
            <p:nvPr/>
          </p:nvSpPr>
          <p:spPr>
            <a:xfrm>
              <a:off x="1057275" y="1780219"/>
              <a:ext cx="1723132" cy="1264141"/>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31" name="圆角矩形 10"/>
            <p:cNvSpPr/>
            <p:nvPr/>
          </p:nvSpPr>
          <p:spPr>
            <a:xfrm>
              <a:off x="1089854" y="1879028"/>
              <a:ext cx="1653148" cy="102161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dirty="0">
                <a:solidFill>
                  <a:prstClr val="white"/>
                </a:solidFill>
                <a:latin typeface="+mn-ea"/>
              </a:endParaRPr>
            </a:p>
          </p:txBody>
        </p:sp>
        <p:sp>
          <p:nvSpPr>
            <p:cNvPr id="27660" name="矩形 27"/>
            <p:cNvSpPr>
              <a:spLocks noChangeArrowheads="1"/>
            </p:cNvSpPr>
            <p:nvPr/>
          </p:nvSpPr>
          <p:spPr bwMode="auto">
            <a:xfrm>
              <a:off x="1514493" y="2828340"/>
              <a:ext cx="789011" cy="2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endParaRPr lang="en-US" altLang="ko-KR" sz="2400" b="1">
                <a:solidFill>
                  <a:srgbClr val="FFFFFF"/>
                </a:solidFill>
                <a:latin typeface="微软雅黑" panose="020B0503020204020204" pitchFamily="34" charset="-122"/>
                <a:ea typeface="微软雅黑 Light" panose="020B0502040204020203" pitchFamily="34" charset="-122"/>
                <a:sym typeface="+mn-ea"/>
              </a:endParaRPr>
            </a:p>
          </p:txBody>
        </p:sp>
      </p:grpSp>
      <p:sp>
        <p:nvSpPr>
          <p:cNvPr id="4" name="矩形 3"/>
          <p:cNvSpPr/>
          <p:nvPr/>
        </p:nvSpPr>
        <p:spPr>
          <a:xfrm>
            <a:off x="952176" y="1891419"/>
            <a:ext cx="10364788" cy="1227138"/>
          </a:xfrm>
          <a:prstGeom prst="rect">
            <a:avLst/>
          </a:prstGeom>
        </p:spPr>
        <p:txBody>
          <a:bodyPr>
            <a:spAutoFit/>
          </a:bodyPr>
          <a:lstStyle/>
          <a:p>
            <a:pPr indent="575945" algn="just">
              <a:lnSpc>
                <a:spcPct val="150000"/>
              </a:lnSpc>
              <a:defRPr/>
            </a:pPr>
            <a:r>
              <a:rPr lang="zh-CN" altLang="en-US" sz="2800" b="1" dirty="0">
                <a:solidFill>
                  <a:srgbClr val="2B6C18"/>
                </a:solidFill>
              </a:rPr>
              <a:t>人是社会的人</a:t>
            </a:r>
            <a:r>
              <a:rPr lang="zh-CN" altLang="en-US" sz="2400" dirty="0"/>
              <a:t>，社会是人们相互交往的产物，是人类生活的共同体，人生的内容与社会活动密不可分。</a:t>
            </a:r>
            <a:endParaRPr lang="zh-CN" altLang="en-US" sz="2400" dirty="0"/>
          </a:p>
        </p:txBody>
      </p:sp>
      <p:sp>
        <p:nvSpPr>
          <p:cNvPr id="18" name="文本框 17"/>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6" name="矩形: 圆角 5"/>
          <p:cNvSpPr/>
          <p:nvPr/>
        </p:nvSpPr>
        <p:spPr>
          <a:xfrm>
            <a:off x="2732998" y="1064542"/>
            <a:ext cx="6726004" cy="630237"/>
          </a:xfrm>
          <a:prstGeom prst="roundRect">
            <a:avLst>
              <a:gd name="adj" fmla="val 50000"/>
            </a:avLst>
          </a:prstGeom>
          <a:solidFill>
            <a:schemeClr val="accent2">
              <a:lumMod val="75000"/>
            </a:schemeClr>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（一）马克思主义关于人的本质的认识</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4"/>
          <p:cNvSpPr>
            <a:spLocks noChangeArrowheads="1"/>
          </p:cNvSpPr>
          <p:nvPr/>
        </p:nvSpPr>
        <p:spPr bwMode="auto">
          <a:xfrm>
            <a:off x="4300855" y="1580515"/>
            <a:ext cx="725424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50000"/>
              </a:lnSpc>
              <a:spcBef>
                <a:spcPct val="0"/>
              </a:spcBef>
              <a:buNone/>
            </a:pPr>
            <a:r>
              <a:rPr lang="en-US" altLang="zh-CN" sz="2400" dirty="0">
                <a:solidFill>
                  <a:srgbClr val="000000"/>
                </a:solidFill>
              </a:rPr>
              <a:t>《</a:t>
            </a:r>
            <a:r>
              <a:rPr lang="zh-CN" altLang="en-US" sz="2400" dirty="0">
                <a:solidFill>
                  <a:srgbClr val="000000"/>
                </a:solidFill>
              </a:rPr>
              <a:t>鲁滨逊漂流记</a:t>
            </a:r>
            <a:r>
              <a:rPr lang="en-US" altLang="zh-CN" sz="2400" dirty="0">
                <a:solidFill>
                  <a:srgbClr val="000000"/>
                </a:solidFill>
              </a:rPr>
              <a:t>》</a:t>
            </a:r>
            <a:r>
              <a:rPr lang="zh-CN" altLang="en-US" sz="2400" dirty="0">
                <a:solidFill>
                  <a:srgbClr val="000000"/>
                </a:solidFill>
              </a:rPr>
              <a:t>是英国作家丹尼尔</a:t>
            </a:r>
            <a:r>
              <a:rPr lang="en-US" altLang="zh-CN" sz="2400" dirty="0">
                <a:solidFill>
                  <a:srgbClr val="000000"/>
                </a:solidFill>
              </a:rPr>
              <a:t>·</a:t>
            </a:r>
            <a:r>
              <a:rPr lang="zh-CN" altLang="en-US" sz="2400" dirty="0">
                <a:solidFill>
                  <a:srgbClr val="000000"/>
                </a:solidFill>
              </a:rPr>
              <a:t>笛福的一部长篇小说，主要讲述了主人公鲁滨逊因出海遭遇灾难，漂流到无人小岛，并坚持在岛上生活，最后回到原来所生活的社会的故事。有人认为，鲁滨逊在孤岛上脱离社会也能生活下去，因而社会性不是人的本质属性。这种观点无疑是错误的，它没有看到鲁滨逊在孤岛上正是凭借在社会中掌握的知识与技能，来记录时间、制造工具、种植粮食，求得生存，直至最后逃离孤岛。这恰恰是个人与社会紧密联系的体现。</a:t>
            </a:r>
            <a:endParaRPr lang="zh-CN" altLang="en-US" sz="2400" dirty="0">
              <a:solidFill>
                <a:srgbClr val="000000"/>
              </a:solidFill>
            </a:endParaRPr>
          </a:p>
        </p:txBody>
      </p:sp>
      <p:pic>
        <p:nvPicPr>
          <p:cNvPr id="23"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8866" y="2466850"/>
            <a:ext cx="3471174"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217170" y="1580515"/>
            <a:ext cx="3434080" cy="583565"/>
          </a:xfrm>
          <a:prstGeom prst="rect">
            <a:avLst/>
          </a:prstGeom>
          <a:noFill/>
        </p:spPr>
        <p:txBody>
          <a:bodyPr wrap="none" rtlCol="0">
            <a:spAutoFit/>
          </a:bodyPr>
          <a:p>
            <a:pPr lvl="0" algn="ctr" eaLnBrk="1" fontAlgn="auto" hangingPunct="1">
              <a:spcBef>
                <a:spcPts val="0"/>
              </a:spcBef>
              <a:spcAft>
                <a:spcPts val="0"/>
              </a:spcAft>
              <a:defRPr/>
            </a:pPr>
            <a:r>
              <a:rPr lang="en-US" altLang="zh-CN" sz="3200" b="1" dirty="0">
                <a:solidFill>
                  <a:schemeClr val="tx1"/>
                </a:solidFill>
                <a:effectLst/>
                <a:latin typeface="微软雅黑" panose="020B0503020204020204" pitchFamily="34" charset="-122"/>
                <a:sym typeface="+mn-ea"/>
              </a:rPr>
              <a:t>《</a:t>
            </a:r>
            <a:r>
              <a:rPr lang="zh-CN" altLang="en-US" sz="3200" b="1" dirty="0">
                <a:solidFill>
                  <a:schemeClr val="tx1"/>
                </a:solidFill>
                <a:effectLst/>
                <a:latin typeface="微软雅黑" panose="020B0503020204020204" pitchFamily="34" charset="-122"/>
                <a:sym typeface="+mn-ea"/>
              </a:rPr>
              <a:t>鲁滨逊漂流记</a:t>
            </a:r>
            <a:r>
              <a:rPr lang="en-US" altLang="zh-CN" sz="3200" b="1" dirty="0">
                <a:solidFill>
                  <a:schemeClr val="tx1"/>
                </a:solidFill>
                <a:effectLst/>
                <a:latin typeface="微软雅黑" panose="020B0503020204020204" pitchFamily="34" charset="-122"/>
                <a:sym typeface="+mn-ea"/>
              </a:rPr>
              <a:t>》</a:t>
            </a:r>
            <a:endParaRPr kumimoji="0" lang="en-US" altLang="zh-CN" sz="3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矩形 4"/>
          <p:cNvSpPr>
            <a:spLocks noChangeArrowheads="1"/>
          </p:cNvSpPr>
          <p:nvPr/>
        </p:nvSpPr>
        <p:spPr bwMode="auto">
          <a:xfrm>
            <a:off x="2882858" y="3278612"/>
            <a:ext cx="1004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3200" b="1">
                <a:latin typeface="FZSSK--GBK1-0"/>
              </a:rPr>
              <a:t>个人</a:t>
            </a:r>
            <a:endParaRPr lang="zh-CN" altLang="en-US" sz="3200" b="1"/>
          </a:p>
        </p:txBody>
      </p:sp>
      <p:sp>
        <p:nvSpPr>
          <p:cNvPr id="28679" name="矩形 5"/>
          <p:cNvSpPr>
            <a:spLocks noChangeArrowheads="1"/>
          </p:cNvSpPr>
          <p:nvPr/>
        </p:nvSpPr>
        <p:spPr bwMode="auto">
          <a:xfrm>
            <a:off x="8231209" y="3210350"/>
            <a:ext cx="1004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3200" b="1">
                <a:latin typeface="FZSSK--GBK1-0"/>
              </a:rPr>
              <a:t>社会</a:t>
            </a:r>
            <a:endParaRPr lang="zh-CN" altLang="en-US" sz="3200" b="1"/>
          </a:p>
        </p:txBody>
      </p:sp>
      <p:sp>
        <p:nvSpPr>
          <p:cNvPr id="7" name="箭头: 左弧形 6"/>
          <p:cNvSpPr/>
          <p:nvPr/>
        </p:nvSpPr>
        <p:spPr>
          <a:xfrm>
            <a:off x="4492988" y="3657231"/>
            <a:ext cx="423863" cy="544513"/>
          </a:xfrm>
          <a:prstGeom prst="curved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9" name="箭头: 右弧形 8"/>
          <p:cNvSpPr/>
          <p:nvPr/>
        </p:nvSpPr>
        <p:spPr>
          <a:xfrm>
            <a:off x="7112363" y="3657231"/>
            <a:ext cx="403225" cy="541337"/>
          </a:xfrm>
          <a:prstGeom prst="curvedLeftArrow">
            <a:avLst>
              <a:gd name="adj1" fmla="val 25000"/>
              <a:gd name="adj2" fmla="val 46773"/>
              <a:gd name="adj3" fmla="val 25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8682" name="矩形 9"/>
          <p:cNvSpPr>
            <a:spLocks noChangeArrowheads="1"/>
          </p:cNvSpPr>
          <p:nvPr/>
        </p:nvSpPr>
        <p:spPr bwMode="auto">
          <a:xfrm>
            <a:off x="5172438" y="3027787"/>
            <a:ext cx="1820863"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2400" dirty="0">
                <a:latin typeface="FZSSK--GBK1-0"/>
              </a:rPr>
              <a:t>相互依存</a:t>
            </a:r>
            <a:endParaRPr lang="en-US" altLang="zh-CN" sz="2400" dirty="0">
              <a:latin typeface="FZSSK--GBK1-0"/>
            </a:endParaRPr>
          </a:p>
          <a:p>
            <a:pPr algn="ctr">
              <a:lnSpc>
                <a:spcPct val="150000"/>
              </a:lnSpc>
            </a:pPr>
            <a:r>
              <a:rPr lang="zh-CN" altLang="en-US" sz="2400" dirty="0">
                <a:latin typeface="FZSSK--GBK1-0"/>
              </a:rPr>
              <a:t>相互制约</a:t>
            </a:r>
            <a:endParaRPr lang="en-US" altLang="zh-CN" sz="2400" dirty="0">
              <a:latin typeface="FZSSK--GBK1-0"/>
            </a:endParaRPr>
          </a:p>
          <a:p>
            <a:pPr algn="ctr">
              <a:lnSpc>
                <a:spcPct val="150000"/>
              </a:lnSpc>
            </a:pPr>
            <a:r>
              <a:rPr lang="zh-CN" altLang="en-US" sz="2400" dirty="0">
                <a:latin typeface="FZSSK--GBK1-0"/>
              </a:rPr>
              <a:t>相互促进</a:t>
            </a:r>
            <a:endParaRPr lang="zh-CN" altLang="en-US" sz="2400" dirty="0"/>
          </a:p>
        </p:txBody>
      </p:sp>
      <p:sp>
        <p:nvSpPr>
          <p:cNvPr id="12" name="椭圆 11"/>
          <p:cNvSpPr/>
          <p:nvPr/>
        </p:nvSpPr>
        <p:spPr>
          <a:xfrm>
            <a:off x="7953397" y="3927900"/>
            <a:ext cx="1560512" cy="82708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t>有机体</a:t>
            </a:r>
            <a:endParaRPr lang="zh-CN" altLang="en-US" sz="2400" b="1" dirty="0"/>
          </a:p>
        </p:txBody>
      </p:sp>
      <p:sp>
        <p:nvSpPr>
          <p:cNvPr id="14" name="椭圆 13"/>
          <p:cNvSpPr/>
          <p:nvPr/>
        </p:nvSpPr>
        <p:spPr>
          <a:xfrm>
            <a:off x="2658226" y="3921550"/>
            <a:ext cx="1454150" cy="82708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t>细胞</a:t>
            </a:r>
            <a:endParaRPr lang="zh-CN" altLang="en-US" sz="2400" b="1" dirty="0"/>
          </a:p>
        </p:txBody>
      </p:sp>
      <p:sp>
        <p:nvSpPr>
          <p:cNvPr id="28685" name="矩形 14"/>
          <p:cNvSpPr>
            <a:spLocks noChangeArrowheads="1"/>
          </p:cNvSpPr>
          <p:nvPr/>
        </p:nvSpPr>
        <p:spPr bwMode="auto">
          <a:xfrm>
            <a:off x="1124313" y="5243133"/>
            <a:ext cx="9917112" cy="1198880"/>
          </a:xfrm>
          <a:prstGeom prst="rect">
            <a:avLst/>
          </a:prstGeom>
          <a:solidFill>
            <a:schemeClr val="accent2">
              <a:lumMod val="75000"/>
            </a:schemeClr>
          </a:solid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9920" algn="just">
              <a:lnSpc>
                <a:spcPct val="150000"/>
              </a:lnSpc>
            </a:pPr>
            <a:r>
              <a:rPr lang="zh-CN" altLang="en-US" sz="2400" b="1" dirty="0">
                <a:solidFill>
                  <a:schemeClr val="bg1"/>
                </a:solidFill>
                <a:latin typeface="FZSSK--GBK1-0"/>
              </a:rPr>
              <a:t>社会成员素质的不断提高是社会发展的重要基础，推动和实现人的全面发展是社会发展的根本目标。</a:t>
            </a:r>
            <a:endParaRPr lang="zh-CN" altLang="en-US" sz="2400" b="1" dirty="0">
              <a:solidFill>
                <a:schemeClr val="bg1"/>
              </a:solidFill>
            </a:endParaRPr>
          </a:p>
        </p:txBody>
      </p:sp>
      <p:sp>
        <p:nvSpPr>
          <p:cNvPr id="4" name="矩形 3"/>
          <p:cNvSpPr/>
          <p:nvPr/>
        </p:nvSpPr>
        <p:spPr>
          <a:xfrm>
            <a:off x="3009545" y="1872776"/>
            <a:ext cx="6096000" cy="1134413"/>
          </a:xfrm>
          <a:prstGeom prst="rect">
            <a:avLst/>
          </a:prstGeom>
        </p:spPr>
        <p:txBody>
          <a:bodyPr>
            <a:spAutoFit/>
          </a:bodyPr>
          <a:lstStyle/>
          <a:p>
            <a:pPr algn="ctr">
              <a:lnSpc>
                <a:spcPct val="150000"/>
              </a:lnSpc>
              <a:defRPr/>
            </a:pPr>
            <a:r>
              <a:rPr lang="zh-CN" altLang="en-US" sz="2400" b="1" dirty="0">
                <a:latin typeface="+mj-ea"/>
              </a:rPr>
              <a:t>个人与社会是</a:t>
            </a:r>
            <a:endParaRPr lang="en-US" altLang="zh-CN" sz="2400" b="1" dirty="0">
              <a:latin typeface="+mj-ea"/>
            </a:endParaRPr>
          </a:p>
          <a:p>
            <a:pPr algn="ctr">
              <a:lnSpc>
                <a:spcPct val="150000"/>
              </a:lnSpc>
              <a:defRPr/>
            </a:pPr>
            <a:r>
              <a:rPr lang="zh-CN" altLang="en-US" sz="2400" b="1" dirty="0">
                <a:solidFill>
                  <a:srgbClr val="2B6C18"/>
                </a:solidFill>
                <a:latin typeface="+mj-ea"/>
              </a:rPr>
              <a:t>对立统一的关系</a:t>
            </a:r>
            <a:endParaRPr lang="zh-CN" altLang="en-US" sz="2400" dirty="0">
              <a:solidFill>
                <a:srgbClr val="2B6C18"/>
              </a:solidFill>
            </a:endParaRPr>
          </a:p>
        </p:txBody>
      </p:sp>
      <p:sp>
        <p:nvSpPr>
          <p:cNvPr id="21" name="文本框 20"/>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5" name="矩形 4"/>
          <p:cNvSpPr/>
          <p:nvPr/>
        </p:nvSpPr>
        <p:spPr>
          <a:xfrm>
            <a:off x="4200148" y="1918790"/>
            <a:ext cx="3791704" cy="1108997"/>
          </a:xfrm>
          <a:prstGeom prst="rect">
            <a:avLst/>
          </a:prstGeom>
          <a:noFill/>
          <a:ln>
            <a:solidFill>
              <a:srgbClr val="2B6C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3237147" y="1064542"/>
            <a:ext cx="5717707" cy="630237"/>
          </a:xfrm>
          <a:prstGeom prst="roundRect">
            <a:avLst>
              <a:gd name="adj" fmla="val 50000"/>
            </a:avLst>
          </a:prstGeom>
          <a:solidFill>
            <a:schemeClr val="accent2">
              <a:lumMod val="75000"/>
            </a:schemeClr>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（二）个人与社会的辩证关系</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文本框 4"/>
          <p:cNvSpPr txBox="1">
            <a:spLocks noChangeArrowheads="1"/>
          </p:cNvSpPr>
          <p:nvPr/>
        </p:nvSpPr>
        <p:spPr bwMode="auto">
          <a:xfrm>
            <a:off x="5337175" y="1846812"/>
            <a:ext cx="5829300" cy="1135062"/>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50000"/>
              </a:lnSpc>
              <a:defRPr/>
            </a:pPr>
            <a:r>
              <a:rPr lang="zh-CN" altLang="zh-CN" sz="2400" b="1" dirty="0">
                <a:latin typeface="+mj-ea"/>
                <a:ea typeface="+mj-ea"/>
              </a:rPr>
              <a:t>个人与社会的关系</a:t>
            </a:r>
            <a:endParaRPr lang="en-US" altLang="zh-CN" sz="2400" b="1" dirty="0">
              <a:latin typeface="+mj-ea"/>
              <a:ea typeface="+mj-ea"/>
            </a:endParaRPr>
          </a:p>
          <a:p>
            <a:pPr algn="ctr">
              <a:lnSpc>
                <a:spcPct val="150000"/>
              </a:lnSpc>
              <a:defRPr/>
            </a:pPr>
            <a:r>
              <a:rPr lang="zh-CN" altLang="zh-CN" sz="2400" b="1" dirty="0">
                <a:solidFill>
                  <a:srgbClr val="2B6C18"/>
                </a:solidFill>
                <a:latin typeface="+mj-ea"/>
                <a:ea typeface="+mj-ea"/>
              </a:rPr>
              <a:t>最根本的是个人利益与社会利益的关系</a:t>
            </a:r>
            <a:endParaRPr lang="zh-CN" altLang="zh-CN" sz="2400" b="1" dirty="0">
              <a:solidFill>
                <a:srgbClr val="2B6C18"/>
              </a:solidFill>
              <a:latin typeface="+mj-ea"/>
              <a:ea typeface="+mj-ea"/>
            </a:endParaRPr>
          </a:p>
        </p:txBody>
      </p:sp>
      <p:sp>
        <p:nvSpPr>
          <p:cNvPr id="30723" name="文本框 4"/>
          <p:cNvSpPr txBox="1">
            <a:spLocks noChangeArrowheads="1"/>
          </p:cNvSpPr>
          <p:nvPr/>
        </p:nvSpPr>
        <p:spPr bwMode="auto">
          <a:xfrm>
            <a:off x="5002213" y="4578350"/>
            <a:ext cx="64992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1200"/>
              </a:spcBef>
            </a:pPr>
            <a:r>
              <a:rPr lang="zh-CN" altLang="en-US" sz="2400" b="1" dirty="0">
                <a:solidFill>
                  <a:srgbClr val="2B6C18"/>
                </a:solidFill>
              </a:rPr>
              <a:t>社会利益</a:t>
            </a:r>
            <a:r>
              <a:rPr lang="zh-CN" altLang="en-US" sz="2400" dirty="0"/>
              <a:t>体现了作为社会成员的个人的根本利益和长远利益，是个人利益得以实现的前提和基础，同时它也保障着个人利益的实现</a:t>
            </a:r>
            <a:endParaRPr lang="zh-CN" altLang="zh-CN" sz="2400" dirty="0"/>
          </a:p>
        </p:txBody>
      </p:sp>
      <p:cxnSp>
        <p:nvCxnSpPr>
          <p:cNvPr id="30724" name="Straight Arrow Connector 20"/>
          <p:cNvCxnSpPr>
            <a:cxnSpLocks noChangeShapeType="1"/>
          </p:cNvCxnSpPr>
          <p:nvPr/>
        </p:nvCxnSpPr>
        <p:spPr bwMode="auto">
          <a:xfrm>
            <a:off x="4327524" y="3583131"/>
            <a:ext cx="531813" cy="0"/>
          </a:xfrm>
          <a:prstGeom prst="straightConnector1">
            <a:avLst/>
          </a:prstGeom>
          <a:noFill/>
          <a:ln w="6350">
            <a:solidFill>
              <a:srgbClr val="2B6C18"/>
            </a:solidFill>
            <a:miter lim="800000"/>
            <a:tailEnd type="oval" w="med" len="med"/>
          </a:ln>
          <a:extLst>
            <a:ext uri="{909E8E84-426E-40DD-AFC4-6F175D3DCCD1}">
              <a14:hiddenFill xmlns:a14="http://schemas.microsoft.com/office/drawing/2010/main">
                <a:noFill/>
              </a14:hiddenFill>
            </a:ext>
          </a:extLst>
        </p:spPr>
      </p:cxnSp>
      <p:cxnSp>
        <p:nvCxnSpPr>
          <p:cNvPr id="30725" name="Straight Arrow Connector 20"/>
          <p:cNvCxnSpPr>
            <a:cxnSpLocks noChangeShapeType="1"/>
          </p:cNvCxnSpPr>
          <p:nvPr/>
        </p:nvCxnSpPr>
        <p:spPr bwMode="auto">
          <a:xfrm>
            <a:off x="4327525" y="4905375"/>
            <a:ext cx="531813" cy="0"/>
          </a:xfrm>
          <a:prstGeom prst="straightConnector1">
            <a:avLst/>
          </a:prstGeom>
          <a:noFill/>
          <a:ln w="6350">
            <a:solidFill>
              <a:srgbClr val="2B6C18"/>
            </a:solidFill>
            <a:miter lim="800000"/>
            <a:tailEnd type="oval" w="med" len="med"/>
          </a:ln>
          <a:extLst>
            <a:ext uri="{909E8E84-426E-40DD-AFC4-6F175D3DCCD1}">
              <a14:hiddenFill xmlns:a14="http://schemas.microsoft.com/office/drawing/2010/main">
                <a:noFill/>
              </a14:hiddenFill>
            </a:ext>
          </a:extLst>
        </p:spPr>
      </p:cxnSp>
      <p:sp>
        <p:nvSpPr>
          <p:cNvPr id="30726" name="文本框 7"/>
          <p:cNvSpPr txBox="1">
            <a:spLocks noChangeArrowheads="1"/>
          </p:cNvSpPr>
          <p:nvPr/>
        </p:nvSpPr>
        <p:spPr bwMode="auto">
          <a:xfrm>
            <a:off x="5002213" y="3190791"/>
            <a:ext cx="64992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1200"/>
              </a:spcBef>
            </a:pPr>
            <a:r>
              <a:rPr lang="zh-CN" altLang="en-US" sz="2400" b="1" dirty="0">
                <a:solidFill>
                  <a:srgbClr val="2B6C18"/>
                </a:solidFill>
              </a:rPr>
              <a:t>个人利益</a:t>
            </a:r>
            <a:r>
              <a:rPr lang="zh-CN" altLang="en-US" sz="2400" dirty="0"/>
              <a:t>的满足只能在一定的社会条件下、通过一定的社会方式来实现</a:t>
            </a:r>
            <a:endParaRPr lang="zh-CN" altLang="en-US" sz="2400" dirty="0"/>
          </a:p>
        </p:txBody>
      </p:sp>
      <p:pic>
        <p:nvPicPr>
          <p:cNvPr id="30727" name="Picture 9" descr="https://timgsa.baidu.com/timg?image&amp;quality=80&amp;size=b9999_10000&amp;sec=1558068680760&amp;di=d9293bde2e5702767af59c068bbdaf83&amp;imgtype=0&amp;src=http%3A%2F%2F5b0988e595225.cdn.sohucs.com%2Fimages%2F20180718%2F9d5a0fdedbb94717818ef980efe3c84e.jpeg"/>
          <p:cNvPicPr>
            <a:picLocks noChangeAspect="1" noChangeArrowheads="1"/>
          </p:cNvPicPr>
          <p:nvPr/>
        </p:nvPicPr>
        <p:blipFill>
          <a:blip r:embed="rId1">
            <a:extLst>
              <a:ext uri="{28A0092B-C50C-407E-A947-70E740481C1C}">
                <a14:useLocalDpi xmlns:a14="http://schemas.microsoft.com/office/drawing/2010/main" val="0"/>
              </a:ext>
            </a:extLst>
          </a:blip>
          <a:srcRect r="24226"/>
          <a:stretch>
            <a:fillRect/>
          </a:stretch>
        </p:blipFill>
        <p:spPr bwMode="auto">
          <a:xfrm>
            <a:off x="336550" y="2847975"/>
            <a:ext cx="3724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9" name="矩形: 圆角 8"/>
          <p:cNvSpPr/>
          <p:nvPr/>
        </p:nvSpPr>
        <p:spPr>
          <a:xfrm>
            <a:off x="3237147" y="1064542"/>
            <a:ext cx="5717707"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（二）个人与社会的辩证关系</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矩形 14"/>
          <p:cNvSpPr>
            <a:spLocks noChangeArrowheads="1"/>
          </p:cNvSpPr>
          <p:nvPr/>
        </p:nvSpPr>
        <p:spPr bwMode="auto">
          <a:xfrm>
            <a:off x="1611313" y="3778250"/>
            <a:ext cx="91233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endParaRPr lang="en-US" altLang="zh-CN"/>
          </a:p>
          <a:p>
            <a:endParaRPr lang="en-US" altLang="zh-CN" sz="2400">
              <a:solidFill>
                <a:srgbClr val="000000"/>
              </a:solidFill>
            </a:endParaRPr>
          </a:p>
        </p:txBody>
      </p:sp>
      <p:sp>
        <p:nvSpPr>
          <p:cNvPr id="24" name="文本框 4"/>
          <p:cNvSpPr>
            <a:spLocks noChangeArrowheads="1"/>
          </p:cNvSpPr>
          <p:nvPr/>
        </p:nvSpPr>
        <p:spPr bwMode="auto">
          <a:xfrm>
            <a:off x="593766" y="3849955"/>
            <a:ext cx="11340935" cy="2916381"/>
          </a:xfrm>
          <a:prstGeom prst="roundRect">
            <a:avLst>
              <a:gd name="adj" fmla="val 16667"/>
            </a:avLst>
          </a:prstGeom>
          <a:solidFill>
            <a:schemeClr val="bg1">
              <a:lumMod val="95000"/>
            </a:schemeClr>
          </a:solidFill>
          <a:ln w="9525">
            <a:solidFill>
              <a:srgbClr val="2B6C18"/>
            </a:solidFill>
            <a:prstDash val="dash"/>
            <a:miter lim="800000"/>
          </a:ln>
        </p:spPr>
        <p:txBody>
          <a:bodyPr wrap="square" lIns="215900" tIns="144000" rIns="215900" bIns="107950">
            <a:spAutoFit/>
          </a:bodyP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indent="630555" algn="just" defTabSz="457200">
              <a:lnSpc>
                <a:spcPct val="150000"/>
              </a:lnSpc>
              <a:spcBef>
                <a:spcPts val="1800"/>
              </a:spcBef>
              <a:defRPr/>
            </a:pPr>
            <a:r>
              <a:rPr lang="en-US" altLang="zh-CN" sz="2400" b="0" dirty="0">
                <a:latin typeface="+mn-ea"/>
                <a:ea typeface="+mn-ea"/>
                <a:sym typeface="楷体" panose="02010609060101010101" pitchFamily="49" charset="-122"/>
              </a:rPr>
              <a:t>“</a:t>
            </a:r>
            <a:r>
              <a:rPr lang="zh-CN" altLang="en-US" sz="2400" b="0" dirty="0">
                <a:latin typeface="+mn-ea"/>
                <a:ea typeface="+mn-ea"/>
                <a:sym typeface="楷体" panose="02010609060101010101" pitchFamily="49" charset="-122"/>
              </a:rPr>
              <a:t>人只有为同时代人的完美、为他们的幸福而工作，自己才能达到完美。如果一个人只为自己劳动，他也许能够成为著名的学者、伟大的哲人、卓越的诗人，然而他永远不能成为完美的、真正伟大的人物。</a:t>
            </a:r>
            <a:r>
              <a:rPr lang="en-US" altLang="zh-CN" sz="2400" b="0" dirty="0">
                <a:latin typeface="+mn-ea"/>
                <a:ea typeface="+mn-ea"/>
                <a:sym typeface="楷体" panose="02010609060101010101" pitchFamily="49" charset="-122"/>
              </a:rPr>
              <a:t>”</a:t>
            </a:r>
            <a:endParaRPr lang="zh-CN" altLang="en-US" sz="2400" b="0" dirty="0">
              <a:latin typeface="+mn-ea"/>
              <a:ea typeface="+mn-ea"/>
              <a:sym typeface="楷体" panose="02010609060101010101" pitchFamily="49" charset="-122"/>
            </a:endParaRPr>
          </a:p>
          <a:p>
            <a:pPr indent="630555" algn="r" defTabSz="457200">
              <a:lnSpc>
                <a:spcPct val="150000"/>
              </a:lnSpc>
              <a:spcBef>
                <a:spcPts val="1800"/>
              </a:spcBef>
              <a:defRPr/>
            </a:pPr>
            <a:r>
              <a:rPr lang="en-US" altLang="zh-CN" sz="2400" b="0" dirty="0">
                <a:latin typeface="+mn-ea"/>
                <a:ea typeface="+mn-ea"/>
                <a:sym typeface="楷体" panose="02010609060101010101" pitchFamily="49" charset="-122"/>
              </a:rPr>
              <a:t>——</a:t>
            </a:r>
            <a:r>
              <a:rPr lang="zh-CN" altLang="en-US" sz="2400" b="0" dirty="0">
                <a:latin typeface="+mn-ea"/>
                <a:ea typeface="+mn-ea"/>
                <a:sym typeface="楷体" panose="02010609060101010101" pitchFamily="49" charset="-122"/>
              </a:rPr>
              <a:t>马克思</a:t>
            </a:r>
            <a:endParaRPr lang="zh-CN" altLang="en-US" sz="2400" b="0" dirty="0">
              <a:latin typeface="+mn-ea"/>
              <a:ea typeface="+mn-ea"/>
              <a:sym typeface="楷体" panose="02010609060101010101" pitchFamily="49" charset="-122"/>
            </a:endParaRPr>
          </a:p>
        </p:txBody>
      </p:sp>
      <p:sp>
        <p:nvSpPr>
          <p:cNvPr id="32777" name="矩形 1"/>
          <p:cNvSpPr>
            <a:spLocks noChangeArrowheads="1"/>
          </p:cNvSpPr>
          <p:nvPr/>
        </p:nvSpPr>
        <p:spPr bwMode="auto">
          <a:xfrm>
            <a:off x="877402" y="1850852"/>
            <a:ext cx="10773662"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33730" algn="just" eaLnBrk="1" latinLnBrk="1" hangingPunct="1">
              <a:lnSpc>
                <a:spcPct val="150000"/>
              </a:lnSpc>
            </a:pPr>
            <a:r>
              <a:rPr lang="zh-CN" altLang="en-US" sz="2400" dirty="0">
                <a:latin typeface="FZSSK--GBK1-0"/>
              </a:rPr>
              <a:t>人的社会性决定了人只有在推动社会进步的过程中，才能实现自我的发展。</a:t>
            </a:r>
            <a:r>
              <a:rPr lang="zh-CN" altLang="en-US" sz="2400" dirty="0"/>
              <a:t>应该正确认识和处理个人与社会的关系，把自己的人生追求同社会的发展进步紧密结合起来，在为社会作贡献的过程中成长进步，实现自己的人生价值。</a:t>
            </a:r>
            <a:endParaRPr lang="zh-CN" altLang="en-US" sz="2400" dirty="0"/>
          </a:p>
        </p:txBody>
      </p:sp>
      <p:sp>
        <p:nvSpPr>
          <p:cNvPr id="16" name="文本框 15"/>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7" name="矩形: 圆角 6"/>
          <p:cNvSpPr/>
          <p:nvPr/>
        </p:nvSpPr>
        <p:spPr>
          <a:xfrm>
            <a:off x="3237147" y="1064542"/>
            <a:ext cx="5717707" cy="630237"/>
          </a:xfrm>
          <a:prstGeom prst="roundRect">
            <a:avLst>
              <a:gd name="adj" fmla="val 50000"/>
            </a:avLst>
          </a:prstGeom>
          <a:solidFill>
            <a:srgbClr val="2B6C18"/>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（二）个人与社会的辩证关系</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21507" name="Freeform 5"/>
          <p:cNvSpPr>
            <a:spLocks noChangeArrowheads="1"/>
          </p:cNvSpPr>
          <p:nvPr/>
        </p:nvSpPr>
        <p:spPr bwMode="auto">
          <a:xfrm>
            <a:off x="6057583" y="2439353"/>
            <a:ext cx="1836737" cy="868362"/>
          </a:xfrm>
          <a:custGeom>
            <a:avLst/>
            <a:gdLst>
              <a:gd name="T0" fmla="*/ 2147483646 w 662"/>
              <a:gd name="T1" fmla="*/ 2147483646 h 312"/>
              <a:gd name="T2" fmla="*/ 2147483646 w 662"/>
              <a:gd name="T3" fmla="*/ 2147483646 h 312"/>
              <a:gd name="T4" fmla="*/ 2147483646 w 662"/>
              <a:gd name="T5" fmla="*/ 2147483646 h 312"/>
              <a:gd name="T6" fmla="*/ 2147483646 w 662"/>
              <a:gd name="T7" fmla="*/ 2147483646 h 312"/>
              <a:gd name="T8" fmla="*/ 2147483646 w 662"/>
              <a:gd name="T9" fmla="*/ 2147483646 h 312"/>
              <a:gd name="T10" fmla="*/ 2147483646 w 662"/>
              <a:gd name="T11" fmla="*/ 2147483646 h 312"/>
              <a:gd name="T12" fmla="*/ 2147483646 w 662"/>
              <a:gd name="T13" fmla="*/ 2147483646 h 312"/>
              <a:gd name="T14" fmla="*/ 2147483646 w 662"/>
              <a:gd name="T15" fmla="*/ 2147483646 h 312"/>
              <a:gd name="T16" fmla="*/ 2147483646 w 662"/>
              <a:gd name="T17" fmla="*/ 0 h 312"/>
              <a:gd name="T18" fmla="*/ 2147483646 w 662"/>
              <a:gd name="T19" fmla="*/ 2147483646 h 312"/>
              <a:gd name="T20" fmla="*/ 2147483646 w 662"/>
              <a:gd name="T21" fmla="*/ 2147483646 h 312"/>
              <a:gd name="T22" fmla="*/ 2147483646 w 662"/>
              <a:gd name="T23" fmla="*/ 2147483646 h 312"/>
              <a:gd name="T24" fmla="*/ 0 w 662"/>
              <a:gd name="T25" fmla="*/ 2147483646 h 312"/>
              <a:gd name="T26" fmla="*/ 2147483646 w 662"/>
              <a:gd name="T27" fmla="*/ 2147483646 h 3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12">
                <a:moveTo>
                  <a:pt x="180" y="303"/>
                </a:moveTo>
                <a:cubicBezTo>
                  <a:pt x="194" y="292"/>
                  <a:pt x="211" y="281"/>
                  <a:pt x="229" y="273"/>
                </a:cubicBezTo>
                <a:cubicBezTo>
                  <a:pt x="302" y="238"/>
                  <a:pt x="375" y="244"/>
                  <a:pt x="444" y="286"/>
                </a:cubicBezTo>
                <a:cubicBezTo>
                  <a:pt x="456" y="294"/>
                  <a:pt x="467" y="303"/>
                  <a:pt x="478" y="312"/>
                </a:cubicBezTo>
                <a:cubicBezTo>
                  <a:pt x="662" y="128"/>
                  <a:pt x="662" y="128"/>
                  <a:pt x="662" y="128"/>
                </a:cubicBezTo>
                <a:cubicBezTo>
                  <a:pt x="595" y="67"/>
                  <a:pt x="515" y="28"/>
                  <a:pt x="423" y="9"/>
                </a:cubicBezTo>
                <a:cubicBezTo>
                  <a:pt x="404" y="6"/>
                  <a:pt x="384" y="4"/>
                  <a:pt x="364" y="2"/>
                </a:cubicBezTo>
                <a:cubicBezTo>
                  <a:pt x="363" y="2"/>
                  <a:pt x="361" y="1"/>
                  <a:pt x="360" y="1"/>
                </a:cubicBezTo>
                <a:cubicBezTo>
                  <a:pt x="358" y="1"/>
                  <a:pt x="343" y="0"/>
                  <a:pt x="329" y="0"/>
                </a:cubicBezTo>
                <a:cubicBezTo>
                  <a:pt x="313" y="1"/>
                  <a:pt x="292" y="1"/>
                  <a:pt x="281" y="3"/>
                </a:cubicBezTo>
                <a:cubicBezTo>
                  <a:pt x="274" y="3"/>
                  <a:pt x="267" y="4"/>
                  <a:pt x="261" y="5"/>
                </a:cubicBezTo>
                <a:cubicBezTo>
                  <a:pt x="169" y="17"/>
                  <a:pt x="88" y="52"/>
                  <a:pt x="16" y="110"/>
                </a:cubicBezTo>
                <a:cubicBezTo>
                  <a:pt x="11" y="114"/>
                  <a:pt x="5" y="119"/>
                  <a:pt x="0" y="124"/>
                </a:cubicBezTo>
                <a:lnTo>
                  <a:pt x="180" y="303"/>
                </a:lnTo>
                <a:close/>
              </a:path>
            </a:pathLst>
          </a:custGeom>
          <a:gradFill rotWithShape="1">
            <a:gsLst>
              <a:gs pos="0">
                <a:srgbClr val="FE4444"/>
              </a:gs>
              <a:gs pos="100000">
                <a:srgbClr val="832B2B"/>
              </a:gs>
            </a:gsLst>
            <a:lin ang="5400000"/>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508" name="Freeform 6"/>
          <p:cNvSpPr>
            <a:spLocks noChangeArrowheads="1"/>
          </p:cNvSpPr>
          <p:nvPr/>
        </p:nvSpPr>
        <p:spPr bwMode="auto">
          <a:xfrm>
            <a:off x="339408" y="2798128"/>
            <a:ext cx="6215062" cy="2019300"/>
          </a:xfrm>
          <a:custGeom>
            <a:avLst/>
            <a:gdLst>
              <a:gd name="T0" fmla="*/ 2147483646 w 2239"/>
              <a:gd name="T1" fmla="*/ 2147483646 h 726"/>
              <a:gd name="T2" fmla="*/ 2147483646 w 2239"/>
              <a:gd name="T3" fmla="*/ 2147483646 h 726"/>
              <a:gd name="T4" fmla="*/ 2147483646 w 2239"/>
              <a:gd name="T5" fmla="*/ 2147483646 h 726"/>
              <a:gd name="T6" fmla="*/ 2147483646 w 2239"/>
              <a:gd name="T7" fmla="*/ 2147483646 h 726"/>
              <a:gd name="T8" fmla="*/ 2147483646 w 2239"/>
              <a:gd name="T9" fmla="*/ 2147483646 h 726"/>
              <a:gd name="T10" fmla="*/ 2147483646 w 2239"/>
              <a:gd name="T11" fmla="*/ 2147483646 h 726"/>
              <a:gd name="T12" fmla="*/ 2147483646 w 2239"/>
              <a:gd name="T13" fmla="*/ 2147483646 h 726"/>
              <a:gd name="T14" fmla="*/ 2147483646 w 2239"/>
              <a:gd name="T15" fmla="*/ 0 h 726"/>
              <a:gd name="T16" fmla="*/ 2147483646 w 2239"/>
              <a:gd name="T17" fmla="*/ 2147483646 h 726"/>
              <a:gd name="T18" fmla="*/ 2147483646 w 2239"/>
              <a:gd name="T19" fmla="*/ 2147483646 h 726"/>
              <a:gd name="T20" fmla="*/ 2147483646 w 2239"/>
              <a:gd name="T21" fmla="*/ 2147483646 h 726"/>
              <a:gd name="T22" fmla="*/ 2147483646 w 2239"/>
              <a:gd name="T23" fmla="*/ 2147483646 h 726"/>
              <a:gd name="T24" fmla="*/ 0 w 2239"/>
              <a:gd name="T25" fmla="*/ 2147483646 h 726"/>
              <a:gd name="T26" fmla="*/ 0 w 2239"/>
              <a:gd name="T27" fmla="*/ 2147483646 h 726"/>
              <a:gd name="T28" fmla="*/ 2147483646 w 2239"/>
              <a:gd name="T29" fmla="*/ 2147483646 h 726"/>
              <a:gd name="T30" fmla="*/ 2147483646 w 2239"/>
              <a:gd name="T31" fmla="*/ 2147483646 h 726"/>
              <a:gd name="T32" fmla="*/ 2147483646 w 2239"/>
              <a:gd name="T33" fmla="*/ 2147483646 h 726"/>
              <a:gd name="T34" fmla="*/ 2147483646 w 2239"/>
              <a:gd name="T35" fmla="*/ 2147483646 h 726"/>
              <a:gd name="T36" fmla="*/ 2147483646 w 2239"/>
              <a:gd name="T37" fmla="*/ 2147483646 h 726"/>
              <a:gd name="T38" fmla="*/ 2147483646 w 2239"/>
              <a:gd name="T39" fmla="*/ 2147483646 h 726"/>
              <a:gd name="T40" fmla="*/ 2147483646 w 2239"/>
              <a:gd name="T41" fmla="*/ 2147483646 h 726"/>
              <a:gd name="T42" fmla="*/ 2147483646 w 2239"/>
              <a:gd name="T43" fmla="*/ 2147483646 h 726"/>
              <a:gd name="T44" fmla="*/ 2147483646 w 2239"/>
              <a:gd name="T45" fmla="*/ 2147483646 h 726"/>
              <a:gd name="T46" fmla="*/ 2147483646 w 2239"/>
              <a:gd name="T47" fmla="*/ 2147483646 h 726"/>
              <a:gd name="T48" fmla="*/ 2147483646 w 2239"/>
              <a:gd name="T49" fmla="*/ 2147483646 h 726"/>
              <a:gd name="T50" fmla="*/ 2147483646 w 2239"/>
              <a:gd name="T51" fmla="*/ 2147483646 h 726"/>
              <a:gd name="T52" fmla="*/ 2147483646 w 2239"/>
              <a:gd name="T53" fmla="*/ 2147483646 h 726"/>
              <a:gd name="T54" fmla="*/ 2147483646 w 2239"/>
              <a:gd name="T55" fmla="*/ 2147483646 h 726"/>
              <a:gd name="T56" fmla="*/ 2147483646 w 2239"/>
              <a:gd name="T57" fmla="*/ 2147483646 h 726"/>
              <a:gd name="T58" fmla="*/ 2147483646 w 2239"/>
              <a:gd name="T59" fmla="*/ 2147483646 h 726"/>
              <a:gd name="T60" fmla="*/ 2147483646 w 2239"/>
              <a:gd name="T61" fmla="*/ 2147483646 h 726"/>
              <a:gd name="T62" fmla="*/ 2147483646 w 2239"/>
              <a:gd name="T63" fmla="*/ 2147483646 h 726"/>
              <a:gd name="T64" fmla="*/ 2147483646 w 2239"/>
              <a:gd name="T65" fmla="*/ 2147483646 h 726"/>
              <a:gd name="T66" fmla="*/ 2147483646 w 2239"/>
              <a:gd name="T67" fmla="*/ 2147483646 h 726"/>
              <a:gd name="T68" fmla="*/ 2147483646 w 2239"/>
              <a:gd name="T69" fmla="*/ 2147483646 h 726"/>
              <a:gd name="T70" fmla="*/ 2147483646 w 2239"/>
              <a:gd name="T71" fmla="*/ 2147483646 h 726"/>
              <a:gd name="T72" fmla="*/ 2147483646 w 2239"/>
              <a:gd name="T73" fmla="*/ 2147483646 h 7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239" h="726">
                <a:moveTo>
                  <a:pt x="1927" y="472"/>
                </a:moveTo>
                <a:cubicBezTo>
                  <a:pt x="1931" y="483"/>
                  <a:pt x="1935" y="493"/>
                  <a:pt x="1939" y="503"/>
                </a:cubicBezTo>
                <a:cubicBezTo>
                  <a:pt x="1966" y="568"/>
                  <a:pt x="2005" y="622"/>
                  <a:pt x="2054" y="667"/>
                </a:cubicBezTo>
                <a:cubicBezTo>
                  <a:pt x="2239" y="482"/>
                  <a:pt x="2239" y="482"/>
                  <a:pt x="2239" y="482"/>
                </a:cubicBezTo>
                <a:cubicBezTo>
                  <a:pt x="2227" y="471"/>
                  <a:pt x="2216" y="459"/>
                  <a:pt x="2206" y="445"/>
                </a:cubicBezTo>
                <a:cubicBezTo>
                  <a:pt x="2177" y="407"/>
                  <a:pt x="2165" y="363"/>
                  <a:pt x="2169" y="316"/>
                </a:cubicBezTo>
                <a:cubicBezTo>
                  <a:pt x="2173" y="259"/>
                  <a:pt x="2196" y="213"/>
                  <a:pt x="2234" y="180"/>
                </a:cubicBezTo>
                <a:cubicBezTo>
                  <a:pt x="2054" y="0"/>
                  <a:pt x="2054" y="0"/>
                  <a:pt x="2054" y="0"/>
                </a:cubicBezTo>
                <a:cubicBezTo>
                  <a:pt x="1991" y="59"/>
                  <a:pt x="1941" y="140"/>
                  <a:pt x="1933" y="177"/>
                </a:cubicBezTo>
                <a:cubicBezTo>
                  <a:pt x="1933" y="178"/>
                  <a:pt x="1932" y="207"/>
                  <a:pt x="1874" y="208"/>
                </a:cubicBezTo>
                <a:cubicBezTo>
                  <a:pt x="1491" y="211"/>
                  <a:pt x="544" y="208"/>
                  <a:pt x="87" y="208"/>
                </a:cubicBezTo>
                <a:cubicBezTo>
                  <a:pt x="64" y="208"/>
                  <a:pt x="42" y="217"/>
                  <a:pt x="26" y="234"/>
                </a:cubicBezTo>
                <a:cubicBezTo>
                  <a:pt x="9" y="250"/>
                  <a:pt x="0" y="272"/>
                  <a:pt x="0" y="295"/>
                </a:cubicBezTo>
                <a:cubicBezTo>
                  <a:pt x="0" y="355"/>
                  <a:pt x="0" y="355"/>
                  <a:pt x="0" y="355"/>
                </a:cubicBezTo>
                <a:cubicBezTo>
                  <a:pt x="0" y="378"/>
                  <a:pt x="9" y="400"/>
                  <a:pt x="26" y="417"/>
                </a:cubicBezTo>
                <a:cubicBezTo>
                  <a:pt x="42" y="433"/>
                  <a:pt x="64" y="442"/>
                  <a:pt x="87" y="442"/>
                </a:cubicBezTo>
                <a:cubicBezTo>
                  <a:pt x="100" y="442"/>
                  <a:pt x="113" y="442"/>
                  <a:pt x="127" y="442"/>
                </a:cubicBezTo>
                <a:cubicBezTo>
                  <a:pt x="140" y="442"/>
                  <a:pt x="152" y="447"/>
                  <a:pt x="161" y="456"/>
                </a:cubicBezTo>
                <a:cubicBezTo>
                  <a:pt x="171" y="465"/>
                  <a:pt x="176" y="478"/>
                  <a:pt x="176" y="491"/>
                </a:cubicBezTo>
                <a:cubicBezTo>
                  <a:pt x="176" y="569"/>
                  <a:pt x="176" y="569"/>
                  <a:pt x="176" y="569"/>
                </a:cubicBezTo>
                <a:cubicBezTo>
                  <a:pt x="176" y="596"/>
                  <a:pt x="198" y="618"/>
                  <a:pt x="224" y="618"/>
                </a:cubicBezTo>
                <a:cubicBezTo>
                  <a:pt x="242" y="618"/>
                  <a:pt x="242" y="618"/>
                  <a:pt x="242" y="618"/>
                </a:cubicBezTo>
                <a:cubicBezTo>
                  <a:pt x="269" y="618"/>
                  <a:pt x="291" y="640"/>
                  <a:pt x="291" y="667"/>
                </a:cubicBezTo>
                <a:cubicBezTo>
                  <a:pt x="291" y="678"/>
                  <a:pt x="291" y="678"/>
                  <a:pt x="291" y="678"/>
                </a:cubicBezTo>
                <a:cubicBezTo>
                  <a:pt x="291" y="691"/>
                  <a:pt x="296" y="703"/>
                  <a:pt x="305" y="712"/>
                </a:cubicBezTo>
                <a:cubicBezTo>
                  <a:pt x="314" y="721"/>
                  <a:pt x="327" y="726"/>
                  <a:pt x="340" y="726"/>
                </a:cubicBezTo>
                <a:cubicBezTo>
                  <a:pt x="455" y="726"/>
                  <a:pt x="455" y="726"/>
                  <a:pt x="455" y="726"/>
                </a:cubicBezTo>
                <a:cubicBezTo>
                  <a:pt x="482" y="726"/>
                  <a:pt x="504" y="704"/>
                  <a:pt x="504" y="677"/>
                </a:cubicBezTo>
                <a:cubicBezTo>
                  <a:pt x="504" y="667"/>
                  <a:pt x="504" y="667"/>
                  <a:pt x="504" y="667"/>
                </a:cubicBezTo>
                <a:cubicBezTo>
                  <a:pt x="504" y="640"/>
                  <a:pt x="526" y="618"/>
                  <a:pt x="553" y="618"/>
                </a:cubicBezTo>
                <a:cubicBezTo>
                  <a:pt x="570" y="618"/>
                  <a:pt x="570" y="618"/>
                  <a:pt x="570" y="618"/>
                </a:cubicBezTo>
                <a:cubicBezTo>
                  <a:pt x="583" y="618"/>
                  <a:pt x="596" y="613"/>
                  <a:pt x="605" y="603"/>
                </a:cubicBezTo>
                <a:cubicBezTo>
                  <a:pt x="614" y="594"/>
                  <a:pt x="619" y="582"/>
                  <a:pt x="619" y="569"/>
                </a:cubicBezTo>
                <a:cubicBezTo>
                  <a:pt x="619" y="491"/>
                  <a:pt x="619" y="491"/>
                  <a:pt x="619" y="491"/>
                </a:cubicBezTo>
                <a:cubicBezTo>
                  <a:pt x="619" y="464"/>
                  <a:pt x="641" y="442"/>
                  <a:pt x="668" y="442"/>
                </a:cubicBezTo>
                <a:cubicBezTo>
                  <a:pt x="1092" y="442"/>
                  <a:pt x="1570" y="441"/>
                  <a:pt x="1797" y="441"/>
                </a:cubicBezTo>
                <a:cubicBezTo>
                  <a:pt x="1863" y="441"/>
                  <a:pt x="1922" y="455"/>
                  <a:pt x="1927" y="472"/>
                </a:cubicBezTo>
                <a:close/>
              </a:path>
            </a:pathLst>
          </a:custGeom>
          <a:gradFill rotWithShape="1">
            <a:gsLst>
              <a:gs pos="0">
                <a:srgbClr val="FE4444"/>
              </a:gs>
              <a:gs pos="100000">
                <a:srgbClr val="832B2B"/>
              </a:gs>
            </a:gsLst>
            <a:lin ang="5400000"/>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509" name="Freeform 7"/>
          <p:cNvSpPr>
            <a:spLocks noChangeArrowheads="1"/>
          </p:cNvSpPr>
          <p:nvPr/>
        </p:nvSpPr>
        <p:spPr bwMode="auto">
          <a:xfrm>
            <a:off x="6057583" y="4128453"/>
            <a:ext cx="1836737" cy="884237"/>
          </a:xfrm>
          <a:custGeom>
            <a:avLst/>
            <a:gdLst>
              <a:gd name="T0" fmla="*/ 2147483646 w 662"/>
              <a:gd name="T1" fmla="*/ 0 h 318"/>
              <a:gd name="T2" fmla="*/ 2147483646 w 662"/>
              <a:gd name="T3" fmla="*/ 2147483646 h 318"/>
              <a:gd name="T4" fmla="*/ 2147483646 w 662"/>
              <a:gd name="T5" fmla="*/ 2147483646 h 318"/>
              <a:gd name="T6" fmla="*/ 2147483646 w 662"/>
              <a:gd name="T7" fmla="*/ 2147483646 h 318"/>
              <a:gd name="T8" fmla="*/ 0 w 662"/>
              <a:gd name="T9" fmla="*/ 2147483646 h 318"/>
              <a:gd name="T10" fmla="*/ 2147483646 w 662"/>
              <a:gd name="T11" fmla="*/ 2147483646 h 318"/>
              <a:gd name="T12" fmla="*/ 2147483646 w 662"/>
              <a:gd name="T13" fmla="*/ 2147483646 h 318"/>
              <a:gd name="T14" fmla="*/ 2147483646 w 662"/>
              <a:gd name="T15" fmla="*/ 2147483646 h 318"/>
              <a:gd name="T16" fmla="*/ 2147483646 w 662"/>
              <a:gd name="T17" fmla="*/ 2147483646 h 318"/>
              <a:gd name="T18" fmla="*/ 2147483646 w 662"/>
              <a:gd name="T19" fmla="*/ 2147483646 h 318"/>
              <a:gd name="T20" fmla="*/ 2147483646 w 662"/>
              <a:gd name="T21" fmla="*/ 2147483646 h 318"/>
              <a:gd name="T22" fmla="*/ 2147483646 w 662"/>
              <a:gd name="T23" fmla="*/ 2147483646 h 318"/>
              <a:gd name="T24" fmla="*/ 2147483646 w 662"/>
              <a:gd name="T25" fmla="*/ 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2" h="318">
                <a:moveTo>
                  <a:pt x="472" y="0"/>
                </a:moveTo>
                <a:cubicBezTo>
                  <a:pt x="467" y="6"/>
                  <a:pt x="461" y="11"/>
                  <a:pt x="454" y="15"/>
                </a:cubicBezTo>
                <a:cubicBezTo>
                  <a:pt x="416" y="44"/>
                  <a:pt x="372" y="57"/>
                  <a:pt x="318" y="58"/>
                </a:cubicBezTo>
                <a:cubicBezTo>
                  <a:pt x="269" y="56"/>
                  <a:pt x="223" y="41"/>
                  <a:pt x="185" y="9"/>
                </a:cubicBezTo>
                <a:cubicBezTo>
                  <a:pt x="0" y="194"/>
                  <a:pt x="0" y="194"/>
                  <a:pt x="0" y="194"/>
                </a:cubicBezTo>
                <a:cubicBezTo>
                  <a:pt x="30" y="221"/>
                  <a:pt x="65" y="244"/>
                  <a:pt x="103" y="264"/>
                </a:cubicBezTo>
                <a:cubicBezTo>
                  <a:pt x="163" y="295"/>
                  <a:pt x="226" y="312"/>
                  <a:pt x="294" y="316"/>
                </a:cubicBezTo>
                <a:cubicBezTo>
                  <a:pt x="295" y="316"/>
                  <a:pt x="296" y="316"/>
                  <a:pt x="297" y="317"/>
                </a:cubicBezTo>
                <a:cubicBezTo>
                  <a:pt x="299" y="317"/>
                  <a:pt x="313" y="317"/>
                  <a:pt x="329" y="317"/>
                </a:cubicBezTo>
                <a:cubicBezTo>
                  <a:pt x="344" y="318"/>
                  <a:pt x="365" y="316"/>
                  <a:pt x="376" y="315"/>
                </a:cubicBezTo>
                <a:cubicBezTo>
                  <a:pt x="383" y="314"/>
                  <a:pt x="390" y="314"/>
                  <a:pt x="396" y="313"/>
                </a:cubicBezTo>
                <a:cubicBezTo>
                  <a:pt x="498" y="299"/>
                  <a:pt x="587" y="258"/>
                  <a:pt x="662" y="190"/>
                </a:cubicBezTo>
                <a:lnTo>
                  <a:pt x="472" y="0"/>
                </a:lnTo>
                <a:close/>
              </a:path>
            </a:pathLst>
          </a:custGeom>
          <a:gradFill rotWithShape="1">
            <a:gsLst>
              <a:gs pos="0">
                <a:srgbClr val="FE4444"/>
              </a:gs>
              <a:gs pos="100000">
                <a:srgbClr val="832B2B"/>
              </a:gs>
            </a:gsLst>
            <a:lin ang="5400000"/>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510" name="Freeform 8"/>
          <p:cNvSpPr>
            <a:spLocks noChangeArrowheads="1"/>
          </p:cNvSpPr>
          <p:nvPr/>
        </p:nvSpPr>
        <p:spPr bwMode="auto">
          <a:xfrm>
            <a:off x="7384733" y="2809240"/>
            <a:ext cx="927100" cy="1830388"/>
          </a:xfrm>
          <a:custGeom>
            <a:avLst/>
            <a:gdLst>
              <a:gd name="T0" fmla="*/ 2147483646 w 334"/>
              <a:gd name="T1" fmla="*/ 2147483646 h 658"/>
              <a:gd name="T2" fmla="*/ 2147483646 w 334"/>
              <a:gd name="T3" fmla="*/ 2147483646 h 658"/>
              <a:gd name="T4" fmla="*/ 2147483646 w 334"/>
              <a:gd name="T5" fmla="*/ 2147483646 h 658"/>
              <a:gd name="T6" fmla="*/ 2147483646 w 334"/>
              <a:gd name="T7" fmla="*/ 0 h 658"/>
              <a:gd name="T8" fmla="*/ 2147483646 w 334"/>
              <a:gd name="T9" fmla="*/ 2147483646 h 658"/>
              <a:gd name="T10" fmla="*/ 2147483646 w 334"/>
              <a:gd name="T11" fmla="*/ 2147483646 h 658"/>
              <a:gd name="T12" fmla="*/ 0 w 334"/>
              <a:gd name="T13" fmla="*/ 2147483646 h 658"/>
              <a:gd name="T14" fmla="*/ 2147483646 w 334"/>
              <a:gd name="T15" fmla="*/ 2147483646 h 658"/>
              <a:gd name="T16" fmla="*/ 2147483646 w 334"/>
              <a:gd name="T17" fmla="*/ 2147483646 h 658"/>
              <a:gd name="T18" fmla="*/ 2147483646 w 334"/>
              <a:gd name="T19" fmla="*/ 2147483646 h 658"/>
              <a:gd name="T20" fmla="*/ 2147483646 w 334"/>
              <a:gd name="T21" fmla="*/ 2147483646 h 658"/>
              <a:gd name="T22" fmla="*/ 2147483646 w 334"/>
              <a:gd name="T23" fmla="*/ 2147483646 h 658"/>
              <a:gd name="T24" fmla="*/ 2147483646 w 334"/>
              <a:gd name="T25" fmla="*/ 2147483646 h 658"/>
              <a:gd name="T26" fmla="*/ 2147483646 w 334"/>
              <a:gd name="T27" fmla="*/ 2147483646 h 6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4" h="658">
                <a:moveTo>
                  <a:pt x="332" y="286"/>
                </a:moveTo>
                <a:cubicBezTo>
                  <a:pt x="331" y="279"/>
                  <a:pt x="330" y="274"/>
                  <a:pt x="329" y="267"/>
                </a:cubicBezTo>
                <a:cubicBezTo>
                  <a:pt x="318" y="185"/>
                  <a:pt x="285" y="111"/>
                  <a:pt x="232" y="46"/>
                </a:cubicBezTo>
                <a:cubicBezTo>
                  <a:pt x="218" y="30"/>
                  <a:pt x="204" y="15"/>
                  <a:pt x="190" y="0"/>
                </a:cubicBezTo>
                <a:cubicBezTo>
                  <a:pt x="5" y="185"/>
                  <a:pt x="5" y="185"/>
                  <a:pt x="5" y="185"/>
                </a:cubicBezTo>
                <a:cubicBezTo>
                  <a:pt x="33" y="212"/>
                  <a:pt x="51" y="246"/>
                  <a:pt x="58" y="287"/>
                </a:cubicBezTo>
                <a:cubicBezTo>
                  <a:pt x="71" y="360"/>
                  <a:pt x="50" y="421"/>
                  <a:pt x="0" y="469"/>
                </a:cubicBezTo>
                <a:cubicBezTo>
                  <a:pt x="190" y="658"/>
                  <a:pt x="190" y="658"/>
                  <a:pt x="190" y="658"/>
                </a:cubicBezTo>
                <a:cubicBezTo>
                  <a:pt x="191" y="657"/>
                  <a:pt x="192" y="656"/>
                  <a:pt x="193" y="655"/>
                </a:cubicBezTo>
                <a:cubicBezTo>
                  <a:pt x="261" y="590"/>
                  <a:pt x="306" y="512"/>
                  <a:pt x="325" y="419"/>
                </a:cubicBezTo>
                <a:cubicBezTo>
                  <a:pt x="329" y="401"/>
                  <a:pt x="330" y="382"/>
                  <a:pt x="333" y="364"/>
                </a:cubicBezTo>
                <a:cubicBezTo>
                  <a:pt x="333" y="363"/>
                  <a:pt x="333" y="362"/>
                  <a:pt x="333" y="360"/>
                </a:cubicBezTo>
                <a:cubicBezTo>
                  <a:pt x="334" y="359"/>
                  <a:pt x="334" y="345"/>
                  <a:pt x="334" y="330"/>
                </a:cubicBezTo>
                <a:cubicBezTo>
                  <a:pt x="334" y="316"/>
                  <a:pt x="333" y="296"/>
                  <a:pt x="332" y="286"/>
                </a:cubicBezTo>
                <a:close/>
              </a:path>
            </a:pathLst>
          </a:custGeom>
          <a:gradFill rotWithShape="1">
            <a:gsLst>
              <a:gs pos="0">
                <a:srgbClr val="FE4444"/>
              </a:gs>
              <a:gs pos="100000">
                <a:srgbClr val="832B2B"/>
              </a:gs>
            </a:gsLst>
            <a:lin ang="5400000"/>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511" name="TextBox 11"/>
          <p:cNvSpPr txBox="1">
            <a:spLocks noChangeArrowheads="1"/>
          </p:cNvSpPr>
          <p:nvPr/>
        </p:nvSpPr>
        <p:spPr bwMode="auto">
          <a:xfrm>
            <a:off x="525145" y="2132965"/>
            <a:ext cx="484505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a:r>
              <a:rPr lang="zh-CN" altLang="id-ID" sz="2800" b="1">
                <a:solidFill>
                  <a:srgbClr val="DF5423"/>
                </a:solidFill>
                <a:latin typeface="微软雅黑" panose="020B0503020204020204" pitchFamily="34" charset="-122"/>
              </a:rPr>
              <a:t>人生观</a:t>
            </a:r>
            <a:endParaRPr lang="en-US" altLang="zh-CN" sz="2800" b="1">
              <a:solidFill>
                <a:srgbClr val="DF5423"/>
              </a:solidFill>
              <a:latin typeface="微软雅黑" panose="020B0503020204020204" pitchFamily="34" charset="-122"/>
            </a:endParaRPr>
          </a:p>
          <a:p>
            <a:pPr algn="ctr"/>
            <a:r>
              <a:rPr lang="zh-CN" altLang="id-ID" sz="2800" b="1">
                <a:solidFill>
                  <a:schemeClr val="tx1"/>
                </a:solidFill>
                <a:latin typeface="微软雅黑" panose="020B0503020204020204" pitchFamily="34" charset="-122"/>
              </a:rPr>
              <a:t>主要内容</a:t>
            </a:r>
            <a:endParaRPr lang="zh-CN" altLang="id-ID" sz="2800" b="1">
              <a:solidFill>
                <a:schemeClr val="tx1"/>
              </a:solidFill>
              <a:latin typeface="微软雅黑" panose="020B0503020204020204" pitchFamily="34" charset="-122"/>
            </a:endParaRPr>
          </a:p>
        </p:txBody>
      </p:sp>
      <p:grpSp>
        <p:nvGrpSpPr>
          <p:cNvPr id="8" name="Group 16"/>
          <p:cNvGrpSpPr/>
          <p:nvPr/>
        </p:nvGrpSpPr>
        <p:grpSpPr>
          <a:xfrm>
            <a:off x="6777745" y="2563458"/>
            <a:ext cx="436617" cy="436617"/>
            <a:chOff x="5978526" y="4030663"/>
            <a:chExt cx="239713" cy="239713"/>
          </a:xfrm>
          <a:solidFill>
            <a:schemeClr val="bg1"/>
          </a:solidFill>
        </p:grpSpPr>
        <p:sp>
          <p:nvSpPr>
            <p:cNvPr id="9" name="Freeform 424"/>
            <p:cNvSpPr/>
            <p:nvPr/>
          </p:nvSpPr>
          <p:spPr bwMode="auto">
            <a:xfrm>
              <a:off x="6015038" y="4056063"/>
              <a:ext cx="26988" cy="26988"/>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0" name="Freeform 425"/>
            <p:cNvSpPr/>
            <p:nvPr/>
          </p:nvSpPr>
          <p:spPr bwMode="auto">
            <a:xfrm>
              <a:off x="5978526" y="4135438"/>
              <a:ext cx="28575" cy="142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1" name="Freeform 426"/>
            <p:cNvSpPr/>
            <p:nvPr/>
          </p:nvSpPr>
          <p:spPr bwMode="auto">
            <a:xfrm>
              <a:off x="6188076" y="4149725"/>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2" name="Freeform 427"/>
            <p:cNvSpPr/>
            <p:nvPr/>
          </p:nvSpPr>
          <p:spPr bwMode="auto">
            <a:xfrm>
              <a:off x="6165851" y="4067175"/>
              <a:ext cx="25400" cy="26988"/>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3" name="Freeform 428"/>
            <p:cNvSpPr/>
            <p:nvPr/>
          </p:nvSpPr>
          <p:spPr bwMode="auto">
            <a:xfrm>
              <a:off x="6097588" y="4030663"/>
              <a:ext cx="15875" cy="285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3" name="Freeform 429"/>
            <p:cNvSpPr>
              <a:spLocks noEditPoints="1"/>
            </p:cNvSpPr>
            <p:nvPr/>
          </p:nvSpPr>
          <p:spPr bwMode="auto">
            <a:xfrm>
              <a:off x="6037263" y="4089400"/>
              <a:ext cx="120650" cy="136525"/>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4" name="Freeform 430"/>
            <p:cNvSpPr/>
            <p:nvPr/>
          </p:nvSpPr>
          <p:spPr bwMode="auto">
            <a:xfrm>
              <a:off x="6067426" y="4240213"/>
              <a:ext cx="60325" cy="30163"/>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grpSp>
      <p:grpSp>
        <p:nvGrpSpPr>
          <p:cNvPr id="5" name="Group 24"/>
          <p:cNvGrpSpPr/>
          <p:nvPr/>
        </p:nvGrpSpPr>
        <p:grpSpPr>
          <a:xfrm rot="2700000">
            <a:off x="6852097" y="4423665"/>
            <a:ext cx="287901" cy="501715"/>
            <a:chOff x="4732338" y="4783138"/>
            <a:chExt cx="703263" cy="1225550"/>
          </a:xfrm>
          <a:solidFill>
            <a:schemeClr val="bg1"/>
          </a:solidFill>
        </p:grpSpPr>
        <p:sp>
          <p:nvSpPr>
            <p:cNvPr id="17"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8"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19"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grpSp>
      <p:grpSp>
        <p:nvGrpSpPr>
          <p:cNvPr id="6" name="Group 28"/>
          <p:cNvGrpSpPr/>
          <p:nvPr/>
        </p:nvGrpSpPr>
        <p:grpSpPr>
          <a:xfrm>
            <a:off x="7716947" y="3440613"/>
            <a:ext cx="417035" cy="475182"/>
            <a:chOff x="4616451" y="1741488"/>
            <a:chExt cx="2959100" cy="3371850"/>
          </a:xfrm>
          <a:solidFill>
            <a:schemeClr val="bg1"/>
          </a:solidFill>
        </p:grpSpPr>
        <p:sp>
          <p:nvSpPr>
            <p:cNvPr id="21" name="Freeform 5"/>
            <p:cNvSpPr>
              <a:spLocks noEditPoints="1"/>
            </p:cNvSpPr>
            <p:nvPr/>
          </p:nvSpPr>
          <p:spPr bwMode="auto">
            <a:xfrm>
              <a:off x="4616451" y="1741488"/>
              <a:ext cx="2959100" cy="3371850"/>
            </a:xfrm>
            <a:custGeom>
              <a:avLst/>
              <a:gdLst>
                <a:gd name="T0" fmla="*/ 578 w 786"/>
                <a:gd name="T1" fmla="*/ 28 h 896"/>
                <a:gd name="T2" fmla="*/ 205 w 786"/>
                <a:gd name="T3" fmla="*/ 59 h 896"/>
                <a:gd name="T4" fmla="*/ 67 w 786"/>
                <a:gd name="T5" fmla="*/ 236 h 896"/>
                <a:gd name="T6" fmla="*/ 68 w 786"/>
                <a:gd name="T7" fmla="*/ 346 h 896"/>
                <a:gd name="T8" fmla="*/ 70 w 786"/>
                <a:gd name="T9" fmla="*/ 356 h 896"/>
                <a:gd name="T10" fmla="*/ 39 w 786"/>
                <a:gd name="T11" fmla="*/ 406 h 896"/>
                <a:gd name="T12" fmla="*/ 14 w 786"/>
                <a:gd name="T13" fmla="*/ 441 h 896"/>
                <a:gd name="T14" fmla="*/ 14 w 786"/>
                <a:gd name="T15" fmla="*/ 442 h 896"/>
                <a:gd name="T16" fmla="*/ 36 w 786"/>
                <a:gd name="T17" fmla="*/ 540 h 896"/>
                <a:gd name="T18" fmla="*/ 50 w 786"/>
                <a:gd name="T19" fmla="*/ 587 h 896"/>
                <a:gd name="T20" fmla="*/ 75 w 786"/>
                <a:gd name="T21" fmla="*/ 649 h 896"/>
                <a:gd name="T22" fmla="*/ 74 w 786"/>
                <a:gd name="T23" fmla="*/ 694 h 896"/>
                <a:gd name="T24" fmla="*/ 169 w 786"/>
                <a:gd name="T25" fmla="*/ 773 h 896"/>
                <a:gd name="T26" fmla="*/ 244 w 786"/>
                <a:gd name="T27" fmla="*/ 830 h 896"/>
                <a:gd name="T28" fmla="*/ 618 w 786"/>
                <a:gd name="T29" fmla="*/ 896 h 896"/>
                <a:gd name="T30" fmla="*/ 686 w 786"/>
                <a:gd name="T31" fmla="*/ 814 h 896"/>
                <a:gd name="T32" fmla="*/ 664 w 786"/>
                <a:gd name="T33" fmla="*/ 637 h 896"/>
                <a:gd name="T34" fmla="*/ 777 w 786"/>
                <a:gd name="T35" fmla="*/ 417 h 896"/>
                <a:gd name="T36" fmla="*/ 706 w 786"/>
                <a:gd name="T37" fmla="*/ 118 h 896"/>
                <a:gd name="T38" fmla="*/ 627 w 786"/>
                <a:gd name="T39" fmla="*/ 606 h 896"/>
                <a:gd name="T40" fmla="*/ 639 w 786"/>
                <a:gd name="T41" fmla="*/ 823 h 896"/>
                <a:gd name="T42" fmla="*/ 618 w 786"/>
                <a:gd name="T43" fmla="*/ 847 h 896"/>
                <a:gd name="T44" fmla="*/ 292 w 786"/>
                <a:gd name="T45" fmla="*/ 827 h 896"/>
                <a:gd name="T46" fmla="*/ 260 w 786"/>
                <a:gd name="T47" fmla="*/ 706 h 896"/>
                <a:gd name="T48" fmla="*/ 169 w 786"/>
                <a:gd name="T49" fmla="*/ 725 h 896"/>
                <a:gd name="T50" fmla="*/ 101 w 786"/>
                <a:gd name="T51" fmla="*/ 604 h 896"/>
                <a:gd name="T52" fmla="*/ 110 w 786"/>
                <a:gd name="T53" fmla="*/ 568 h 896"/>
                <a:gd name="T54" fmla="*/ 86 w 786"/>
                <a:gd name="T55" fmla="*/ 555 h 896"/>
                <a:gd name="T56" fmla="*/ 94 w 786"/>
                <a:gd name="T57" fmla="*/ 519 h 896"/>
                <a:gd name="T58" fmla="*/ 65 w 786"/>
                <a:gd name="T59" fmla="*/ 501 h 896"/>
                <a:gd name="T60" fmla="*/ 55 w 786"/>
                <a:gd name="T61" fmla="*/ 467 h 896"/>
                <a:gd name="T62" fmla="*/ 112 w 786"/>
                <a:gd name="T63" fmla="*/ 381 h 896"/>
                <a:gd name="T64" fmla="*/ 115 w 786"/>
                <a:gd name="T65" fmla="*/ 335 h 896"/>
                <a:gd name="T66" fmla="*/ 114 w 786"/>
                <a:gd name="T67" fmla="*/ 248 h 896"/>
                <a:gd name="T68" fmla="*/ 729 w 786"/>
                <a:gd name="T69" fmla="*/ 41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896">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sp>
          <p:nvSpPr>
            <p:cNvPr id="7" name="Freeform 6"/>
            <p:cNvSpPr/>
            <p:nvPr/>
          </p:nvSpPr>
          <p:spPr bwMode="auto">
            <a:xfrm>
              <a:off x="5184776" y="2062163"/>
              <a:ext cx="2085975" cy="1700213"/>
            </a:xfrm>
            <a:custGeom>
              <a:avLst/>
              <a:gdLst>
                <a:gd name="T0" fmla="*/ 367 w 554"/>
                <a:gd name="T1" fmla="*/ 21 h 452"/>
                <a:gd name="T2" fmla="*/ 325 w 554"/>
                <a:gd name="T3" fmla="*/ 5 h 452"/>
                <a:gd name="T4" fmla="*/ 298 w 554"/>
                <a:gd name="T5" fmla="*/ 11 h 452"/>
                <a:gd name="T6" fmla="*/ 267 w 554"/>
                <a:gd name="T7" fmla="*/ 0 h 452"/>
                <a:gd name="T8" fmla="*/ 243 w 554"/>
                <a:gd name="T9" fmla="*/ 7 h 452"/>
                <a:gd name="T10" fmla="*/ 223 w 554"/>
                <a:gd name="T11" fmla="*/ 5 h 452"/>
                <a:gd name="T12" fmla="*/ 168 w 554"/>
                <a:gd name="T13" fmla="*/ 24 h 452"/>
                <a:gd name="T14" fmla="*/ 163 w 554"/>
                <a:gd name="T15" fmla="*/ 24 h 452"/>
                <a:gd name="T16" fmla="*/ 96 w 554"/>
                <a:gd name="T17" fmla="*/ 54 h 452"/>
                <a:gd name="T18" fmla="*/ 38 w 554"/>
                <a:gd name="T19" fmla="*/ 123 h 452"/>
                <a:gd name="T20" fmla="*/ 15 w 554"/>
                <a:gd name="T21" fmla="*/ 156 h 452"/>
                <a:gd name="T22" fmla="*/ 15 w 554"/>
                <a:gd name="T23" fmla="*/ 161 h 452"/>
                <a:gd name="T24" fmla="*/ 0 w 554"/>
                <a:gd name="T25" fmla="*/ 210 h 452"/>
                <a:gd name="T26" fmla="*/ 39 w 554"/>
                <a:gd name="T27" fmla="*/ 282 h 452"/>
                <a:gd name="T28" fmla="*/ 103 w 554"/>
                <a:gd name="T29" fmla="*/ 327 h 452"/>
                <a:gd name="T30" fmla="*/ 135 w 554"/>
                <a:gd name="T31" fmla="*/ 319 h 452"/>
                <a:gd name="T32" fmla="*/ 177 w 554"/>
                <a:gd name="T33" fmla="*/ 344 h 452"/>
                <a:gd name="T34" fmla="*/ 260 w 554"/>
                <a:gd name="T35" fmla="*/ 403 h 452"/>
                <a:gd name="T36" fmla="*/ 296 w 554"/>
                <a:gd name="T37" fmla="*/ 395 h 452"/>
                <a:gd name="T38" fmla="*/ 391 w 554"/>
                <a:gd name="T39" fmla="*/ 452 h 452"/>
                <a:gd name="T40" fmla="*/ 492 w 554"/>
                <a:gd name="T41" fmla="*/ 382 h 452"/>
                <a:gd name="T42" fmla="*/ 549 w 554"/>
                <a:gd name="T43" fmla="*/ 287 h 452"/>
                <a:gd name="T44" fmla="*/ 547 w 554"/>
                <a:gd name="T45" fmla="*/ 267 h 452"/>
                <a:gd name="T46" fmla="*/ 554 w 554"/>
                <a:gd name="T47" fmla="*/ 235 h 452"/>
                <a:gd name="T48" fmla="*/ 536 w 554"/>
                <a:gd name="T49" fmla="*/ 185 h 452"/>
                <a:gd name="T50" fmla="*/ 537 w 554"/>
                <a:gd name="T51" fmla="*/ 174 h 452"/>
                <a:gd name="T52" fmla="*/ 493 w 554"/>
                <a:gd name="T53" fmla="*/ 106 h 452"/>
                <a:gd name="T54" fmla="*/ 367 w 554"/>
                <a:gd name="T55" fmla="*/ 2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4" h="452">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id-ID" sz="2800" noProof="1">
                <a:latin typeface="宋体" panose="02010600030101010101" pitchFamily="2" charset="-122"/>
                <a:ea typeface="宋体" panose="02010600030101010101" pitchFamily="2" charset="-122"/>
              </a:endParaRPr>
            </a:p>
          </p:txBody>
        </p:sp>
      </p:grpSp>
      <p:sp>
        <p:nvSpPr>
          <p:cNvPr id="21515" name="文本框 81"/>
          <p:cNvSpPr txBox="1">
            <a:spLocks noChangeArrowheads="1"/>
          </p:cNvSpPr>
          <p:nvPr/>
        </p:nvSpPr>
        <p:spPr bwMode="auto">
          <a:xfrm>
            <a:off x="6057583" y="1395730"/>
            <a:ext cx="336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a:buClrTx/>
              <a:buSzTx/>
              <a:buFontTx/>
            </a:pPr>
            <a:r>
              <a:rPr lang="zh-CN" altLang="id-ID" sz="2800" b="1">
                <a:solidFill>
                  <a:srgbClr val="DF5423"/>
                </a:solidFill>
                <a:latin typeface="微软雅黑" panose="020B0503020204020204" pitchFamily="34" charset="-122"/>
              </a:rPr>
              <a:t>人生目的</a:t>
            </a:r>
            <a:endParaRPr lang="zh-CN" altLang="id-ID" sz="2800" b="1">
              <a:solidFill>
                <a:srgbClr val="DF5423"/>
              </a:solidFill>
              <a:latin typeface="微软雅黑" panose="020B0503020204020204" pitchFamily="34" charset="-122"/>
            </a:endParaRPr>
          </a:p>
        </p:txBody>
      </p:sp>
      <p:sp>
        <p:nvSpPr>
          <p:cNvPr id="24" name="文本框 82"/>
          <p:cNvSpPr txBox="1"/>
          <p:nvPr/>
        </p:nvSpPr>
        <p:spPr>
          <a:xfrm>
            <a:off x="6125528" y="1917700"/>
            <a:ext cx="3636951" cy="521970"/>
          </a:xfrm>
          <a:prstGeom prst="rect">
            <a:avLst/>
          </a:prstGeom>
          <a:noFill/>
        </p:spPr>
        <p:txBody>
          <a:bodyPr>
            <a:spAutoFit/>
            <a:scene3d>
              <a:camera prst="orthographicFront"/>
              <a:lightRig rig="threePt" dir="t"/>
            </a:scene3d>
          </a:bodyPr>
          <a:lstStyle/>
          <a:p>
            <a:pPr fontAlgn="auto">
              <a:spcBef>
                <a:spcPts val="0"/>
              </a:spcBef>
              <a:spcAft>
                <a:spcPts val="0"/>
              </a:spcAft>
              <a:defRPr/>
            </a:pPr>
            <a:r>
              <a:rPr lang="zh-CN" altLang="id-ID" sz="2800" b="1" noProof="1">
                <a:latin typeface="微软雅黑" panose="020B0503020204020204" pitchFamily="34" charset="-122"/>
                <a:ea typeface="微软雅黑" panose="020B0503020204020204" pitchFamily="34" charset="-122"/>
                <a:sym typeface="+mn-ea"/>
              </a:rPr>
              <a:t>回答人为什么活着</a:t>
            </a:r>
            <a:endParaRPr lang="zh-CN" altLang="id-ID" sz="2800" b="1" noProof="1">
              <a:latin typeface="微软雅黑" panose="020B0503020204020204" pitchFamily="34" charset="-122"/>
              <a:ea typeface="微软雅黑" panose="020B0503020204020204" pitchFamily="34" charset="-122"/>
              <a:sym typeface="+mn-ea"/>
            </a:endParaRPr>
          </a:p>
        </p:txBody>
      </p:sp>
      <p:sp>
        <p:nvSpPr>
          <p:cNvPr id="21517" name="文本框 83"/>
          <p:cNvSpPr txBox="1">
            <a:spLocks noChangeArrowheads="1"/>
          </p:cNvSpPr>
          <p:nvPr/>
        </p:nvSpPr>
        <p:spPr bwMode="auto">
          <a:xfrm>
            <a:off x="5598160" y="5323840"/>
            <a:ext cx="31781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a:r>
              <a:rPr lang="zh-CN" altLang="id-ID" sz="2800" b="1">
                <a:solidFill>
                  <a:srgbClr val="DF5423"/>
                </a:solidFill>
                <a:latin typeface="微软雅黑" panose="020B0503020204020204" pitchFamily="34" charset="-122"/>
              </a:rPr>
              <a:t>人生价值</a:t>
            </a:r>
            <a:endParaRPr lang="zh-CN" altLang="en-US" sz="2800" b="1">
              <a:solidFill>
                <a:srgbClr val="AD0698"/>
              </a:solidFill>
              <a:latin typeface="宋体" panose="02010600030101010101" pitchFamily="2" charset="-122"/>
              <a:ea typeface="宋体" panose="02010600030101010101" pitchFamily="2" charset="-122"/>
            </a:endParaRPr>
          </a:p>
        </p:txBody>
      </p:sp>
      <p:sp>
        <p:nvSpPr>
          <p:cNvPr id="25" name="文本框 84"/>
          <p:cNvSpPr txBox="1"/>
          <p:nvPr/>
        </p:nvSpPr>
        <p:spPr>
          <a:xfrm>
            <a:off x="5138420" y="5845810"/>
            <a:ext cx="4621530" cy="521970"/>
          </a:xfrm>
          <a:prstGeom prst="rect">
            <a:avLst/>
          </a:prstGeom>
          <a:noFill/>
        </p:spPr>
        <p:txBody>
          <a:bodyPr wrap="square">
            <a:spAutoFit/>
            <a:scene3d>
              <a:camera prst="orthographicFront"/>
              <a:lightRig rig="threePt" dir="t"/>
            </a:scene3d>
          </a:bodyPr>
          <a:lstStyle/>
          <a:p>
            <a:pPr algn="ctr" fontAlgn="auto">
              <a:spcBef>
                <a:spcPts val="0"/>
              </a:spcBef>
              <a:spcAft>
                <a:spcPts val="0"/>
              </a:spcAft>
              <a:defRPr/>
            </a:pPr>
            <a:r>
              <a:rPr lang="zh-CN" altLang="id-ID" sz="2800" b="1" noProof="1">
                <a:latin typeface="微软雅黑" panose="020B0503020204020204" pitchFamily="34" charset="-122"/>
                <a:ea typeface="微软雅黑" panose="020B0503020204020204" pitchFamily="34" charset="-122"/>
                <a:sym typeface="+mn-ea"/>
              </a:rPr>
              <a:t>回答什么样的人生才有价值</a:t>
            </a:r>
            <a:endParaRPr lang="zh-CN" altLang="id-ID" sz="2800" b="1" noProof="1">
              <a:latin typeface="微软雅黑" panose="020B0503020204020204" pitchFamily="34" charset="-122"/>
              <a:ea typeface="微软雅黑" panose="020B0503020204020204" pitchFamily="34" charset="-122"/>
              <a:sym typeface="+mn-ea"/>
            </a:endParaRPr>
          </a:p>
        </p:txBody>
      </p:sp>
      <p:sp>
        <p:nvSpPr>
          <p:cNvPr id="21519" name="文本框 85"/>
          <p:cNvSpPr txBox="1">
            <a:spLocks noChangeArrowheads="1"/>
          </p:cNvSpPr>
          <p:nvPr/>
        </p:nvSpPr>
        <p:spPr bwMode="auto">
          <a:xfrm>
            <a:off x="8554720" y="3147378"/>
            <a:ext cx="3097213"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gn="ctr"/>
            <a:r>
              <a:rPr lang="zh-CN" altLang="id-ID" sz="2800" b="1">
                <a:solidFill>
                  <a:srgbClr val="DF5423"/>
                </a:solidFill>
                <a:latin typeface="微软雅黑" panose="020B0503020204020204" pitchFamily="34" charset="-122"/>
              </a:rPr>
              <a:t>人生态度</a:t>
            </a:r>
            <a:endParaRPr lang="zh-CN" altLang="en-US" sz="2800" b="1">
              <a:solidFill>
                <a:srgbClr val="AD0698"/>
              </a:solidFill>
              <a:latin typeface="宋体" panose="02010600030101010101" pitchFamily="2" charset="-122"/>
              <a:ea typeface="宋体" panose="02010600030101010101" pitchFamily="2" charset="-122"/>
            </a:endParaRPr>
          </a:p>
        </p:txBody>
      </p:sp>
      <p:sp>
        <p:nvSpPr>
          <p:cNvPr id="29" name="文本框 86"/>
          <p:cNvSpPr txBox="1"/>
          <p:nvPr/>
        </p:nvSpPr>
        <p:spPr>
          <a:xfrm>
            <a:off x="8311515" y="3738880"/>
            <a:ext cx="3452495" cy="521970"/>
          </a:xfrm>
          <a:prstGeom prst="rect">
            <a:avLst/>
          </a:prstGeom>
          <a:noFill/>
        </p:spPr>
        <p:txBody>
          <a:bodyPr wrap="square">
            <a:spAutoFit/>
            <a:scene3d>
              <a:camera prst="orthographicFront"/>
              <a:lightRig rig="threePt" dir="t"/>
            </a:scene3d>
          </a:bodyPr>
          <a:lstStyle/>
          <a:p>
            <a:pPr algn="ctr" fontAlgn="auto">
              <a:spcBef>
                <a:spcPts val="0"/>
              </a:spcBef>
              <a:spcAft>
                <a:spcPts val="0"/>
              </a:spcAft>
              <a:defRPr/>
            </a:pPr>
            <a:r>
              <a:rPr lang="zh-CN" altLang="id-ID" sz="2800" b="1" noProof="1">
                <a:latin typeface="微软雅黑" panose="020B0503020204020204" pitchFamily="34" charset="-122"/>
                <a:ea typeface="微软雅黑" panose="020B0503020204020204" pitchFamily="34" charset="-122"/>
                <a:sym typeface="+mn-ea"/>
              </a:rPr>
              <a:t>回答人应当如何活着</a:t>
            </a:r>
            <a:endParaRPr lang="zh-CN" altLang="id-ID" sz="2800" b="1" noProof="1">
              <a:latin typeface="微软雅黑" panose="020B0503020204020204" pitchFamily="34" charset="-122"/>
              <a:ea typeface="微软雅黑" panose="020B0503020204020204" pitchFamily="34" charset="-122"/>
              <a:sym typeface="+mn-ea"/>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37"/>
          <p:cNvGrpSpPr/>
          <p:nvPr/>
        </p:nvGrpSpPr>
        <p:grpSpPr bwMode="auto">
          <a:xfrm>
            <a:off x="1559501" y="2781237"/>
            <a:ext cx="4398962" cy="3010689"/>
            <a:chOff x="1057275" y="1780219"/>
            <a:chExt cx="1712098" cy="1332516"/>
          </a:xfrm>
        </p:grpSpPr>
        <p:sp>
          <p:nvSpPr>
            <p:cNvPr id="9" name="圆角矩形 9"/>
            <p:cNvSpPr/>
            <p:nvPr/>
          </p:nvSpPr>
          <p:spPr>
            <a:xfrm>
              <a:off x="1057275" y="1780219"/>
              <a:ext cx="1712098" cy="1332516"/>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0" name="圆角矩形 10"/>
            <p:cNvSpPr/>
            <p:nvPr/>
          </p:nvSpPr>
          <p:spPr>
            <a:xfrm>
              <a:off x="1096818" y="1854052"/>
              <a:ext cx="1621890" cy="91034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dirty="0">
                <a:solidFill>
                  <a:prstClr val="white"/>
                </a:solidFill>
                <a:latin typeface="+mn-ea"/>
              </a:endParaRPr>
            </a:p>
          </p:txBody>
        </p:sp>
        <p:sp>
          <p:nvSpPr>
            <p:cNvPr id="11" name="Text Box 41"/>
            <p:cNvSpPr txBox="1">
              <a:spLocks noChangeArrowheads="1"/>
            </p:cNvSpPr>
            <p:nvPr/>
          </p:nvSpPr>
          <p:spPr bwMode="auto">
            <a:xfrm>
              <a:off x="1115972" y="1954523"/>
              <a:ext cx="1566283" cy="80986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626110" algn="just" defTabSz="457200" eaLnBrk="1" latinLnBrk="1" hangingPunct="1">
                <a:lnSpc>
                  <a:spcPct val="150000"/>
                </a:lnSpc>
                <a:defRPr/>
              </a:pPr>
              <a:r>
                <a:rPr lang="zh-CN" altLang="en-US" sz="2400" dirty="0">
                  <a:solidFill>
                    <a:srgbClr val="000000"/>
                  </a:solidFill>
                  <a:latin typeface="+mn-ea"/>
                  <a:ea typeface="+mn-ea"/>
                  <a:sym typeface="+mn-ea"/>
                </a:rPr>
                <a:t>人们在社会实践中关于自身行为的根本指向和人生追求。</a:t>
              </a:r>
              <a:endParaRPr lang="zh-CN" altLang="en-US" sz="2400" dirty="0">
                <a:solidFill>
                  <a:srgbClr val="000000"/>
                </a:solidFill>
                <a:latin typeface="+mn-ea"/>
                <a:ea typeface="+mn-ea"/>
                <a:sym typeface="+mn-ea"/>
              </a:endParaRPr>
            </a:p>
          </p:txBody>
        </p:sp>
        <p:sp>
          <p:nvSpPr>
            <p:cNvPr id="34833" name="矩形 27"/>
            <p:cNvSpPr>
              <a:spLocks noChangeArrowheads="1"/>
            </p:cNvSpPr>
            <p:nvPr/>
          </p:nvSpPr>
          <p:spPr bwMode="auto">
            <a:xfrm>
              <a:off x="1514493" y="2828340"/>
              <a:ext cx="789011" cy="2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endParaRPr lang="en-US" altLang="ko-KR" sz="2400" b="1">
                <a:solidFill>
                  <a:srgbClr val="FFFFFF"/>
                </a:solidFill>
                <a:latin typeface="微软雅黑" panose="020B0503020204020204" pitchFamily="34" charset="-122"/>
                <a:ea typeface="微软雅黑 Light" panose="020B0502040204020203" pitchFamily="34" charset="-122"/>
                <a:sym typeface="+mn-ea"/>
              </a:endParaRPr>
            </a:p>
          </p:txBody>
        </p:sp>
      </p:grpSp>
      <p:sp>
        <p:nvSpPr>
          <p:cNvPr id="20" name="文本框 19"/>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7909201" y="1830452"/>
            <a:ext cx="3087390" cy="43880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p:cNvSpPr/>
          <p:nvPr/>
        </p:nvSpPr>
        <p:spPr>
          <a:xfrm>
            <a:off x="8327077" y="6379420"/>
            <a:ext cx="2492990" cy="369332"/>
          </a:xfrm>
          <a:prstGeom prst="rect">
            <a:avLst/>
          </a:prstGeom>
        </p:spPr>
        <p:txBody>
          <a:bodyPr wrap="none">
            <a:spAutoFit/>
          </a:bodyPr>
          <a:lstStyle/>
          <a:p>
            <a:r>
              <a:rPr lang="zh-CN" altLang="en-US" b="1" dirty="0"/>
              <a:t>马克思终身为人民而战</a:t>
            </a:r>
            <a:endParaRPr lang="zh-CN" altLang="en-US" b="1" dirty="0"/>
          </a:p>
        </p:txBody>
      </p:sp>
      <p:sp>
        <p:nvSpPr>
          <p:cNvPr id="12" name="矩形: 圆角 11"/>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（一）人生目的</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3" name="矩形 27"/>
          <p:cNvSpPr>
            <a:spLocks noChangeArrowheads="1"/>
          </p:cNvSpPr>
          <p:nvPr/>
        </p:nvSpPr>
        <p:spPr bwMode="auto">
          <a:xfrm>
            <a:off x="2788624" y="5111707"/>
            <a:ext cx="175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r>
              <a:rPr lang="zh-CN" altLang="en-US" sz="2400" b="1" dirty="0">
                <a:solidFill>
                  <a:srgbClr val="FFFFFF"/>
                </a:solidFill>
                <a:latin typeface="微软雅黑" panose="020B0503020204020204" pitchFamily="34" charset="-122"/>
                <a:ea typeface="微软雅黑 Light" panose="020B0502040204020203" pitchFamily="34" charset="-122"/>
                <a:sym typeface="+mn-ea"/>
              </a:rPr>
              <a:t>人生目的</a:t>
            </a:r>
            <a:endParaRPr lang="en-US" altLang="ko-KR" sz="2400" b="1" dirty="0">
              <a:solidFill>
                <a:srgbClr val="FFFFFF"/>
              </a:solidFill>
              <a:latin typeface="微软雅黑" panose="020B0503020204020204" pitchFamily="34" charset="-122"/>
              <a:ea typeface="微软雅黑 Light" panose="020B0502040204020203" pitchFamily="34" charset="-122"/>
              <a:sym typeface="+mn-ea"/>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组合 1"/>
          <p:cNvGrpSpPr/>
          <p:nvPr/>
        </p:nvGrpSpPr>
        <p:grpSpPr bwMode="auto">
          <a:xfrm>
            <a:off x="6092825" y="1760538"/>
            <a:ext cx="5194300" cy="4697412"/>
            <a:chOff x="4292600" y="1970088"/>
            <a:chExt cx="4021009" cy="3635870"/>
          </a:xfrm>
        </p:grpSpPr>
        <p:cxnSp>
          <p:nvCxnSpPr>
            <p:cNvPr id="22537" name="直接箭头连接符 44"/>
            <p:cNvCxnSpPr>
              <a:cxnSpLocks noChangeShapeType="1"/>
            </p:cNvCxnSpPr>
            <p:nvPr/>
          </p:nvCxnSpPr>
          <p:spPr bwMode="auto">
            <a:xfrm flipV="1">
              <a:off x="5477274" y="3789866"/>
              <a:ext cx="1684842" cy="0"/>
            </a:xfrm>
            <a:prstGeom prst="straightConnector1">
              <a:avLst/>
            </a:prstGeom>
            <a:noFill/>
            <a:ln w="19050">
              <a:solidFill>
                <a:srgbClr val="2B6C18"/>
              </a:solidFill>
              <a:round/>
              <a:tailEnd type="stealth" w="lg" len="lg"/>
            </a:ln>
          </p:spPr>
        </p:cxnSp>
        <p:cxnSp>
          <p:nvCxnSpPr>
            <p:cNvPr id="22538" name="直接箭头连接符 47"/>
            <p:cNvCxnSpPr>
              <a:cxnSpLocks noChangeShapeType="1"/>
            </p:cNvCxnSpPr>
            <p:nvPr/>
          </p:nvCxnSpPr>
          <p:spPr bwMode="auto">
            <a:xfrm>
              <a:off x="6245346" y="2465274"/>
              <a:ext cx="916770" cy="0"/>
            </a:xfrm>
            <a:prstGeom prst="straightConnector1">
              <a:avLst/>
            </a:prstGeom>
            <a:noFill/>
            <a:ln w="19050">
              <a:solidFill>
                <a:srgbClr val="2B6C18"/>
              </a:solidFill>
              <a:round/>
              <a:tailEnd type="stealth" w="lg" len="lg"/>
            </a:ln>
          </p:spPr>
        </p:cxnSp>
        <p:cxnSp>
          <p:nvCxnSpPr>
            <p:cNvPr id="22539" name="直接箭头连接符 56"/>
            <p:cNvCxnSpPr>
              <a:cxnSpLocks noChangeShapeType="1"/>
            </p:cNvCxnSpPr>
            <p:nvPr/>
          </p:nvCxnSpPr>
          <p:spPr bwMode="auto">
            <a:xfrm>
              <a:off x="6245346" y="5110772"/>
              <a:ext cx="916770" cy="0"/>
            </a:xfrm>
            <a:prstGeom prst="straightConnector1">
              <a:avLst/>
            </a:prstGeom>
            <a:noFill/>
            <a:ln w="19050">
              <a:solidFill>
                <a:srgbClr val="2B6C18"/>
              </a:solidFill>
              <a:round/>
              <a:tailEnd type="stealth" w="lg" len="lg"/>
            </a:ln>
          </p:spPr>
        </p:cxnSp>
        <p:cxnSp>
          <p:nvCxnSpPr>
            <p:cNvPr id="22540" name="直接连接符 54"/>
            <p:cNvCxnSpPr>
              <a:cxnSpLocks noChangeShapeType="1"/>
            </p:cNvCxnSpPr>
            <p:nvPr/>
          </p:nvCxnSpPr>
          <p:spPr bwMode="auto">
            <a:xfrm>
              <a:off x="6245346" y="2465274"/>
              <a:ext cx="0" cy="2655329"/>
            </a:xfrm>
            <a:prstGeom prst="line">
              <a:avLst/>
            </a:prstGeom>
            <a:noFill/>
            <a:ln w="19050">
              <a:solidFill>
                <a:srgbClr val="2B6C18"/>
              </a:solidFill>
              <a:round/>
            </a:ln>
          </p:spPr>
        </p:cxnSp>
        <p:sp>
          <p:nvSpPr>
            <p:cNvPr id="15" name="任意多边形 14"/>
            <p:cNvSpPr>
              <a:spLocks noChangeAspect="1"/>
            </p:cNvSpPr>
            <p:nvPr/>
          </p:nvSpPr>
          <p:spPr>
            <a:xfrm>
              <a:off x="4292600" y="3201295"/>
              <a:ext cx="1217855" cy="1217691"/>
            </a:xfrm>
            <a:custGeom>
              <a:avLst/>
              <a:gdLst>
                <a:gd name="connsiteX0" fmla="*/ 0 w 1810505"/>
                <a:gd name="connsiteY0" fmla="*/ 905253 h 1810505"/>
                <a:gd name="connsiteX1" fmla="*/ 905253 w 1810505"/>
                <a:gd name="connsiteY1" fmla="*/ 0 h 1810505"/>
                <a:gd name="connsiteX2" fmla="*/ 1810506 w 1810505"/>
                <a:gd name="connsiteY2" fmla="*/ 905253 h 1810505"/>
                <a:gd name="connsiteX3" fmla="*/ 905253 w 1810505"/>
                <a:gd name="connsiteY3" fmla="*/ 1810506 h 1810505"/>
                <a:gd name="connsiteX4" fmla="*/ 0 w 1810505"/>
                <a:gd name="connsiteY4" fmla="*/ 905253 h 18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05" h="1810505">
                  <a:moveTo>
                    <a:pt x="0" y="905253"/>
                  </a:moveTo>
                  <a:cubicBezTo>
                    <a:pt x="0" y="405296"/>
                    <a:pt x="405296" y="0"/>
                    <a:pt x="905253" y="0"/>
                  </a:cubicBezTo>
                  <a:cubicBezTo>
                    <a:pt x="1405210" y="0"/>
                    <a:pt x="1810506" y="405296"/>
                    <a:pt x="1810506" y="905253"/>
                  </a:cubicBezTo>
                  <a:cubicBezTo>
                    <a:pt x="1810506" y="1405210"/>
                    <a:pt x="1405210" y="1810506"/>
                    <a:pt x="905253" y="1810506"/>
                  </a:cubicBezTo>
                  <a:cubicBezTo>
                    <a:pt x="405296" y="1810506"/>
                    <a:pt x="0" y="1405210"/>
                    <a:pt x="0" y="905253"/>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15942" tIns="315942" rIns="315942" bIns="315942" spcCol="1270" anchor="ctr"/>
            <a:lstStyle/>
            <a:p>
              <a:pPr algn="ctr" defTabSz="1778000">
                <a:lnSpc>
                  <a:spcPct val="90000"/>
                </a:lnSpc>
                <a:spcAft>
                  <a:spcPct val="35000"/>
                </a:spcAft>
                <a:defRPr/>
              </a:pPr>
              <a:endParaRPr lang="zh-CN" altLang="en-US" sz="2400" b="1" dirty="0">
                <a:latin typeface="+mj-ea"/>
                <a:ea typeface="+mj-ea"/>
              </a:endParaRPr>
            </a:p>
          </p:txBody>
        </p:sp>
        <p:sp>
          <p:nvSpPr>
            <p:cNvPr id="22532" name="椭圆 15"/>
            <p:cNvSpPr>
              <a:spLocks noChangeAspect="1" noChangeArrowheads="1"/>
            </p:cNvSpPr>
            <p:nvPr/>
          </p:nvSpPr>
          <p:spPr bwMode="auto">
            <a:xfrm>
              <a:off x="4371251" y="3278706"/>
              <a:ext cx="1061782" cy="1062869"/>
            </a:xfrm>
            <a:prstGeom prst="ellipse">
              <a:avLst/>
            </a:prstGeom>
            <a:solidFill>
              <a:schemeClr val="accent2">
                <a:lumMod val="75000"/>
              </a:schemeClr>
            </a:solidFill>
            <a:ln w="41275">
              <a:solidFill>
                <a:schemeClr val="bg1"/>
              </a:solidFill>
              <a:round/>
            </a:ln>
          </p:spPr>
          <p:txBody>
            <a:bodyPr anchor="ct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algn="ctr" defTabSz="457200">
                <a:defRPr/>
              </a:pPr>
              <a:r>
                <a:rPr lang="zh-CN" altLang="en-US" sz="2400" dirty="0">
                  <a:solidFill>
                    <a:schemeClr val="bg1"/>
                  </a:solidFill>
                  <a:effectLst>
                    <a:outerShdw blurRad="38100" dist="38100" dir="2700000" algn="tl">
                      <a:srgbClr val="000000">
                        <a:alpha val="43137"/>
                      </a:srgbClr>
                    </a:outerShdw>
                  </a:effectLst>
                  <a:latin typeface="+mj-ea"/>
                  <a:ea typeface="+mj-ea"/>
                  <a:sym typeface="+mn-ea"/>
                </a:rPr>
                <a:t>人生目的</a:t>
              </a:r>
              <a:endParaRPr lang="zh-CN" altLang="en-US" sz="2400" dirty="0">
                <a:solidFill>
                  <a:schemeClr val="bg1"/>
                </a:solidFill>
                <a:effectLst>
                  <a:outerShdw blurRad="38100" dist="38100" dir="2700000" algn="tl">
                    <a:srgbClr val="000000">
                      <a:alpha val="43137"/>
                    </a:srgbClr>
                  </a:outerShdw>
                </a:effectLst>
                <a:latin typeface="+mj-ea"/>
                <a:ea typeface="+mj-ea"/>
                <a:sym typeface="+mn-ea"/>
              </a:endParaRPr>
            </a:p>
          </p:txBody>
        </p:sp>
        <p:sp>
          <p:nvSpPr>
            <p:cNvPr id="2" name="椭圆 23"/>
            <p:cNvSpPr>
              <a:spLocks noChangeAspect="1"/>
            </p:cNvSpPr>
            <p:nvPr/>
          </p:nvSpPr>
          <p:spPr bwMode="auto">
            <a:xfrm>
              <a:off x="7192839" y="1970088"/>
              <a:ext cx="990505" cy="990372"/>
            </a:xfrm>
            <a:prstGeom prst="ellipse">
              <a:avLst/>
            </a:prstGeom>
            <a:noFill/>
            <a:ln w="41275">
              <a:solidFill>
                <a:srgbClr val="B2D931"/>
              </a:solidFill>
              <a:round/>
            </a:ln>
          </p:spPr>
          <p:txBody>
            <a:bodyPr lIns="0" tIns="72000" rIns="0" b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2400" b="1">
                  <a:latin typeface="+mj-ea"/>
                  <a:ea typeface="+mj-ea"/>
                </a:rPr>
                <a:t>人生</a:t>
              </a:r>
              <a:endParaRPr lang="en-US" altLang="zh-CN" sz="2400" b="1">
                <a:latin typeface="+mj-ea"/>
                <a:ea typeface="+mj-ea"/>
              </a:endParaRPr>
            </a:p>
            <a:p>
              <a:pPr algn="ctr">
                <a:defRPr/>
              </a:pPr>
              <a:r>
                <a:rPr lang="zh-CN" altLang="en-US" sz="2400" b="1">
                  <a:latin typeface="+mj-ea"/>
                  <a:ea typeface="+mj-ea"/>
                </a:rPr>
                <a:t>道路</a:t>
              </a:r>
              <a:endParaRPr lang="zh-CN" altLang="en-US" sz="2400" b="1">
                <a:latin typeface="+mj-ea"/>
                <a:ea typeface="+mj-ea"/>
              </a:endParaRPr>
            </a:p>
          </p:txBody>
        </p:sp>
        <p:sp>
          <p:nvSpPr>
            <p:cNvPr id="3" name="椭圆 36"/>
            <p:cNvSpPr>
              <a:spLocks noChangeAspect="1"/>
            </p:cNvSpPr>
            <p:nvPr/>
          </p:nvSpPr>
          <p:spPr bwMode="auto">
            <a:xfrm>
              <a:off x="7251827" y="3271334"/>
              <a:ext cx="990505" cy="989144"/>
            </a:xfrm>
            <a:prstGeom prst="ellipse">
              <a:avLst/>
            </a:prstGeom>
            <a:noFill/>
            <a:ln w="41275">
              <a:solidFill>
                <a:srgbClr val="92D050"/>
              </a:solidFill>
              <a:round/>
            </a:ln>
          </p:spPr>
          <p:txBody>
            <a:bodyPr lIns="0" tIns="72000" rIns="0" b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2400" b="1">
                  <a:latin typeface="+mj-ea"/>
                  <a:ea typeface="+mj-ea"/>
                </a:rPr>
                <a:t>人生</a:t>
              </a:r>
              <a:endParaRPr lang="en-US" altLang="zh-CN" sz="2400" b="1">
                <a:latin typeface="+mj-ea"/>
                <a:ea typeface="+mj-ea"/>
              </a:endParaRPr>
            </a:p>
            <a:p>
              <a:pPr algn="ctr">
                <a:defRPr/>
              </a:pPr>
              <a:r>
                <a:rPr lang="zh-CN" altLang="en-US" sz="2400" b="1">
                  <a:latin typeface="+mj-ea"/>
                  <a:ea typeface="+mj-ea"/>
                </a:rPr>
                <a:t>态度</a:t>
              </a:r>
              <a:endParaRPr lang="zh-CN" altLang="en-US" sz="2400" b="1">
                <a:latin typeface="+mj-ea"/>
                <a:ea typeface="+mj-ea"/>
              </a:endParaRPr>
            </a:p>
          </p:txBody>
        </p:sp>
        <p:sp>
          <p:nvSpPr>
            <p:cNvPr id="4" name="椭圆 40"/>
            <p:cNvSpPr>
              <a:spLocks noChangeAspect="1"/>
            </p:cNvSpPr>
            <p:nvPr/>
          </p:nvSpPr>
          <p:spPr bwMode="auto">
            <a:xfrm>
              <a:off x="7251827" y="4615586"/>
              <a:ext cx="989277" cy="990372"/>
            </a:xfrm>
            <a:prstGeom prst="ellipse">
              <a:avLst/>
            </a:prstGeom>
            <a:noFill/>
            <a:ln w="41275">
              <a:solidFill>
                <a:srgbClr val="00B050"/>
              </a:solidFill>
              <a:round/>
            </a:ln>
          </p:spPr>
          <p:txBody>
            <a:bodyPr lIns="0" tIns="0" rIns="0" bIns="0"/>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endParaRPr lang="zh-CN" altLang="en-US" sz="2400" b="1">
                <a:latin typeface="+mj-ea"/>
                <a:ea typeface="+mj-ea"/>
              </a:endParaRPr>
            </a:p>
          </p:txBody>
        </p:sp>
        <p:sp>
          <p:nvSpPr>
            <p:cNvPr id="30735" name="文本框 19"/>
            <p:cNvSpPr txBox="1">
              <a:spLocks noChangeArrowheads="1"/>
            </p:cNvSpPr>
            <p:nvPr/>
          </p:nvSpPr>
          <p:spPr bwMode="auto">
            <a:xfrm>
              <a:off x="7178092" y="4867480"/>
              <a:ext cx="1135517" cy="736021"/>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defRPr/>
              </a:pPr>
              <a:r>
                <a:rPr lang="zh-CN" altLang="en-US" sz="2400" b="1" dirty="0">
                  <a:latin typeface="+mj-ea"/>
                  <a:ea typeface="+mj-ea"/>
                </a:rPr>
                <a:t>人生价值选择</a:t>
              </a:r>
              <a:endParaRPr lang="zh-CN" altLang="en-US" sz="2400" b="1" dirty="0">
                <a:latin typeface="+mj-ea"/>
                <a:ea typeface="+mj-ea"/>
              </a:endParaRPr>
            </a:p>
          </p:txBody>
        </p:sp>
        <p:sp>
          <p:nvSpPr>
            <p:cNvPr id="22541" name="矩形 57"/>
            <p:cNvSpPr>
              <a:spLocks noChangeArrowheads="1"/>
            </p:cNvSpPr>
            <p:nvPr/>
          </p:nvSpPr>
          <p:spPr bwMode="auto">
            <a:xfrm>
              <a:off x="5887731" y="3588351"/>
              <a:ext cx="704169" cy="403030"/>
            </a:xfrm>
            <a:prstGeom prst="rect">
              <a:avLst/>
            </a:prstGeom>
            <a:solidFill>
              <a:schemeClr val="bg1"/>
            </a:solidFill>
            <a:ln w="19050">
              <a:solidFill>
                <a:schemeClr val="bg1">
                  <a:lumMod val="65000"/>
                </a:schemeClr>
              </a:solidFill>
              <a:round/>
            </a:ln>
          </p:spPr>
          <p:txBody>
            <a:bodyPr tIns="36000" bIns="36000" anchor="ct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algn="ctr" defTabSz="457200">
                <a:defRPr/>
              </a:pPr>
              <a:r>
                <a:rPr lang="zh-CN" altLang="en-US" sz="2400" dirty="0">
                  <a:latin typeface="+mj-ea"/>
                  <a:ea typeface="+mj-ea"/>
                  <a:sym typeface="+mn-ea"/>
                </a:rPr>
                <a:t>决定</a:t>
              </a:r>
              <a:endParaRPr lang="zh-CN" altLang="en-US" sz="2400" dirty="0">
                <a:latin typeface="+mj-ea"/>
                <a:ea typeface="+mj-ea"/>
                <a:sym typeface="+mn-ea"/>
              </a:endParaRPr>
            </a:p>
          </p:txBody>
        </p:sp>
      </p:grpSp>
      <p:sp>
        <p:nvSpPr>
          <p:cNvPr id="33795" name="文本框 60"/>
          <p:cNvSpPr txBox="1">
            <a:spLocks noChangeArrowheads="1"/>
          </p:cNvSpPr>
          <p:nvPr/>
        </p:nvSpPr>
        <p:spPr bwMode="auto">
          <a:xfrm>
            <a:off x="677863" y="1851709"/>
            <a:ext cx="7316787" cy="1135062"/>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a:lnSpc>
                <a:spcPct val="150000"/>
              </a:lnSpc>
              <a:defRPr/>
            </a:pPr>
            <a:r>
              <a:rPr lang="zh-CN" altLang="en-US" sz="2400" b="1" dirty="0">
                <a:solidFill>
                  <a:srgbClr val="2B6C18"/>
                </a:solidFill>
                <a:latin typeface="+mn-ea"/>
                <a:ea typeface="+mn-ea"/>
              </a:rPr>
              <a:t>人生目的</a:t>
            </a:r>
            <a:r>
              <a:rPr lang="zh-CN" altLang="en-US" sz="2400" dirty="0">
                <a:latin typeface="+mn-ea"/>
              </a:rPr>
              <a:t>是对</a:t>
            </a:r>
            <a:r>
              <a:rPr lang="zh-CN" altLang="en-US" sz="2400" b="1" dirty="0">
                <a:latin typeface="+mn-ea"/>
              </a:rPr>
              <a:t>人为什么活着</a:t>
            </a:r>
            <a:r>
              <a:rPr lang="zh-CN" altLang="en-US" sz="2400" dirty="0">
                <a:latin typeface="+mn-ea"/>
              </a:rPr>
              <a:t>这一人生根本问题的认识和回答，是</a:t>
            </a:r>
            <a:r>
              <a:rPr lang="zh-CN" altLang="en-US" sz="2400" b="1" dirty="0">
                <a:latin typeface="+mn-ea"/>
              </a:rPr>
              <a:t>人生观的核心</a:t>
            </a:r>
            <a:r>
              <a:rPr lang="zh-CN" altLang="en-US" sz="2400" dirty="0">
                <a:latin typeface="+mn-ea"/>
              </a:rPr>
              <a:t>。</a:t>
            </a:r>
            <a:endParaRPr lang="en-US" altLang="zh-CN" sz="2400" dirty="0">
              <a:latin typeface="+mn-ea"/>
              <a:ea typeface="+mn-ea"/>
            </a:endParaRPr>
          </a:p>
        </p:txBody>
      </p:sp>
      <p:pic>
        <p:nvPicPr>
          <p:cNvPr id="40969"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3513" y="3018521"/>
            <a:ext cx="27273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矩形 6"/>
          <p:cNvSpPr>
            <a:spLocks noChangeArrowheads="1"/>
          </p:cNvSpPr>
          <p:nvPr/>
        </p:nvSpPr>
        <p:spPr bwMode="auto">
          <a:xfrm>
            <a:off x="817563" y="5585509"/>
            <a:ext cx="4035425" cy="1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000" dirty="0">
                <a:solidFill>
                  <a:srgbClr val="000000"/>
                </a:solidFill>
                <a:latin typeface="微软雅黑" panose="020B0503020204020204" pitchFamily="34" charset="-122"/>
              </a:rPr>
              <a:t>霍金坚持与病魔对抗了</a:t>
            </a:r>
            <a:r>
              <a:rPr lang="en-US" altLang="zh-CN" sz="2000" dirty="0">
                <a:solidFill>
                  <a:srgbClr val="000000"/>
                </a:solidFill>
                <a:latin typeface="微软雅黑" panose="020B0503020204020204" pitchFamily="34" charset="-122"/>
              </a:rPr>
              <a:t>55</a:t>
            </a:r>
            <a:r>
              <a:rPr lang="zh-CN" altLang="en-US" sz="2000" dirty="0">
                <a:solidFill>
                  <a:srgbClr val="000000"/>
                </a:solidFill>
                <a:latin typeface="微软雅黑" panose="020B0503020204020204" pitchFamily="34" charset="-122"/>
              </a:rPr>
              <a:t>年，根本原因在于对科学有执着的追求，并以此作为自己的奋斗目标和方向</a:t>
            </a:r>
            <a:endParaRPr lang="zh-CN" altLang="en-US" sz="2000" dirty="0">
              <a:solidFill>
                <a:srgbClr val="000000"/>
              </a:solidFill>
              <a:latin typeface="微软雅黑" panose="020B0503020204020204" pitchFamily="34" charset="-122"/>
            </a:endParaRPr>
          </a:p>
        </p:txBody>
      </p:sp>
      <p:sp>
        <p:nvSpPr>
          <p:cNvPr id="27" name="文本框 26"/>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9" name="矩形: 圆角 18"/>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（一）人生目的</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rot="18900000">
            <a:off x="9563215" y="1377693"/>
            <a:ext cx="995316" cy="177742"/>
          </a:xfrm>
          <a:prstGeom prst="roundRect">
            <a:avLst>
              <a:gd name="adj" fmla="val 50000"/>
            </a:avLst>
          </a:prstGeom>
          <a:noFill/>
          <a:ln>
            <a:solidFill>
              <a:srgbClr val="34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645964" y="3354147"/>
            <a:ext cx="6899847" cy="1689052"/>
          </a:xfrm>
          <a:prstGeom prst="rect">
            <a:avLst/>
          </a:prstGeom>
          <a:noFill/>
          <a:ln>
            <a:noFill/>
          </a:ln>
        </p:spPr>
        <p:txBody>
          <a:bodyPr wrap="square">
            <a:spAutoFit/>
          </a:bodyPr>
          <a:lstStyle/>
          <a:p>
            <a:pPr indent="625475" algn="just" eaLnBrk="1" hangingPunct="1">
              <a:lnSpc>
                <a:spcPct val="150000"/>
              </a:lnSpc>
            </a:pPr>
            <a:r>
              <a:rPr lang="en-US" altLang="zh-CN" sz="2400" dirty="0">
                <a:solidFill>
                  <a:srgbClr val="000000"/>
                </a:solidFill>
                <a:latin typeface="微软雅黑" panose="020B0503020204020204" pitchFamily="34" charset="-122"/>
              </a:rPr>
              <a:t>2021</a:t>
            </a:r>
            <a:r>
              <a:rPr lang="zh-CN" altLang="en-US" sz="2400" dirty="0">
                <a:solidFill>
                  <a:srgbClr val="000000"/>
                </a:solidFill>
                <a:latin typeface="微软雅黑" panose="020B0503020204020204" pitchFamily="34" charset="-122"/>
              </a:rPr>
              <a:t>年</a:t>
            </a:r>
            <a:r>
              <a:rPr lang="en-US" altLang="zh-CN" sz="2400" dirty="0">
                <a:solidFill>
                  <a:srgbClr val="000000"/>
                </a:solidFill>
                <a:latin typeface="微软雅黑" panose="020B0503020204020204" pitchFamily="34" charset="-122"/>
              </a:rPr>
              <a:t>6</a:t>
            </a:r>
            <a:r>
              <a:rPr lang="zh-CN" altLang="en-US" sz="2400" dirty="0">
                <a:solidFill>
                  <a:srgbClr val="000000"/>
                </a:solidFill>
                <a:latin typeface="微软雅黑" panose="020B0503020204020204" pitchFamily="34" charset="-122"/>
              </a:rPr>
              <a:t>月</a:t>
            </a:r>
            <a:r>
              <a:rPr lang="en-US" altLang="zh-CN" sz="2400" dirty="0">
                <a:solidFill>
                  <a:srgbClr val="000000"/>
                </a:solidFill>
                <a:latin typeface="微软雅黑" panose="020B0503020204020204" pitchFamily="34" charset="-122"/>
              </a:rPr>
              <a:t>29</a:t>
            </a:r>
            <a:r>
              <a:rPr lang="zh-CN" altLang="en-US" sz="2400" dirty="0">
                <a:solidFill>
                  <a:srgbClr val="000000"/>
                </a:solidFill>
                <a:latin typeface="微软雅黑" panose="020B0503020204020204" pitchFamily="34" charset="-122"/>
              </a:rPr>
              <a:t>日，“七一勋章”颁授仪式在人民大会堂隆重举行，习近平总书记颁授“七一勋章”并发表重要讲话，</a:t>
            </a:r>
            <a:r>
              <a:rPr lang="en-US" altLang="zh-CN" sz="2400" dirty="0">
                <a:solidFill>
                  <a:srgbClr val="000000"/>
                </a:solidFill>
                <a:latin typeface="微软雅黑" panose="020B0503020204020204" pitchFamily="34" charset="-122"/>
              </a:rPr>
              <a:t>29</a:t>
            </a:r>
            <a:r>
              <a:rPr lang="zh-CN" altLang="en-US" sz="2400" dirty="0">
                <a:solidFill>
                  <a:srgbClr val="000000"/>
                </a:solidFill>
                <a:latin typeface="微软雅黑" panose="020B0503020204020204" pitchFamily="34" charset="-122"/>
              </a:rPr>
              <a:t>名同志获“七一勋章”。</a:t>
            </a:r>
            <a:endParaRPr lang="zh-CN" altLang="en-US" sz="2400" dirty="0">
              <a:solidFill>
                <a:srgbClr val="000000"/>
              </a:solidFill>
              <a:latin typeface="微软雅黑" panose="020B0503020204020204" pitchFamily="34" charset="-122"/>
            </a:endParaRPr>
          </a:p>
        </p:txBody>
      </p:sp>
      <p:pic>
        <p:nvPicPr>
          <p:cNvPr id="14" name="图片 13"/>
          <p:cNvPicPr>
            <a:picLocks noChangeAspect="1"/>
          </p:cNvPicPr>
          <p:nvPr/>
        </p:nvPicPr>
        <p:blipFill rotWithShape="1">
          <a:blip r:embed="rId1"/>
          <a:srcRect b="5939"/>
          <a:stretch>
            <a:fillRect/>
          </a:stretch>
        </p:blipFill>
        <p:spPr>
          <a:xfrm>
            <a:off x="7834142" y="1093691"/>
            <a:ext cx="3651250" cy="5151610"/>
          </a:xfrm>
          <a:prstGeom prst="rect">
            <a:avLst/>
          </a:prstGeom>
          <a:ln>
            <a:noFill/>
          </a:ln>
          <a:effectLst>
            <a:outerShdw blurRad="292100" dist="139700" dir="2700000" algn="tl" rotWithShape="0">
              <a:srgbClr val="333333">
                <a:alpha val="65000"/>
              </a:srgbClr>
            </a:outerShdw>
          </a:effectLst>
        </p:spPr>
      </p:pic>
      <p:sp>
        <p:nvSpPr>
          <p:cNvPr id="15" name="矩形 14"/>
          <p:cNvSpPr/>
          <p:nvPr/>
        </p:nvSpPr>
        <p:spPr>
          <a:xfrm>
            <a:off x="1624346" y="1697798"/>
            <a:ext cx="6915026" cy="581057"/>
          </a:xfrm>
          <a:prstGeom prst="rect">
            <a:avLst/>
          </a:prstGeom>
          <a:noFill/>
          <a:ln>
            <a:noFill/>
          </a:ln>
        </p:spPr>
        <p:txBody>
          <a:bodyPr wrap="square">
            <a:spAutoFit/>
          </a:bodyPr>
          <a:lstStyle/>
          <a:p>
            <a:pPr indent="625475" algn="just" eaLnBrk="1" hangingPunct="1">
              <a:lnSpc>
                <a:spcPct val="150000"/>
              </a:lnSpc>
            </a:pPr>
            <a:r>
              <a:rPr lang="zh-CN" altLang="en-US" sz="2400" b="1" dirty="0">
                <a:solidFill>
                  <a:srgbClr val="000000"/>
                </a:solidFill>
                <a:latin typeface="微软雅黑" panose="020B0503020204020204" pitchFamily="34" charset="-122"/>
              </a:rPr>
              <a:t>“七一勋章”首次颁发</a:t>
            </a:r>
            <a:endParaRPr lang="zh-CN" altLang="en-US" sz="2400" b="1" dirty="0">
              <a:solidFill>
                <a:srgbClr val="000000"/>
              </a:solidFill>
              <a:latin typeface="微软雅黑" panose="020B0503020204020204" pitchFamily="34" charset="-122"/>
            </a:endParaRPr>
          </a:p>
        </p:txBody>
      </p:sp>
      <p:cxnSp>
        <p:nvCxnSpPr>
          <p:cNvPr id="16" name="直接连接符 15"/>
          <p:cNvCxnSpPr/>
          <p:nvPr/>
        </p:nvCxnSpPr>
        <p:spPr>
          <a:xfrm>
            <a:off x="614894" y="2821830"/>
            <a:ext cx="696198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15062" y="215208"/>
            <a:ext cx="8720019" cy="553998"/>
          </a:xfrm>
          <a:prstGeom prst="rect">
            <a:avLst/>
          </a:prstGeom>
          <a:noFill/>
        </p:spPr>
        <p:txBody>
          <a:bodyPr wrap="square" rtlCol="0">
            <a:spAutoFit/>
          </a:bodyPr>
          <a:lstStyle/>
          <a:p>
            <a:pPr lvl="0" eaLnBrk="1" fontAlgn="auto" hangingPunct="1">
              <a:spcBef>
                <a:spcPts val="0"/>
              </a:spcBef>
              <a:spcAft>
                <a:spcPts val="0"/>
              </a:spcAft>
              <a:defRPr/>
            </a:pPr>
            <a:r>
              <a:rPr kumimoji="1" lang="zh-CN" altLang="en-US" sz="3000" b="1" dirty="0">
                <a:solidFill>
                  <a:schemeClr val="bg1"/>
                </a:solidFill>
                <a:latin typeface="微软雅黑" panose="020B0503020204020204" pitchFamily="34" charset="-122"/>
                <a:ea typeface="微软雅黑" panose="020B0503020204020204" pitchFamily="34" charset="-122"/>
              </a:rPr>
              <a:t>“七一勋章”获得者中的</a:t>
            </a:r>
            <a:r>
              <a:rPr kumimoji="1" lang="en-US" altLang="zh-CN" sz="3000" b="1" dirty="0">
                <a:solidFill>
                  <a:schemeClr val="bg1"/>
                </a:solidFill>
                <a:latin typeface="微软雅黑" panose="020B0503020204020204" pitchFamily="34" charset="-122"/>
                <a:ea typeface="微软雅黑" panose="020B0503020204020204" pitchFamily="34" charset="-122"/>
              </a:rPr>
              <a:t>4</a:t>
            </a:r>
            <a:r>
              <a:rPr kumimoji="1" lang="zh-CN" altLang="en-US" sz="3000" b="1" dirty="0">
                <a:solidFill>
                  <a:schemeClr val="bg1"/>
                </a:solidFill>
                <a:latin typeface="微软雅黑" panose="020B0503020204020204" pitchFamily="34" charset="-122"/>
                <a:ea typeface="微软雅黑" panose="020B0503020204020204" pitchFamily="34" charset="-122"/>
              </a:rPr>
              <a:t>位百岁老人</a:t>
            </a:r>
            <a:endParaRPr kumimoji="1" lang="zh-CN" altLang="en-US" sz="3000" b="1" dirty="0">
              <a:solidFill>
                <a:schemeClr val="bg1"/>
              </a:solidFill>
              <a:latin typeface="微软雅黑" panose="020B0503020204020204" pitchFamily="34" charset="-122"/>
              <a:ea typeface="微软雅黑" panose="020B0503020204020204" pitchFamily="34" charset="-122"/>
            </a:endParaRPr>
          </a:p>
        </p:txBody>
      </p:sp>
      <p:cxnSp>
        <p:nvCxnSpPr>
          <p:cNvPr id="19" name="直线连接符 12"/>
          <p:cNvCxnSpPr/>
          <p:nvPr/>
        </p:nvCxnSpPr>
        <p:spPr>
          <a:xfrm>
            <a:off x="614894" y="1194246"/>
            <a:ext cx="681829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7"/>
          <p:cNvGrpSpPr/>
          <p:nvPr/>
        </p:nvGrpSpPr>
        <p:grpSpPr bwMode="auto">
          <a:xfrm>
            <a:off x="696913" y="2246313"/>
            <a:ext cx="2884487" cy="3913187"/>
            <a:chOff x="1057275" y="1583888"/>
            <a:chExt cx="1712098" cy="1875987"/>
          </a:xfrm>
        </p:grpSpPr>
        <p:sp>
          <p:nvSpPr>
            <p:cNvPr id="8" name="圆角矩形 9"/>
            <p:cNvSpPr/>
            <p:nvPr/>
          </p:nvSpPr>
          <p:spPr>
            <a:xfrm>
              <a:off x="1057275" y="1583888"/>
              <a:ext cx="1712098" cy="1875987"/>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j-ea"/>
                <a:ea typeface="+mj-ea"/>
              </a:endParaRPr>
            </a:p>
          </p:txBody>
        </p:sp>
        <p:sp>
          <p:nvSpPr>
            <p:cNvPr id="10" name="圆角矩形 10"/>
            <p:cNvSpPr/>
            <p:nvPr/>
          </p:nvSpPr>
          <p:spPr>
            <a:xfrm>
              <a:off x="1096850" y="1621940"/>
              <a:ext cx="1621640" cy="1509161"/>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j-ea"/>
                <a:ea typeface="+mj-ea"/>
              </a:endParaRPr>
            </a:p>
          </p:txBody>
        </p:sp>
        <p:sp>
          <p:nvSpPr>
            <p:cNvPr id="11" name="Text Box 41"/>
            <p:cNvSpPr txBox="1">
              <a:spLocks noChangeArrowheads="1"/>
            </p:cNvSpPr>
            <p:nvPr/>
          </p:nvSpPr>
          <p:spPr bwMode="auto">
            <a:xfrm>
              <a:off x="1176001" y="1682063"/>
              <a:ext cx="1474647" cy="1340969"/>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626110" algn="just" defTabSz="457200" eaLnBrk="1" latinLnBrk="1" hangingPunct="1">
                <a:lnSpc>
                  <a:spcPct val="150000"/>
                </a:lnSpc>
                <a:defRPr/>
              </a:pPr>
              <a:r>
                <a:rPr lang="zh-CN" altLang="en-US" sz="2400" dirty="0">
                  <a:solidFill>
                    <a:srgbClr val="000000"/>
                  </a:solidFill>
                  <a:latin typeface="+mj-ea"/>
                  <a:ea typeface="+mj-ea"/>
                  <a:sym typeface="+mn-ea"/>
                </a:rPr>
                <a:t>人们通过生活实践形成的对人生问题的一种相对稳定的心理倾向和精神状态。</a:t>
              </a:r>
              <a:endParaRPr lang="zh-CN" altLang="en-US" sz="2400" dirty="0">
                <a:solidFill>
                  <a:srgbClr val="000000"/>
                </a:solidFill>
                <a:latin typeface="+mj-ea"/>
                <a:ea typeface="+mj-ea"/>
                <a:sym typeface="+mn-ea"/>
              </a:endParaRPr>
            </a:p>
          </p:txBody>
        </p:sp>
        <p:sp>
          <p:nvSpPr>
            <p:cNvPr id="42009" name="矩形 27"/>
            <p:cNvSpPr>
              <a:spLocks noChangeArrowheads="1"/>
            </p:cNvSpPr>
            <p:nvPr/>
          </p:nvSpPr>
          <p:spPr bwMode="auto">
            <a:xfrm>
              <a:off x="1392722" y="3191225"/>
              <a:ext cx="1041204" cy="2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r>
                <a:rPr lang="zh-CN" altLang="en-US" sz="2400" b="1" dirty="0">
                  <a:solidFill>
                    <a:srgbClr val="FFFFFF"/>
                  </a:solidFill>
                  <a:latin typeface="微软雅黑" panose="020B0503020204020204" pitchFamily="34" charset="-122"/>
                  <a:ea typeface="微软雅黑 Light" panose="020B0502040204020203" pitchFamily="34" charset="-122"/>
                  <a:sym typeface="+mn-ea"/>
                </a:rPr>
                <a:t>人生态度</a:t>
              </a:r>
              <a:endParaRPr lang="en-US" altLang="ko-KR" sz="2400" b="1" dirty="0">
                <a:solidFill>
                  <a:srgbClr val="FFFFFF"/>
                </a:solidFill>
                <a:latin typeface="微软雅黑" panose="020B0503020204020204" pitchFamily="34" charset="-122"/>
                <a:ea typeface="微软雅黑 Light" panose="020B0502040204020203" pitchFamily="34" charset="-122"/>
                <a:sym typeface="+mn-ea"/>
              </a:endParaRPr>
            </a:p>
          </p:txBody>
        </p:sp>
      </p:grpSp>
      <p:sp>
        <p:nvSpPr>
          <p:cNvPr id="41987" name="文本框 1"/>
          <p:cNvSpPr txBox="1">
            <a:spLocks noChangeArrowheads="1"/>
          </p:cNvSpPr>
          <p:nvPr/>
        </p:nvSpPr>
        <p:spPr bwMode="auto">
          <a:xfrm>
            <a:off x="3978207" y="2431541"/>
            <a:ext cx="3925485"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2B6C18"/>
              </a:buClr>
              <a:buFont typeface="Wingdings" panose="05000000000000000000" pitchFamily="2" charset="2"/>
              <a:buChar char="u"/>
            </a:pPr>
            <a:r>
              <a:rPr lang="zh-CN" altLang="en-US" sz="2400" dirty="0"/>
              <a:t>有什么样的人生观就会有什么样的人生态度</a:t>
            </a:r>
            <a:endParaRPr lang="zh-CN" altLang="en-US" sz="2400" dirty="0"/>
          </a:p>
        </p:txBody>
      </p:sp>
      <p:grpSp>
        <p:nvGrpSpPr>
          <p:cNvPr id="41988" name="组合 1"/>
          <p:cNvGrpSpPr/>
          <p:nvPr/>
        </p:nvGrpSpPr>
        <p:grpSpPr bwMode="auto">
          <a:xfrm>
            <a:off x="8610602" y="2549433"/>
            <a:ext cx="3073306" cy="3133163"/>
            <a:chOff x="5330952" y="2466396"/>
            <a:chExt cx="2670048" cy="2855986"/>
          </a:xfrm>
        </p:grpSpPr>
        <p:sp>
          <p:nvSpPr>
            <p:cNvPr id="15" name="椭圆 14"/>
            <p:cNvSpPr>
              <a:spLocks noChangeAspect="1"/>
            </p:cNvSpPr>
            <p:nvPr/>
          </p:nvSpPr>
          <p:spPr bwMode="auto">
            <a:xfrm>
              <a:off x="5330952" y="2466396"/>
              <a:ext cx="2670048" cy="2670048"/>
            </a:xfrm>
            <a:prstGeom prst="ellipse">
              <a:avLst/>
            </a:prstGeom>
            <a:solidFill>
              <a:schemeClr val="bg1"/>
            </a:solidFill>
            <a:ln w="9525" cap="flat" cmpd="sng" algn="ctr">
              <a:noFill/>
              <a:prstDash val="solid"/>
              <a:round/>
              <a:headEnd type="none" w="med" len="med"/>
              <a:tailEnd type="none" w="med" len="med"/>
            </a:ln>
            <a:effectLst>
              <a:glow rad="63500">
                <a:srgbClr val="D78D02">
                  <a:alpha val="40000"/>
                </a:srgbClr>
              </a:glow>
              <a:outerShdw blurRad="50800" dist="50800" dir="5400000" algn="ctr" rotWithShape="0">
                <a:schemeClr val="bg1"/>
              </a:outerShdw>
            </a:effectLst>
          </p:spPr>
          <p:txBody>
            <a:bodyPr/>
            <a:lstStyle/>
            <a:p>
              <a:pPr defTabSz="457200">
                <a:defRPr/>
              </a:pPr>
              <a:endParaRPr lang="zh-CN" altLang="en-US" sz="2400">
                <a:ln>
                  <a:solidFill>
                    <a:schemeClr val="accent1">
                      <a:lumMod val="75000"/>
                    </a:schemeClr>
                  </a:solidFill>
                </a:ln>
                <a:noFill/>
              </a:endParaRPr>
            </a:p>
          </p:txBody>
        </p:sp>
        <p:sp>
          <p:nvSpPr>
            <p:cNvPr id="16" name="右箭头 5"/>
            <p:cNvSpPr/>
            <p:nvPr/>
          </p:nvSpPr>
          <p:spPr>
            <a:xfrm rot="16200000">
              <a:off x="6142504" y="3562655"/>
              <a:ext cx="1048194" cy="872107"/>
            </a:xfrm>
            <a:prstGeom prst="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457200">
                <a:defRPr/>
              </a:pPr>
              <a:endParaRPr lang="zh-CN" altLang="en-US" sz="2400"/>
            </a:p>
          </p:txBody>
        </p:sp>
        <p:sp>
          <p:nvSpPr>
            <p:cNvPr id="17" name="圆角矩形 6"/>
            <p:cNvSpPr/>
            <p:nvPr/>
          </p:nvSpPr>
          <p:spPr>
            <a:xfrm rot="16200000">
              <a:off x="6331005" y="4271482"/>
              <a:ext cx="669942" cy="1431857"/>
            </a:xfrm>
            <a:prstGeom prst="roundRect">
              <a:avLst/>
            </a:prstGeom>
            <a:solidFill>
              <a:srgbClr val="92D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eaVert" lIns="180000" tIns="180000" rIns="180000" bIns="180000" spcCol="1270" anchor="ctr"/>
            <a:lstStyle/>
            <a:p>
              <a:pPr algn="ctr" defTabSz="2000250">
                <a:lnSpc>
                  <a:spcPct val="90000"/>
                </a:lnSpc>
                <a:spcAft>
                  <a:spcPct val="35000"/>
                </a:spcAft>
                <a:defRPr/>
              </a:pPr>
              <a:r>
                <a:rPr lang="zh-CN" altLang="en-US" sz="2400" b="1" dirty="0">
                  <a:ln>
                    <a:solidFill>
                      <a:sysClr val="windowText" lastClr="000000"/>
                    </a:solidFill>
                  </a:ln>
                  <a:sym typeface="+mn-ea"/>
                </a:rPr>
                <a:t>人生观</a:t>
              </a:r>
              <a:endParaRPr lang="zh-CN" altLang="en-US" sz="2400" b="1" dirty="0">
                <a:ln>
                  <a:solidFill>
                    <a:sysClr val="windowText" lastClr="000000"/>
                  </a:solidFill>
                </a:ln>
                <a:sym typeface="+mn-ea"/>
              </a:endParaRPr>
            </a:p>
          </p:txBody>
        </p:sp>
        <p:sp>
          <p:nvSpPr>
            <p:cNvPr id="18" name="圆角矩形 9"/>
            <p:cNvSpPr/>
            <p:nvPr/>
          </p:nvSpPr>
          <p:spPr>
            <a:xfrm rot="16200000">
              <a:off x="6414351" y="2364593"/>
              <a:ext cx="503250" cy="1565201"/>
            </a:xfrm>
            <a:prstGeom prst="roundRect">
              <a:avLst/>
            </a:prstGeom>
            <a:solidFill>
              <a:srgbClr val="2B6C1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eaVert" lIns="216000" tIns="0" rIns="216000" bIns="0" spcCol="1270" anchor="ctr"/>
            <a:lstStyle/>
            <a:p>
              <a:pPr algn="ctr" defTabSz="2000250">
                <a:lnSpc>
                  <a:spcPct val="90000"/>
                </a:lnSpc>
                <a:spcAft>
                  <a:spcPct val="35000"/>
                </a:spcAft>
                <a:defRPr/>
              </a:pPr>
              <a:r>
                <a:rPr lang="zh-CN" altLang="en-US" sz="2400" b="1" dirty="0">
                  <a:ln>
                    <a:solidFill>
                      <a:sysClr val="windowText" lastClr="000000"/>
                    </a:solidFill>
                  </a:ln>
                  <a:solidFill>
                    <a:schemeClr val="bg1"/>
                  </a:solidFill>
                  <a:sym typeface="+mn-ea"/>
                </a:rPr>
                <a:t>人生态度</a:t>
              </a:r>
              <a:endParaRPr lang="zh-CN" altLang="en-US" sz="2400" b="1" dirty="0">
                <a:ln>
                  <a:solidFill>
                    <a:sysClr val="windowText" lastClr="000000"/>
                  </a:solidFill>
                </a:ln>
                <a:solidFill>
                  <a:schemeClr val="bg1"/>
                </a:solidFill>
                <a:sym typeface="+mn-ea"/>
              </a:endParaRPr>
            </a:p>
          </p:txBody>
        </p:sp>
      </p:grpSp>
      <p:sp>
        <p:nvSpPr>
          <p:cNvPr id="41989" name="文本框 1"/>
          <p:cNvSpPr txBox="1">
            <a:spLocks noChangeArrowheads="1"/>
          </p:cNvSpPr>
          <p:nvPr/>
        </p:nvSpPr>
        <p:spPr bwMode="auto">
          <a:xfrm>
            <a:off x="4017231" y="3841290"/>
            <a:ext cx="3925485"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2B6C18"/>
              </a:buClr>
              <a:buFont typeface="Wingdings" panose="05000000000000000000" pitchFamily="2" charset="2"/>
              <a:buChar char="u"/>
            </a:pPr>
            <a:r>
              <a:rPr lang="zh-CN" altLang="en-US" sz="2400" dirty="0"/>
              <a:t>对人生的态度如何，又制约着对整个世界和人生的看法，对个人的世界观、人生观产生重要的影响</a:t>
            </a:r>
            <a:endParaRPr lang="zh-CN" altLang="en-US" sz="2400" dirty="0"/>
          </a:p>
        </p:txBody>
      </p:sp>
      <p:cxnSp>
        <p:nvCxnSpPr>
          <p:cNvPr id="24" name="直接连接符 23"/>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9" name="矩形: 圆角 18"/>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（二）人生态度</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组合 17"/>
          <p:cNvGrpSpPr/>
          <p:nvPr/>
        </p:nvGrpSpPr>
        <p:grpSpPr bwMode="auto">
          <a:xfrm>
            <a:off x="1214438" y="2122488"/>
            <a:ext cx="9553575" cy="4527550"/>
            <a:chOff x="415925" y="2058412"/>
            <a:chExt cx="8387495" cy="4240788"/>
          </a:xfrm>
        </p:grpSpPr>
        <p:cxnSp>
          <p:nvCxnSpPr>
            <p:cNvPr id="25" name="直接连接符 16"/>
            <p:cNvCxnSpPr>
              <a:cxnSpLocks noChangeShapeType="1"/>
            </p:cNvCxnSpPr>
            <p:nvPr/>
          </p:nvCxnSpPr>
          <p:spPr bwMode="auto">
            <a:xfrm flipV="1">
              <a:off x="7084945" y="3225669"/>
              <a:ext cx="0" cy="465417"/>
            </a:xfrm>
            <a:prstGeom prst="line">
              <a:avLst/>
            </a:prstGeom>
            <a:noFill/>
            <a:ln w="19050">
              <a:solidFill>
                <a:schemeClr val="bg1">
                  <a:lumMod val="65000"/>
                </a:schemeClr>
              </a:solidFill>
              <a:round/>
            </a:ln>
          </p:spPr>
        </p:cxnSp>
        <p:cxnSp>
          <p:nvCxnSpPr>
            <p:cNvPr id="34822" name="直接连接符 16"/>
            <p:cNvCxnSpPr>
              <a:cxnSpLocks noChangeShapeType="1"/>
            </p:cNvCxnSpPr>
            <p:nvPr/>
          </p:nvCxnSpPr>
          <p:spPr bwMode="auto">
            <a:xfrm flipV="1">
              <a:off x="2319767" y="3277713"/>
              <a:ext cx="0" cy="465416"/>
            </a:xfrm>
            <a:prstGeom prst="line">
              <a:avLst/>
            </a:prstGeom>
            <a:noFill/>
            <a:ln w="19050">
              <a:solidFill>
                <a:schemeClr val="bg1">
                  <a:lumMod val="65000"/>
                </a:schemeClr>
              </a:solidFill>
              <a:round/>
            </a:ln>
          </p:spPr>
        </p:cxnSp>
        <p:sp>
          <p:nvSpPr>
            <p:cNvPr id="3" name="圆角矩形 2"/>
            <p:cNvSpPr/>
            <p:nvPr/>
          </p:nvSpPr>
          <p:spPr bwMode="auto">
            <a:xfrm>
              <a:off x="3457054" y="2058412"/>
              <a:ext cx="2489210" cy="609650"/>
            </a:xfrm>
            <a:prstGeom prst="roundRect">
              <a:avLst/>
            </a:prstGeom>
            <a:solidFill>
              <a:schemeClr val="accent2">
                <a:lumMod val="75000"/>
              </a:schemeClr>
            </a:solidFill>
            <a:ln>
              <a:noFill/>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anchor="ctr"/>
            <a:lstStyle/>
            <a:p>
              <a:pPr algn="ctr" defTabSz="457200">
                <a:defRPr/>
              </a:pPr>
              <a:r>
                <a:rPr lang="zh-CN" altLang="en-US" sz="2400" b="1" dirty="0">
                  <a:solidFill>
                    <a:schemeClr val="bg1"/>
                  </a:solidFill>
                  <a:latin typeface="+mn-ea"/>
                  <a:sym typeface="+mn-ea"/>
                </a:rPr>
                <a:t>两种人生态度</a:t>
              </a:r>
              <a:endParaRPr lang="zh-CN" altLang="en-US" sz="2400" b="1" dirty="0">
                <a:solidFill>
                  <a:schemeClr val="bg1"/>
                </a:solidFill>
                <a:latin typeface="+mn-ea"/>
                <a:sym typeface="+mn-ea"/>
              </a:endParaRPr>
            </a:p>
          </p:txBody>
        </p:sp>
        <p:sp>
          <p:nvSpPr>
            <p:cNvPr id="5" name="圆角矩形 4"/>
            <p:cNvSpPr/>
            <p:nvPr/>
          </p:nvSpPr>
          <p:spPr bwMode="auto">
            <a:xfrm>
              <a:off x="415925" y="4129736"/>
              <a:ext cx="3807683" cy="2169464"/>
            </a:xfrm>
            <a:prstGeom prst="roundRect">
              <a:avLst/>
            </a:prstGeom>
            <a:noFill/>
            <a:ln>
              <a:solidFill>
                <a:schemeClr val="bg1">
                  <a:lumMod val="65000"/>
                </a:schemeClr>
              </a:solidFill>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tIns="0" bIns="72000" anchor="ctr"/>
            <a:lstStyle/>
            <a:p>
              <a:pPr algn="ctr" defTabSz="457200">
                <a:lnSpc>
                  <a:spcPct val="150000"/>
                </a:lnSpc>
                <a:defRPr/>
              </a:pPr>
              <a:endParaRPr lang="en-US" altLang="zh-CN" sz="2400" b="1" dirty="0">
                <a:solidFill>
                  <a:schemeClr val="tx1"/>
                </a:solidFill>
                <a:latin typeface="+mn-ea"/>
                <a:sym typeface="+mn-ea"/>
              </a:endParaRPr>
            </a:p>
            <a:p>
              <a:pPr algn="just" defTabSz="457200">
                <a:lnSpc>
                  <a:spcPct val="120000"/>
                </a:lnSpc>
                <a:defRPr/>
              </a:pPr>
              <a:r>
                <a:rPr lang="zh-CN" altLang="en-US" sz="2400" dirty="0">
                  <a:solidFill>
                    <a:schemeClr val="tx1"/>
                  </a:solidFill>
                  <a:latin typeface="+mn-ea"/>
                  <a:sym typeface="+mn-ea"/>
                </a:rPr>
                <a:t>珍惜韶华，以只争朝夕的劲头，在有限的人生中尽可能实现更大的人生价值</a:t>
              </a:r>
              <a:endParaRPr lang="zh-CN" altLang="en-US" sz="2400" dirty="0">
                <a:solidFill>
                  <a:schemeClr val="tx1"/>
                </a:solidFill>
                <a:latin typeface="+mn-ea"/>
                <a:sym typeface="+mn-ea"/>
              </a:endParaRPr>
            </a:p>
          </p:txBody>
        </p:sp>
        <p:sp>
          <p:nvSpPr>
            <p:cNvPr id="10" name="圆角矩形 9"/>
            <p:cNvSpPr/>
            <p:nvPr/>
          </p:nvSpPr>
          <p:spPr bwMode="auto">
            <a:xfrm>
              <a:off x="4854969" y="4129736"/>
              <a:ext cx="3948451" cy="2169464"/>
            </a:xfrm>
            <a:prstGeom prst="roundRect">
              <a:avLst/>
            </a:prstGeom>
            <a:noFill/>
            <a:ln>
              <a:solidFill>
                <a:schemeClr val="bg1">
                  <a:lumMod val="65000"/>
                </a:schemeClr>
              </a:solidFill>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tIns="0" bIns="72000" anchor="ctr"/>
            <a:lstStyle/>
            <a:p>
              <a:pPr algn="ctr" defTabSz="457200">
                <a:lnSpc>
                  <a:spcPct val="150000"/>
                </a:lnSpc>
                <a:defRPr/>
              </a:pPr>
              <a:r>
                <a:rPr lang="zh-CN" altLang="en-US" dirty="0"/>
                <a:t>心灰意懒、无所事事</a:t>
              </a:r>
              <a:endParaRPr lang="zh-CN" altLang="en-US" sz="2400" b="1" dirty="0">
                <a:solidFill>
                  <a:schemeClr val="tx1"/>
                </a:solidFill>
                <a:latin typeface="+mn-ea"/>
                <a:sym typeface="+mn-ea"/>
              </a:endParaRPr>
            </a:p>
          </p:txBody>
        </p:sp>
        <p:sp>
          <p:nvSpPr>
            <p:cNvPr id="6" name="圆角矩形 5"/>
            <p:cNvSpPr/>
            <p:nvPr/>
          </p:nvSpPr>
          <p:spPr bwMode="auto">
            <a:xfrm>
              <a:off x="1394327" y="3713389"/>
              <a:ext cx="1760286" cy="731581"/>
            </a:xfrm>
            <a:prstGeom prst="roundRect">
              <a:avLst/>
            </a:prstGeom>
            <a:solidFill>
              <a:schemeClr val="accent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lnSpc>
                  <a:spcPct val="120000"/>
                </a:lnSpc>
                <a:defRPr/>
              </a:pPr>
              <a:r>
                <a:rPr lang="zh-CN" altLang="en-US" sz="2400" b="1" dirty="0">
                  <a:solidFill>
                    <a:schemeClr val="bg1"/>
                  </a:solidFill>
                  <a:latin typeface="+mn-ea"/>
                  <a:sym typeface="+mn-ea"/>
                </a:rPr>
                <a:t>乐观向上</a:t>
              </a:r>
              <a:endParaRPr lang="zh-CN" altLang="en-US" sz="2400" b="1" dirty="0">
                <a:solidFill>
                  <a:schemeClr val="bg1"/>
                </a:solidFill>
                <a:latin typeface="+mn-ea"/>
                <a:sym typeface="+mn-ea"/>
              </a:endParaRPr>
            </a:p>
          </p:txBody>
        </p:sp>
        <p:sp>
          <p:nvSpPr>
            <p:cNvPr id="12" name="圆角矩形 11"/>
            <p:cNvSpPr/>
            <p:nvPr/>
          </p:nvSpPr>
          <p:spPr bwMode="auto">
            <a:xfrm>
              <a:off x="5753929" y="3708929"/>
              <a:ext cx="1962378" cy="731581"/>
            </a:xfrm>
            <a:prstGeom prst="roundRect">
              <a:avLst/>
            </a:prstGeom>
            <a:solidFill>
              <a:schemeClr val="accent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lnSpc>
                  <a:spcPct val="120000"/>
                </a:lnSpc>
                <a:defRPr/>
              </a:pPr>
              <a:r>
                <a:rPr lang="zh-CN" altLang="en-US" sz="2400" b="1" dirty="0">
                  <a:solidFill>
                    <a:schemeClr val="bg1"/>
                  </a:solidFill>
                  <a:latin typeface="+mn-ea"/>
                  <a:sym typeface="+mn-ea"/>
                </a:rPr>
                <a:t>消极避世</a:t>
              </a:r>
              <a:endParaRPr lang="zh-CN" altLang="en-US" sz="2400" b="1" dirty="0">
                <a:solidFill>
                  <a:schemeClr val="bg1"/>
                </a:solidFill>
                <a:latin typeface="+mn-ea"/>
                <a:sym typeface="+mn-ea"/>
              </a:endParaRPr>
            </a:p>
          </p:txBody>
        </p:sp>
        <p:cxnSp>
          <p:nvCxnSpPr>
            <p:cNvPr id="34828" name="直接连接符 12"/>
            <p:cNvCxnSpPr>
              <a:cxnSpLocks noChangeShapeType="1"/>
              <a:stCxn id="3" idx="2"/>
            </p:cNvCxnSpPr>
            <p:nvPr/>
          </p:nvCxnSpPr>
          <p:spPr bwMode="auto">
            <a:xfrm>
              <a:off x="4701659" y="2668062"/>
              <a:ext cx="0" cy="597755"/>
            </a:xfrm>
            <a:prstGeom prst="line">
              <a:avLst/>
            </a:prstGeom>
            <a:noFill/>
            <a:ln w="19050">
              <a:solidFill>
                <a:schemeClr val="bg1">
                  <a:lumMod val="65000"/>
                </a:schemeClr>
              </a:solidFill>
              <a:round/>
            </a:ln>
          </p:spPr>
        </p:cxnSp>
        <p:cxnSp>
          <p:nvCxnSpPr>
            <p:cNvPr id="34829" name="直接连接符 14"/>
            <p:cNvCxnSpPr>
              <a:cxnSpLocks noChangeShapeType="1"/>
            </p:cNvCxnSpPr>
            <p:nvPr/>
          </p:nvCxnSpPr>
          <p:spPr bwMode="auto">
            <a:xfrm flipV="1">
              <a:off x="2319767" y="3231617"/>
              <a:ext cx="4765178" cy="38661"/>
            </a:xfrm>
            <a:prstGeom prst="line">
              <a:avLst/>
            </a:prstGeom>
            <a:noFill/>
            <a:ln w="15875">
              <a:solidFill>
                <a:schemeClr val="bg1">
                  <a:lumMod val="65000"/>
                </a:schemeClr>
              </a:solidFill>
              <a:round/>
            </a:ln>
          </p:spPr>
        </p:cxnSp>
      </p:grpSp>
      <p:sp>
        <p:nvSpPr>
          <p:cNvPr id="43011" name="矩形 1"/>
          <p:cNvSpPr>
            <a:spLocks noChangeArrowheads="1"/>
          </p:cNvSpPr>
          <p:nvPr/>
        </p:nvSpPr>
        <p:spPr bwMode="auto">
          <a:xfrm>
            <a:off x="6878638" y="4783138"/>
            <a:ext cx="37719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a:t>在唯心主义的世界中寻求安慰，心灰意懒、无所事事，在碌碌无为中浪费光阴和生命</a:t>
            </a:r>
            <a:endParaRPr lang="zh-CN" altLang="en-US" sz="2400"/>
          </a:p>
        </p:txBody>
      </p:sp>
      <p:sp>
        <p:nvSpPr>
          <p:cNvPr id="23" name="文本框 22"/>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5" name="矩形: 圆角 14"/>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rgbClr val="34861E">
                <a:alpha val="37000"/>
              </a:srgb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（二）人生态度</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矩形 2"/>
          <p:cNvSpPr>
            <a:spLocks noChangeArrowheads="1"/>
          </p:cNvSpPr>
          <p:nvPr/>
        </p:nvSpPr>
        <p:spPr bwMode="auto">
          <a:xfrm>
            <a:off x="6007836" y="2286927"/>
            <a:ext cx="5284791" cy="2796407"/>
          </a:xfrm>
          <a:prstGeom prst="rect">
            <a:avLst/>
          </a:prstGeom>
          <a:noFill/>
          <a:ln>
            <a:noFill/>
          </a:ln>
        </p:spPr>
        <p:txBody>
          <a:bodyPr wrap="square">
            <a:spAutoFit/>
          </a:bodyPr>
          <a:lstStyle>
            <a:lvl1pPr indent="6254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defRPr/>
            </a:pPr>
            <a:r>
              <a:rPr lang="en-US" altLang="zh-CN" sz="2400" dirty="0"/>
              <a:t>18</a:t>
            </a:r>
            <a:r>
              <a:rPr lang="zh-CN" altLang="en-US" sz="2400" dirty="0"/>
              <a:t>岁渐冻人邢益凡以</a:t>
            </a:r>
            <a:r>
              <a:rPr lang="en-US" altLang="zh-CN" sz="2400" dirty="0"/>
              <a:t>645</a:t>
            </a:r>
            <a:r>
              <a:rPr lang="zh-CN" altLang="en-US" sz="2400" dirty="0"/>
              <a:t>分考上北航，堪称创造奇迹。</a:t>
            </a:r>
            <a:endParaRPr lang="en-US" altLang="zh-CN" sz="2400" dirty="0"/>
          </a:p>
          <a:p>
            <a:pPr algn="just" eaLnBrk="1" hangingPunct="1">
              <a:lnSpc>
                <a:spcPct val="150000"/>
              </a:lnSpc>
              <a:defRPr/>
            </a:pPr>
            <a:r>
              <a:rPr lang="zh-CN" altLang="en-US" sz="2400" dirty="0">
                <a:latin typeface="+mn-ea"/>
              </a:rPr>
              <a:t>脊柱畸形、肌肉退化等病症让他只能不能走、跑更不能跳，只能用下巴撑在课桌上看书、做题。</a:t>
            </a:r>
            <a:endParaRPr lang="en-US" altLang="zh-CN" sz="2400" dirty="0"/>
          </a:p>
        </p:txBody>
      </p:sp>
      <p:pic>
        <p:nvPicPr>
          <p:cNvPr id="2" name="图片 1"/>
          <p:cNvPicPr>
            <a:picLocks noChangeAspect="1"/>
          </p:cNvPicPr>
          <p:nvPr/>
        </p:nvPicPr>
        <p:blipFill>
          <a:blip r:embed="rId1"/>
          <a:stretch>
            <a:fillRect/>
          </a:stretch>
        </p:blipFill>
        <p:spPr>
          <a:xfrm>
            <a:off x="347924" y="1823790"/>
            <a:ext cx="4719565" cy="34954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矩形 3"/>
          <p:cNvSpPr/>
          <p:nvPr/>
        </p:nvSpPr>
        <p:spPr>
          <a:xfrm>
            <a:off x="0" y="5763549"/>
            <a:ext cx="11653654" cy="580415"/>
          </a:xfrm>
          <a:prstGeom prst="rect">
            <a:avLst/>
          </a:prstGeom>
        </p:spPr>
        <p:txBody>
          <a:bodyPr wrap="square">
            <a:spAutoFit/>
          </a:bodyPr>
          <a:lstStyle/>
          <a:p>
            <a:pPr indent="633730" algn="just">
              <a:lnSpc>
                <a:spcPct val="150000"/>
              </a:lnSpc>
            </a:pPr>
            <a:r>
              <a:rPr lang="zh-CN" altLang="en-US" sz="2400" b="1" dirty="0"/>
              <a:t>谈及未来的学业，邢益凡说，自己肯定会克服病痛，全力学习，努力读研究生。</a:t>
            </a:r>
            <a:endParaRPr lang="zh-CN" altLang="en-US" sz="2400" b="1" dirty="0"/>
          </a:p>
        </p:txBody>
      </p:sp>
      <p:sp>
        <p:nvSpPr>
          <p:cNvPr id="3" name="文本框 2"/>
          <p:cNvSpPr txBox="1"/>
          <p:nvPr/>
        </p:nvSpPr>
        <p:spPr>
          <a:xfrm>
            <a:off x="347980" y="229235"/>
            <a:ext cx="6772275" cy="521970"/>
          </a:xfrm>
          <a:prstGeom prst="rect">
            <a:avLst/>
          </a:prstGeom>
          <a:noFill/>
        </p:spPr>
        <p:txBody>
          <a:bodyPr wrap="none" rtlCol="0">
            <a:spAutoFit/>
          </a:bodyPr>
          <a:p>
            <a:pPr algn="ctr"/>
            <a:r>
              <a:rPr lang="zh-CN" altLang="en-US" sz="2800" b="1" dirty="0">
                <a:solidFill>
                  <a:schemeClr val="bg1"/>
                </a:solidFill>
                <a:latin typeface="微软雅黑" panose="020B0503020204020204" pitchFamily="34" charset="-122"/>
                <a:sym typeface="+mn-ea"/>
              </a:rPr>
              <a:t> 渐冻人入学北航，以</a:t>
            </a:r>
            <a:r>
              <a:rPr lang="en-US" altLang="zh-CN" sz="2800" b="1" dirty="0">
                <a:solidFill>
                  <a:schemeClr val="bg1"/>
                </a:solidFill>
                <a:latin typeface="微软雅黑" panose="020B0503020204020204" pitchFamily="34" charset="-122"/>
                <a:sym typeface="+mn-ea"/>
              </a:rPr>
              <a:t>18</a:t>
            </a:r>
            <a:r>
              <a:rPr lang="zh-CN" altLang="en-US" sz="2800" b="1" dirty="0">
                <a:solidFill>
                  <a:schemeClr val="bg1"/>
                </a:solidFill>
                <a:latin typeface="微软雅黑" panose="020B0503020204020204" pitchFamily="34" charset="-122"/>
                <a:sym typeface="+mn-ea"/>
              </a:rPr>
              <a:t>公斤身躯展望太空</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文本框 12"/>
          <p:cNvSpPr txBox="1">
            <a:spLocks noChangeArrowheads="1"/>
          </p:cNvSpPr>
          <p:nvPr/>
        </p:nvSpPr>
        <p:spPr bwMode="auto">
          <a:xfrm>
            <a:off x="5707063" y="2406650"/>
            <a:ext cx="4953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182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人生价值内在地包含了</a:t>
            </a:r>
            <a:r>
              <a:rPr lang="zh-CN" altLang="en-US" sz="2400" b="1" dirty="0">
                <a:solidFill>
                  <a:srgbClr val="2B6C18"/>
                </a:solidFill>
              </a:rPr>
              <a:t>人生的自我价值</a:t>
            </a:r>
            <a:r>
              <a:rPr lang="zh-CN" altLang="en-US" sz="2400" dirty="0"/>
              <a:t>和</a:t>
            </a:r>
            <a:r>
              <a:rPr lang="zh-CN" altLang="en-US" sz="2400" b="1" dirty="0">
                <a:solidFill>
                  <a:srgbClr val="2B6C18"/>
                </a:solidFill>
              </a:rPr>
              <a:t>社会价值</a:t>
            </a:r>
            <a:r>
              <a:rPr lang="zh-CN" altLang="en-US" sz="2400" dirty="0"/>
              <a:t>两个方面。</a:t>
            </a:r>
            <a:endParaRPr lang="zh-CN" altLang="en-US" sz="2400" dirty="0"/>
          </a:p>
        </p:txBody>
      </p:sp>
      <p:grpSp>
        <p:nvGrpSpPr>
          <p:cNvPr id="49156" name="Group 37"/>
          <p:cNvGrpSpPr/>
          <p:nvPr/>
        </p:nvGrpSpPr>
        <p:grpSpPr bwMode="auto">
          <a:xfrm>
            <a:off x="1454150" y="2528888"/>
            <a:ext cx="3386138" cy="3414712"/>
            <a:chOff x="1057275" y="1583888"/>
            <a:chExt cx="1712098" cy="1394195"/>
          </a:xfrm>
        </p:grpSpPr>
        <p:sp>
          <p:nvSpPr>
            <p:cNvPr id="8" name="圆角矩形 9"/>
            <p:cNvSpPr/>
            <p:nvPr/>
          </p:nvSpPr>
          <p:spPr>
            <a:xfrm>
              <a:off x="1057275" y="1583888"/>
              <a:ext cx="1712098" cy="1394195"/>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0" name="圆角矩形 10"/>
            <p:cNvSpPr/>
            <p:nvPr/>
          </p:nvSpPr>
          <p:spPr>
            <a:xfrm>
              <a:off x="1096606" y="1622129"/>
              <a:ext cx="1622198" cy="1015669"/>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1" name="Text Box 41"/>
            <p:cNvSpPr txBox="1">
              <a:spLocks noChangeArrowheads="1"/>
            </p:cNvSpPr>
            <p:nvPr/>
          </p:nvSpPr>
          <p:spPr bwMode="auto">
            <a:xfrm>
              <a:off x="1193729" y="1663612"/>
              <a:ext cx="1427952" cy="91520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626110" algn="just" defTabSz="457200" eaLnBrk="1" latinLnBrk="1" hangingPunct="1">
                <a:lnSpc>
                  <a:spcPct val="150000"/>
                </a:lnSpc>
                <a:defRPr/>
              </a:pPr>
              <a:r>
                <a:rPr lang="zh-CN" altLang="en-US" sz="2400" dirty="0">
                  <a:solidFill>
                    <a:srgbClr val="000000"/>
                  </a:solidFill>
                  <a:latin typeface="+mn-ea"/>
                  <a:ea typeface="+mn-ea"/>
                  <a:sym typeface="+mn-ea"/>
                </a:rPr>
                <a:t>人的生命及其实践活动对于社会和个人所具有的作用和意义。</a:t>
              </a:r>
              <a:endParaRPr lang="zh-CN" altLang="en-US" sz="2400" dirty="0">
                <a:solidFill>
                  <a:srgbClr val="000000"/>
                </a:solidFill>
                <a:latin typeface="+mn-ea"/>
                <a:ea typeface="+mn-ea"/>
                <a:sym typeface="+mn-ea"/>
              </a:endParaRPr>
            </a:p>
          </p:txBody>
        </p:sp>
        <p:sp>
          <p:nvSpPr>
            <p:cNvPr id="49170" name="矩形 27"/>
            <p:cNvSpPr>
              <a:spLocks noChangeArrowheads="1"/>
            </p:cNvSpPr>
            <p:nvPr/>
          </p:nvSpPr>
          <p:spPr bwMode="auto">
            <a:xfrm>
              <a:off x="1386887" y="2724322"/>
              <a:ext cx="1041573" cy="22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r>
                <a:rPr lang="zh-CN" altLang="en-US" sz="2400" b="1">
                  <a:solidFill>
                    <a:srgbClr val="FFFFFF"/>
                  </a:solidFill>
                  <a:latin typeface="微软雅黑" panose="020B0503020204020204" pitchFamily="34" charset="-122"/>
                  <a:ea typeface="微软雅黑 Light" panose="020B0502040204020203" pitchFamily="34" charset="-122"/>
                  <a:sym typeface="+mn-ea"/>
                </a:rPr>
                <a:t>人生价值</a:t>
              </a:r>
              <a:endParaRPr lang="en-US" altLang="ko-KR" sz="2400" b="1">
                <a:solidFill>
                  <a:srgbClr val="FFFFFF"/>
                </a:solidFill>
                <a:latin typeface="微软雅黑" panose="020B0503020204020204" pitchFamily="34" charset="-122"/>
                <a:ea typeface="微软雅黑 Light" panose="020B0502040204020203" pitchFamily="34" charset="-122"/>
                <a:sym typeface="+mn-ea"/>
              </a:endParaRPr>
            </a:p>
          </p:txBody>
        </p:sp>
      </p:grpSp>
      <p:pic>
        <p:nvPicPr>
          <p:cNvPr id="34827" name="Picture 11"/>
          <p:cNvPicPr>
            <a:picLocks noChangeAspect="1" noChangeArrowheads="1"/>
          </p:cNvPicPr>
          <p:nvPr/>
        </p:nvPicPr>
        <p:blipFill rotWithShape="1">
          <a:blip r:embed="rId1"/>
          <a:srcRect t="13533" b="9866"/>
          <a:stretch>
            <a:fillRect/>
          </a:stretch>
        </p:blipFill>
        <p:spPr bwMode="auto">
          <a:xfrm>
            <a:off x="5706969" y="3709034"/>
            <a:ext cx="4953187" cy="2371346"/>
          </a:xfrm>
          <a:prstGeom prst="rect">
            <a:avLst/>
          </a:prstGeom>
          <a:ln>
            <a:noFill/>
          </a:ln>
          <a:effectLst>
            <a:softEdge rad="112500"/>
          </a:effectLst>
        </p:spPr>
      </p:pic>
      <p:sp>
        <p:nvSpPr>
          <p:cNvPr id="19" name="文本框 18"/>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2" name="矩形: 圆角 11"/>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chemeClr val="accent2">
                <a:lumMod val="75000"/>
                <a:alpha val="37000"/>
              </a:scheme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（三）人生价值</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组合 3"/>
          <p:cNvGrpSpPr/>
          <p:nvPr/>
        </p:nvGrpSpPr>
        <p:grpSpPr bwMode="auto">
          <a:xfrm>
            <a:off x="2501900" y="2233613"/>
            <a:ext cx="1808163" cy="1647825"/>
            <a:chOff x="3484563" y="2598738"/>
            <a:chExt cx="1808162" cy="1648450"/>
          </a:xfrm>
        </p:grpSpPr>
        <p:grpSp>
          <p:nvGrpSpPr>
            <p:cNvPr id="50198" name="Group 16"/>
            <p:cNvGrpSpPr/>
            <p:nvPr/>
          </p:nvGrpSpPr>
          <p:grpSpPr bwMode="auto">
            <a:xfrm>
              <a:off x="3484563" y="2598738"/>
              <a:ext cx="1808162" cy="1648450"/>
              <a:chOff x="0" y="0"/>
              <a:chExt cx="1760" cy="2694"/>
            </a:xfrm>
          </p:grpSpPr>
          <p:sp>
            <p:nvSpPr>
              <p:cNvPr id="8" name="AutoShape 17"/>
              <p:cNvSpPr>
                <a:spLocks noChangeArrowheads="1"/>
              </p:cNvSpPr>
              <p:nvPr/>
            </p:nvSpPr>
            <p:spPr bwMode="auto">
              <a:xfrm>
                <a:off x="0" y="0"/>
                <a:ext cx="1760" cy="1980"/>
              </a:xfrm>
              <a:prstGeom prst="roundRect">
                <a:avLst>
                  <a:gd name="adj" fmla="val 16667"/>
                </a:avLst>
              </a:prstGeom>
              <a:solidFill>
                <a:schemeClr val="accent2">
                  <a:lumMod val="75000"/>
                </a:schemeClr>
              </a:solidFill>
              <a:ln w="9525">
                <a:noFill/>
                <a:round/>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sp>
            <p:nvSpPr>
              <p:cNvPr id="10" name="AutoShape 18"/>
              <p:cNvSpPr>
                <a:spLocks noChangeArrowheads="1"/>
              </p:cNvSpPr>
              <p:nvPr/>
            </p:nvSpPr>
            <p:spPr bwMode="auto">
              <a:xfrm>
                <a:off x="85" y="99"/>
                <a:ext cx="1588" cy="1723"/>
              </a:xfrm>
              <a:prstGeom prst="roundRect">
                <a:avLst>
                  <a:gd name="adj" fmla="val 16667"/>
                </a:avLst>
              </a:prstGeom>
              <a:solidFill>
                <a:schemeClr val="accent2">
                  <a:lumMod val="75000"/>
                </a:schemeClr>
              </a:solidFill>
              <a:ln w="9525">
                <a:noFill/>
                <a:round/>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sp>
            <p:nvSpPr>
              <p:cNvPr id="11" name="AutoShape 19"/>
              <p:cNvSpPr>
                <a:spLocks noChangeArrowheads="1"/>
              </p:cNvSpPr>
              <p:nvPr/>
            </p:nvSpPr>
            <p:spPr bwMode="auto">
              <a:xfrm rot="10800000">
                <a:off x="630" y="1923"/>
                <a:ext cx="550" cy="771"/>
              </a:xfrm>
              <a:prstGeom prst="triangle">
                <a:avLst>
                  <a:gd name="adj" fmla="val 50000"/>
                </a:avLst>
              </a:prstGeom>
              <a:solidFill>
                <a:schemeClr val="accent2">
                  <a:lumMod val="75000"/>
                </a:schemeClr>
              </a:solidFill>
              <a:ln w="9525">
                <a:noFill/>
                <a:miter lim="800000"/>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grpSp>
        <p:sp>
          <p:nvSpPr>
            <p:cNvPr id="3" name="矩形 2"/>
            <p:cNvSpPr/>
            <p:nvPr/>
          </p:nvSpPr>
          <p:spPr>
            <a:xfrm>
              <a:off x="3679826" y="2700377"/>
              <a:ext cx="1416049" cy="941744"/>
            </a:xfrm>
            <a:prstGeom prst="rect">
              <a:avLst/>
            </a:prstGeom>
          </p:spPr>
          <p:txBody>
            <a:bodyPr wrap="none">
              <a:spAutoFit/>
            </a:bodyPr>
            <a:lstStyle/>
            <a:p>
              <a:pPr algn="ctr" defTabSz="457200">
                <a:lnSpc>
                  <a:spcPct val="120000"/>
                </a:lnSpc>
                <a:defRPr/>
              </a:pPr>
              <a:r>
                <a:rPr lang="zh-CN" altLang="zh-CN" sz="2400" b="1" dirty="0">
                  <a:solidFill>
                    <a:schemeClr val="bg1"/>
                  </a:solidFill>
                  <a:effectLst>
                    <a:outerShdw blurRad="38100" dist="38100" dir="2700000" algn="tl">
                      <a:srgbClr val="000000">
                        <a:alpha val="43137"/>
                      </a:srgbClr>
                    </a:outerShdw>
                  </a:effectLst>
                  <a:latin typeface="+mn-ea"/>
                  <a:ea typeface="+mn-ea"/>
                  <a:sym typeface="+mn-ea"/>
                </a:rPr>
                <a:t>人生的</a:t>
              </a:r>
              <a:endParaRPr lang="en-US" altLang="zh-CN" sz="2400" b="1" dirty="0">
                <a:solidFill>
                  <a:schemeClr val="bg1"/>
                </a:solidFill>
                <a:effectLst>
                  <a:outerShdw blurRad="38100" dist="38100" dir="2700000" algn="tl">
                    <a:srgbClr val="000000">
                      <a:alpha val="43137"/>
                    </a:srgbClr>
                  </a:outerShdw>
                </a:effectLst>
                <a:latin typeface="+mn-ea"/>
                <a:ea typeface="+mn-ea"/>
                <a:sym typeface="+mn-ea"/>
              </a:endParaRPr>
            </a:p>
            <a:p>
              <a:pPr algn="ctr" defTabSz="457200">
                <a:lnSpc>
                  <a:spcPct val="120000"/>
                </a:lnSpc>
                <a:defRPr/>
              </a:pPr>
              <a:r>
                <a:rPr lang="zh-CN" altLang="zh-CN" sz="2400" b="1" dirty="0">
                  <a:solidFill>
                    <a:schemeClr val="bg1"/>
                  </a:solidFill>
                  <a:effectLst>
                    <a:outerShdw blurRad="38100" dist="38100" dir="2700000" algn="tl">
                      <a:srgbClr val="000000">
                        <a:alpha val="43137"/>
                      </a:srgbClr>
                    </a:outerShdw>
                  </a:effectLst>
                  <a:latin typeface="+mn-ea"/>
                  <a:ea typeface="+mn-ea"/>
                  <a:sym typeface="+mn-ea"/>
                </a:rPr>
                <a:t>自我价值</a:t>
              </a:r>
              <a:endParaRPr lang="zh-CN" altLang="en-US" sz="2400" b="1" dirty="0">
                <a:solidFill>
                  <a:schemeClr val="bg1"/>
                </a:solidFill>
                <a:effectLst>
                  <a:outerShdw blurRad="38100" dist="38100" dir="2700000" algn="tl">
                    <a:srgbClr val="000000">
                      <a:alpha val="43137"/>
                    </a:srgbClr>
                  </a:outerShdw>
                </a:effectLst>
                <a:latin typeface="+mn-ea"/>
                <a:ea typeface="+mn-ea"/>
                <a:sym typeface="+mn-ea"/>
              </a:endParaRPr>
            </a:p>
          </p:txBody>
        </p:sp>
      </p:grpSp>
      <p:sp>
        <p:nvSpPr>
          <p:cNvPr id="50179" name="文本框 12"/>
          <p:cNvSpPr txBox="1">
            <a:spLocks noChangeArrowheads="1"/>
          </p:cNvSpPr>
          <p:nvPr/>
        </p:nvSpPr>
        <p:spPr bwMode="auto">
          <a:xfrm>
            <a:off x="1525588" y="3916363"/>
            <a:ext cx="38703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182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是个体的人生活动对自己的生存和发展所具有的价值，主要表现为对自身物质和精神需要的满足程度。</a:t>
            </a:r>
            <a:endParaRPr lang="zh-CN" altLang="zh-CN" sz="2400"/>
          </a:p>
        </p:txBody>
      </p:sp>
      <p:grpSp>
        <p:nvGrpSpPr>
          <p:cNvPr id="50180" name="组合 6"/>
          <p:cNvGrpSpPr/>
          <p:nvPr/>
        </p:nvGrpSpPr>
        <p:grpSpPr bwMode="auto">
          <a:xfrm>
            <a:off x="7727950" y="4297363"/>
            <a:ext cx="1808163" cy="1647825"/>
            <a:chOff x="7566819" y="4636775"/>
            <a:chExt cx="1808162" cy="1648450"/>
          </a:xfrm>
        </p:grpSpPr>
        <p:grpSp>
          <p:nvGrpSpPr>
            <p:cNvPr id="50193" name="Group 16"/>
            <p:cNvGrpSpPr/>
            <p:nvPr/>
          </p:nvGrpSpPr>
          <p:grpSpPr bwMode="auto">
            <a:xfrm flipV="1">
              <a:off x="7566819" y="4636775"/>
              <a:ext cx="1808162" cy="1648450"/>
              <a:chOff x="0" y="0"/>
              <a:chExt cx="1760" cy="2694"/>
            </a:xfrm>
          </p:grpSpPr>
          <p:sp>
            <p:nvSpPr>
              <p:cNvPr id="23" name="AutoShape 17"/>
              <p:cNvSpPr>
                <a:spLocks noChangeArrowheads="1"/>
              </p:cNvSpPr>
              <p:nvPr/>
            </p:nvSpPr>
            <p:spPr bwMode="auto">
              <a:xfrm>
                <a:off x="0" y="0"/>
                <a:ext cx="1760" cy="1980"/>
              </a:xfrm>
              <a:prstGeom prst="roundRect">
                <a:avLst>
                  <a:gd name="adj" fmla="val 16667"/>
                </a:avLst>
              </a:prstGeom>
              <a:solidFill>
                <a:schemeClr val="accent2">
                  <a:lumMod val="75000"/>
                </a:schemeClr>
              </a:solidFill>
              <a:ln w="9525">
                <a:noFill/>
                <a:round/>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sp>
            <p:nvSpPr>
              <p:cNvPr id="24" name="AutoShape 18"/>
              <p:cNvSpPr>
                <a:spLocks noChangeArrowheads="1"/>
              </p:cNvSpPr>
              <p:nvPr/>
            </p:nvSpPr>
            <p:spPr bwMode="auto">
              <a:xfrm>
                <a:off x="85" y="99"/>
                <a:ext cx="1588" cy="1723"/>
              </a:xfrm>
              <a:prstGeom prst="roundRect">
                <a:avLst>
                  <a:gd name="adj" fmla="val 16667"/>
                </a:avLst>
              </a:prstGeom>
              <a:solidFill>
                <a:schemeClr val="accent2">
                  <a:lumMod val="75000"/>
                </a:schemeClr>
              </a:solidFill>
              <a:ln w="9525">
                <a:noFill/>
                <a:round/>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sp>
            <p:nvSpPr>
              <p:cNvPr id="25" name="AutoShape 19"/>
              <p:cNvSpPr>
                <a:spLocks noChangeArrowheads="1"/>
              </p:cNvSpPr>
              <p:nvPr/>
            </p:nvSpPr>
            <p:spPr bwMode="auto">
              <a:xfrm rot="10800000">
                <a:off x="630" y="1923"/>
                <a:ext cx="550" cy="771"/>
              </a:xfrm>
              <a:prstGeom prst="triangle">
                <a:avLst>
                  <a:gd name="adj" fmla="val 50000"/>
                </a:avLst>
              </a:prstGeom>
              <a:solidFill>
                <a:schemeClr val="accent2">
                  <a:lumMod val="75000"/>
                </a:schemeClr>
              </a:solidFill>
              <a:ln w="9525">
                <a:noFill/>
                <a:miter lim="800000"/>
              </a:ln>
              <a:effectLst/>
            </p:spPr>
            <p:txBody>
              <a:bodyPr anchor="ctr"/>
              <a:lstStyle/>
              <a:p>
                <a:pPr defTabSz="457200" fontAlgn="auto">
                  <a:lnSpc>
                    <a:spcPct val="150000"/>
                  </a:lnSpc>
                  <a:spcBef>
                    <a:spcPts val="0"/>
                  </a:spcBef>
                  <a:spcAft>
                    <a:spcPts val="0"/>
                  </a:spcAft>
                  <a:defRPr/>
                </a:pPr>
                <a:endParaRPr lang="zh-CN" altLang="en-US" kern="0">
                  <a:solidFill>
                    <a:sysClr val="windowText" lastClr="000000"/>
                  </a:solidFill>
                  <a:latin typeface="+mn-lt"/>
                  <a:ea typeface="+mn-ea"/>
                </a:endParaRPr>
              </a:p>
            </p:txBody>
          </p:sp>
        </p:grpSp>
        <p:sp>
          <p:nvSpPr>
            <p:cNvPr id="17" name="矩形 16"/>
            <p:cNvSpPr/>
            <p:nvPr/>
          </p:nvSpPr>
          <p:spPr>
            <a:xfrm>
              <a:off x="7763669" y="5222784"/>
              <a:ext cx="1414462" cy="941745"/>
            </a:xfrm>
            <a:prstGeom prst="rect">
              <a:avLst/>
            </a:prstGeom>
            <a:solidFill>
              <a:schemeClr val="accent2">
                <a:lumMod val="75000"/>
              </a:schemeClr>
            </a:solidFill>
          </p:spPr>
          <p:txBody>
            <a:bodyPr wrap="none">
              <a:spAutoFit/>
            </a:bodyPr>
            <a:lstStyle/>
            <a:p>
              <a:pPr algn="ctr" defTabSz="457200">
                <a:lnSpc>
                  <a:spcPct val="120000"/>
                </a:lnSpc>
                <a:defRPr/>
              </a:pPr>
              <a:r>
                <a:rPr lang="zh-CN" altLang="en-US" sz="2400" b="1" dirty="0">
                  <a:solidFill>
                    <a:schemeClr val="bg1"/>
                  </a:solidFill>
                  <a:effectLst>
                    <a:outerShdw blurRad="38100" dist="38100" dir="2700000" algn="tl">
                      <a:srgbClr val="000000">
                        <a:alpha val="43137"/>
                      </a:srgbClr>
                    </a:outerShdw>
                  </a:effectLst>
                  <a:latin typeface="+mn-ea"/>
                  <a:ea typeface="+mn-ea"/>
                  <a:sym typeface="+mn-ea"/>
                </a:rPr>
                <a:t>人生的</a:t>
              </a:r>
              <a:endParaRPr lang="en-US" altLang="zh-CN" sz="2400" b="1" dirty="0">
                <a:solidFill>
                  <a:schemeClr val="bg1"/>
                </a:solidFill>
                <a:effectLst>
                  <a:outerShdw blurRad="38100" dist="38100" dir="2700000" algn="tl">
                    <a:srgbClr val="000000">
                      <a:alpha val="43137"/>
                    </a:srgbClr>
                  </a:outerShdw>
                </a:effectLst>
                <a:latin typeface="+mn-ea"/>
                <a:ea typeface="+mn-ea"/>
                <a:sym typeface="+mn-ea"/>
              </a:endParaRPr>
            </a:p>
            <a:p>
              <a:pPr algn="ctr" defTabSz="457200">
                <a:lnSpc>
                  <a:spcPct val="120000"/>
                </a:lnSpc>
                <a:defRPr/>
              </a:pPr>
              <a:r>
                <a:rPr lang="zh-CN" altLang="en-US" sz="2400" b="1" dirty="0">
                  <a:solidFill>
                    <a:schemeClr val="bg1"/>
                  </a:solidFill>
                  <a:effectLst>
                    <a:outerShdw blurRad="38100" dist="38100" dir="2700000" algn="tl">
                      <a:srgbClr val="000000">
                        <a:alpha val="43137"/>
                      </a:srgbClr>
                    </a:outerShdw>
                  </a:effectLst>
                  <a:latin typeface="+mn-ea"/>
                  <a:ea typeface="+mn-ea"/>
                  <a:sym typeface="+mn-ea"/>
                </a:rPr>
                <a:t>社会价值</a:t>
              </a:r>
              <a:endParaRPr lang="zh-CN" altLang="en-US" sz="2400" b="1" dirty="0">
                <a:solidFill>
                  <a:schemeClr val="bg1"/>
                </a:solidFill>
                <a:effectLst>
                  <a:outerShdw blurRad="38100" dist="38100" dir="2700000" algn="tl">
                    <a:srgbClr val="000000">
                      <a:alpha val="43137"/>
                    </a:srgbClr>
                  </a:outerShdw>
                </a:effectLst>
                <a:latin typeface="+mn-ea"/>
                <a:ea typeface="+mn-ea"/>
                <a:sym typeface="+mn-ea"/>
              </a:endParaRPr>
            </a:p>
          </p:txBody>
        </p:sp>
      </p:grpSp>
      <p:cxnSp>
        <p:nvCxnSpPr>
          <p:cNvPr id="18" name="直接连接符 17"/>
          <p:cNvCxnSpPr/>
          <p:nvPr/>
        </p:nvCxnSpPr>
        <p:spPr>
          <a:xfrm>
            <a:off x="6072188" y="2287588"/>
            <a:ext cx="0" cy="3925887"/>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183" name="文本框 12"/>
          <p:cNvSpPr txBox="1">
            <a:spLocks noChangeArrowheads="1"/>
          </p:cNvSpPr>
          <p:nvPr/>
        </p:nvSpPr>
        <p:spPr bwMode="auto">
          <a:xfrm>
            <a:off x="6669088" y="2746375"/>
            <a:ext cx="3925887"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3182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a:t>是个体的实践活动对社会、他人所具有的价值。</a:t>
            </a:r>
            <a:endParaRPr lang="zh-CN" altLang="en-US" sz="2400"/>
          </a:p>
        </p:txBody>
      </p:sp>
      <p:sp>
        <p:nvSpPr>
          <p:cNvPr id="28" name="文本框 27"/>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9" name="矩形: 圆角 18"/>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chemeClr val="accent2">
                <a:lumMod val="75000"/>
                <a:alpha val="37000"/>
              </a:scheme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（三）人生价值</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文本框 12"/>
          <p:cNvSpPr txBox="1">
            <a:spLocks noChangeArrowheads="1"/>
          </p:cNvSpPr>
          <p:nvPr/>
        </p:nvSpPr>
        <p:spPr bwMode="auto">
          <a:xfrm>
            <a:off x="6192838" y="3194732"/>
            <a:ext cx="53498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zh-CN" sz="2400"/>
              <a:t>是个体为社会创造更大价值的前提</a:t>
            </a:r>
            <a:endParaRPr lang="zh-CN" altLang="zh-CN" sz="2400"/>
          </a:p>
        </p:txBody>
      </p:sp>
      <p:cxnSp>
        <p:nvCxnSpPr>
          <p:cNvPr id="7" name="MH_Other_3"/>
          <p:cNvCxnSpPr/>
          <p:nvPr>
            <p:custDataLst>
              <p:tags r:id="rId1"/>
            </p:custDataLst>
          </p:nvPr>
        </p:nvCxnSpPr>
        <p:spPr>
          <a:xfrm>
            <a:off x="5862638" y="2046969"/>
            <a:ext cx="0" cy="3708400"/>
          </a:xfrm>
          <a:prstGeom prst="line">
            <a:avLst/>
          </a:prstGeom>
          <a:solidFill>
            <a:schemeClr val="accent1"/>
          </a:solidFill>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MH_Other_4"/>
          <p:cNvSpPr/>
          <p:nvPr>
            <p:custDataLst>
              <p:tags r:id="rId2"/>
            </p:custDataLst>
          </p:nvPr>
        </p:nvSpPr>
        <p:spPr>
          <a:xfrm>
            <a:off x="5862638" y="4729844"/>
            <a:ext cx="220662" cy="2206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457200" eaLnBrk="1" hangingPunct="1">
              <a:defRPr/>
            </a:pPr>
            <a:endParaRPr lang="zh-HK" altLang="en-US">
              <a:solidFill>
                <a:srgbClr val="FFFFFF"/>
              </a:solidFill>
              <a:ea typeface="PMingLiU" panose="02020500000000000000" pitchFamily="18" charset="-120"/>
            </a:endParaRPr>
          </a:p>
        </p:txBody>
      </p:sp>
      <p:sp>
        <p:nvSpPr>
          <p:cNvPr id="10" name="MH_Other_5"/>
          <p:cNvSpPr/>
          <p:nvPr>
            <p:custDataLst>
              <p:tags r:id="rId3"/>
            </p:custDataLst>
          </p:nvPr>
        </p:nvSpPr>
        <p:spPr>
          <a:xfrm>
            <a:off x="5862638" y="3024869"/>
            <a:ext cx="220662" cy="2206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457200" eaLnBrk="1" hangingPunct="1">
              <a:defRPr/>
            </a:pPr>
            <a:endParaRPr lang="zh-HK" altLang="en-US">
              <a:solidFill>
                <a:srgbClr val="FFFFFF"/>
              </a:solidFill>
              <a:ea typeface="PMingLiU" panose="02020500000000000000" pitchFamily="18" charset="-120"/>
            </a:endParaRPr>
          </a:p>
        </p:txBody>
      </p:sp>
      <p:cxnSp>
        <p:nvCxnSpPr>
          <p:cNvPr id="51206" name="MH_Other_7"/>
          <p:cNvCxnSpPr>
            <a:cxnSpLocks noChangeShapeType="1"/>
          </p:cNvCxnSpPr>
          <p:nvPr>
            <p:custDataLst>
              <p:tags r:id="rId4"/>
            </p:custDataLst>
          </p:nvPr>
        </p:nvCxnSpPr>
        <p:spPr bwMode="auto">
          <a:xfrm>
            <a:off x="6083300" y="4844144"/>
            <a:ext cx="4679950" cy="0"/>
          </a:xfrm>
          <a:prstGeom prst="line">
            <a:avLst/>
          </a:prstGeom>
          <a:noFill/>
          <a:ln w="19050">
            <a:solidFill>
              <a:schemeClr val="accent2">
                <a:lumMod val="75000"/>
              </a:schemeClr>
            </a:solidFill>
            <a:miter lim="800000"/>
          </a:ln>
          <a:extLst>
            <a:ext uri="{909E8E84-426E-40DD-AFC4-6F175D3DCCD1}">
              <a14:hiddenFill xmlns:a14="http://schemas.microsoft.com/office/drawing/2010/main">
                <a:noFill/>
              </a14:hiddenFill>
            </a:ext>
          </a:extLst>
        </p:spPr>
      </p:cxnSp>
      <p:sp>
        <p:nvSpPr>
          <p:cNvPr id="51207" name="文本框 12"/>
          <p:cNvSpPr txBox="1">
            <a:spLocks noChangeArrowheads="1"/>
          </p:cNvSpPr>
          <p:nvPr/>
        </p:nvSpPr>
        <p:spPr bwMode="auto">
          <a:xfrm>
            <a:off x="6192838" y="4950507"/>
            <a:ext cx="53498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400"/>
              <a:t>是个体自我完善、全面发展的保障</a:t>
            </a:r>
            <a:endParaRPr lang="zh-CN" altLang="en-US" sz="2400"/>
          </a:p>
        </p:txBody>
      </p:sp>
      <p:sp>
        <p:nvSpPr>
          <p:cNvPr id="51208" name="矩形 1"/>
          <p:cNvSpPr>
            <a:spLocks noChangeArrowheads="1"/>
          </p:cNvSpPr>
          <p:nvPr/>
        </p:nvSpPr>
        <p:spPr bwMode="auto">
          <a:xfrm>
            <a:off x="6192838" y="4320269"/>
            <a:ext cx="3230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t>社会价值的实现</a:t>
            </a:r>
            <a:endParaRPr lang="zh-CN" altLang="en-US" sz="2400" b="1"/>
          </a:p>
        </p:txBody>
      </p:sp>
      <p:cxnSp>
        <p:nvCxnSpPr>
          <p:cNvPr id="51209" name="MH_Other_7"/>
          <p:cNvCxnSpPr>
            <a:cxnSpLocks noChangeShapeType="1"/>
          </p:cNvCxnSpPr>
          <p:nvPr>
            <p:custDataLst>
              <p:tags r:id="rId5"/>
            </p:custDataLst>
          </p:nvPr>
        </p:nvCxnSpPr>
        <p:spPr bwMode="auto">
          <a:xfrm>
            <a:off x="6083300" y="3151869"/>
            <a:ext cx="4679950" cy="0"/>
          </a:xfrm>
          <a:prstGeom prst="line">
            <a:avLst/>
          </a:prstGeom>
          <a:noFill/>
          <a:ln w="19050">
            <a:solidFill>
              <a:schemeClr val="accent2">
                <a:lumMod val="75000"/>
              </a:schemeClr>
            </a:solidFill>
            <a:miter lim="800000"/>
          </a:ln>
          <a:extLst>
            <a:ext uri="{909E8E84-426E-40DD-AFC4-6F175D3DCCD1}">
              <a14:hiddenFill xmlns:a14="http://schemas.microsoft.com/office/drawing/2010/main">
                <a:noFill/>
              </a14:hiddenFill>
            </a:ext>
          </a:extLst>
        </p:spPr>
      </p:cxnSp>
      <p:sp>
        <p:nvSpPr>
          <p:cNvPr id="51210" name="矩形 13"/>
          <p:cNvSpPr>
            <a:spLocks noChangeArrowheads="1"/>
          </p:cNvSpPr>
          <p:nvPr/>
        </p:nvSpPr>
        <p:spPr bwMode="auto">
          <a:xfrm>
            <a:off x="6192838" y="2562907"/>
            <a:ext cx="3633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t>自我价值的实现</a:t>
            </a:r>
            <a:endParaRPr lang="zh-CN" altLang="en-US" sz="2400" b="1"/>
          </a:p>
        </p:txBody>
      </p:sp>
      <p:sp>
        <p:nvSpPr>
          <p:cNvPr id="51212" name="矩形 1"/>
          <p:cNvSpPr>
            <a:spLocks noChangeArrowheads="1"/>
          </p:cNvSpPr>
          <p:nvPr/>
        </p:nvSpPr>
        <p:spPr bwMode="auto">
          <a:xfrm>
            <a:off x="3144838" y="5907088"/>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b="1"/>
              <a:t>没有社会价值，人生的自我价值就无法存在</a:t>
            </a:r>
            <a:endParaRPr lang="zh-CN" altLang="en-US" sz="2400" b="1"/>
          </a:p>
        </p:txBody>
      </p:sp>
      <p:pic>
        <p:nvPicPr>
          <p:cNvPr id="4" name="图片 3"/>
          <p:cNvPicPr>
            <a:picLocks noChangeAspect="1"/>
          </p:cNvPicPr>
          <p:nvPr/>
        </p:nvPicPr>
        <p:blipFill>
          <a:blip r:embed="rId6"/>
          <a:stretch>
            <a:fillRect/>
          </a:stretch>
        </p:blipFill>
        <p:spPr>
          <a:xfrm>
            <a:off x="1479306" y="2164613"/>
            <a:ext cx="3331064" cy="3344388"/>
          </a:xfrm>
          <a:prstGeom prst="ellipse">
            <a:avLst/>
          </a:prstGeom>
          <a:ln>
            <a:noFill/>
          </a:ln>
          <a:effectLst>
            <a:softEdge rad="112500"/>
          </a:effectLst>
        </p:spPr>
      </p:pic>
      <p:sp>
        <p:nvSpPr>
          <p:cNvPr id="23" name="文本框 22"/>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15" name="矩形: 圆角 14"/>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chemeClr val="accent2">
                <a:lumMod val="75000"/>
                <a:alpha val="37000"/>
              </a:scheme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（三）人生价值</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2"/>
          <p:cNvSpPr>
            <a:spLocks noChangeArrowheads="1"/>
          </p:cNvSpPr>
          <p:nvPr/>
        </p:nvSpPr>
        <p:spPr bwMode="auto">
          <a:xfrm>
            <a:off x="698500" y="2611438"/>
            <a:ext cx="4781550" cy="2992437"/>
          </a:xfrm>
          <a:prstGeom prst="roundRect">
            <a:avLst>
              <a:gd name="adj" fmla="val 16667"/>
            </a:avLst>
          </a:prstGeom>
          <a:noFill/>
          <a:ln w="9525">
            <a:solidFill>
              <a:srgbClr val="2B6C18"/>
            </a:solidFill>
            <a:prstDash val="dashDot"/>
            <a:miter lim="800000"/>
          </a:ln>
        </p:spPr>
        <p:txBody>
          <a:bodyPr lIns="0" tIns="0" rIns="0" bIns="0">
            <a:spAutoFit/>
          </a:bodyP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indent="631825" algn="just" defTabSz="457200">
              <a:lnSpc>
                <a:spcPct val="150000"/>
              </a:lnSpc>
              <a:spcBef>
                <a:spcPts val="800"/>
              </a:spcBef>
              <a:defRPr/>
            </a:pPr>
            <a:r>
              <a:rPr lang="zh-CN" altLang="en-US" sz="2400" b="0" dirty="0">
                <a:latin typeface="+mn-ea"/>
                <a:ea typeface="+mn-ea"/>
                <a:sym typeface="楷体" panose="02010609060101010101" pitchFamily="49" charset="-122"/>
              </a:rPr>
              <a:t>人是社会的人，这不仅意味着个体物质和精神的需要必须在社会中才能得到满足，还意味着以怎样的方式和在多大程度上得到满足也是由社会决定的。</a:t>
            </a:r>
            <a:endParaRPr lang="zh-CN" altLang="en-US" sz="2400" b="0" dirty="0">
              <a:latin typeface="+mn-ea"/>
              <a:ea typeface="+mn-ea"/>
              <a:sym typeface="楷体" panose="02010609060101010101" pitchFamily="49" charset="-122"/>
            </a:endParaRPr>
          </a:p>
        </p:txBody>
      </p:sp>
      <p:sp>
        <p:nvSpPr>
          <p:cNvPr id="52228" name="文本框 12"/>
          <p:cNvSpPr txBox="1">
            <a:spLocks noChangeArrowheads="1"/>
          </p:cNvSpPr>
          <p:nvPr/>
        </p:nvSpPr>
        <p:spPr bwMode="auto">
          <a:xfrm>
            <a:off x="6417569" y="5303838"/>
            <a:ext cx="5046461" cy="85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lnSpc>
                <a:spcPct val="120000"/>
              </a:lnSpc>
              <a:buFontTx/>
              <a:buNone/>
              <a:defRPr sz="2000">
                <a:solidFill>
                  <a:srgbClr val="000000"/>
                </a:solidFill>
                <a:latin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latin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latin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latin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微软雅黑" panose="020B0503020204020204" pitchFamily="34" charset="-122"/>
              </a:defRPr>
            </a:lvl9pPr>
          </a:lstStyle>
          <a:p>
            <a:pPr algn="ctr">
              <a:lnSpc>
                <a:spcPct val="130000"/>
              </a:lnSpc>
            </a:pPr>
            <a:r>
              <a:rPr lang="zh-CN" altLang="en-US" dirty="0"/>
              <a:t>“干惊天动地事，做隐姓埋名人”是邓稼先等“两弹一星”功勋科学家的人生写照</a:t>
            </a:r>
            <a:endParaRPr lang="zh-CN" altLang="en-US" dirty="0"/>
          </a:p>
        </p:txBody>
      </p:sp>
      <p:pic>
        <p:nvPicPr>
          <p:cNvPr id="2" name="图片 1"/>
          <p:cNvPicPr>
            <a:picLocks noChangeAspect="1"/>
          </p:cNvPicPr>
          <p:nvPr/>
        </p:nvPicPr>
        <p:blipFill>
          <a:blip r:embed="rId1"/>
          <a:stretch>
            <a:fillRect/>
          </a:stretch>
        </p:blipFill>
        <p:spPr>
          <a:xfrm>
            <a:off x="6711951" y="1798174"/>
            <a:ext cx="4619623" cy="3292939"/>
          </a:xfrm>
          <a:prstGeom prst="rect">
            <a:avLst/>
          </a:prstGeom>
          <a:ln>
            <a:noFill/>
          </a:ln>
          <a:effectLst>
            <a:outerShdw blurRad="292100" dist="139700" dir="2700000" algn="tl" rotWithShape="0">
              <a:srgbClr val="333333">
                <a:alpha val="65000"/>
              </a:srgbClr>
            </a:outerShdw>
          </a:effectLst>
        </p:spPr>
      </p:pic>
      <p:sp>
        <p:nvSpPr>
          <p:cNvPr id="15" name="文本框 14"/>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
        <p:nvSpPr>
          <p:cNvPr id="7" name="矩形: 圆角 6"/>
          <p:cNvSpPr/>
          <p:nvPr/>
        </p:nvSpPr>
        <p:spPr>
          <a:xfrm>
            <a:off x="3934480" y="1066074"/>
            <a:ext cx="3882744" cy="630237"/>
          </a:xfrm>
          <a:prstGeom prst="roundRect">
            <a:avLst>
              <a:gd name="adj" fmla="val 50000"/>
            </a:avLst>
          </a:prstGeom>
          <a:solidFill>
            <a:schemeClr val="accent2">
              <a:lumMod val="75000"/>
            </a:schemeClr>
          </a:solidFill>
          <a:ln w="31750" cap="flat" cmpd="sng" algn="ctr">
            <a:solidFill>
              <a:schemeClr val="accent2">
                <a:lumMod val="75000"/>
                <a:alpha val="37000"/>
              </a:schemeClr>
            </a:solidFill>
            <a:prstDash val="solid"/>
            <a:miter lim="800000"/>
          </a:ln>
          <a:effectLst/>
        </p:spPr>
        <p:txBody>
          <a:bodyPr lIns="0" tIns="0" rIns="0" bIns="3600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（三）人生价值</a:t>
            </a:r>
            <a:endParaRPr lang="zh-CN" altLang="en-US" sz="2800" b="1" kern="0"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146280" y="132715"/>
            <a:ext cx="45720" cy="1224280"/>
          </a:xfrm>
          <a:prstGeom prst="rect">
            <a:avLst/>
          </a:prstGeom>
          <a:gradFill>
            <a:gsLst>
              <a:gs pos="0">
                <a:srgbClr val="A5C757"/>
              </a:gs>
              <a:gs pos="100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文本框 1"/>
          <p:cNvSpPr txBox="1">
            <a:spLocks noChangeArrowheads="1"/>
          </p:cNvSpPr>
          <p:nvPr/>
        </p:nvSpPr>
        <p:spPr bwMode="auto">
          <a:xfrm>
            <a:off x="5209045" y="3973523"/>
            <a:ext cx="6795452"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54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50000"/>
              </a:lnSpc>
            </a:pPr>
            <a:r>
              <a:rPr lang="zh-CN" altLang="en-US" sz="2400" dirty="0">
                <a:solidFill>
                  <a:srgbClr val="000000"/>
                </a:solidFill>
                <a:latin typeface="微软雅黑" panose="020B0503020204020204" pitchFamily="34" charset="-122"/>
              </a:rPr>
              <a:t>翻开黄文秀的入党申请书，其中写道：</a:t>
            </a:r>
            <a:r>
              <a:rPr lang="zh-CN" altLang="en-US" sz="2400" b="1" dirty="0">
                <a:solidFill>
                  <a:srgbClr val="2B6C18"/>
                </a:solidFill>
                <a:latin typeface="微软雅黑" panose="020B0503020204020204" pitchFamily="34" charset="-122"/>
              </a:rPr>
              <a:t>“一个人要活得有意义，生存得有价值，就不能光为自己而活，要用自己的力量为他人、为国家、为民族、为社会作出贡献。”</a:t>
            </a:r>
            <a:endParaRPr lang="zh-CN" altLang="en-US" sz="2400" b="1" dirty="0">
              <a:solidFill>
                <a:srgbClr val="2B6C18"/>
              </a:solidFill>
              <a:latin typeface="微软雅黑" panose="020B0503020204020204" pitchFamily="34" charset="-122"/>
            </a:endParaRPr>
          </a:p>
        </p:txBody>
      </p:sp>
      <p:pic>
        <p:nvPicPr>
          <p:cNvPr id="15" name="图片 2"/>
          <p:cNvPicPr>
            <a:picLocks noChangeAspect="1" noChangeArrowheads="1"/>
          </p:cNvPicPr>
          <p:nvPr/>
        </p:nvPicPr>
        <p:blipFill>
          <a:blip r:embed="rId1">
            <a:extLst>
              <a:ext uri="{28A0092B-C50C-407E-A947-70E740481C1C}">
                <a14:useLocalDpi xmlns:a14="http://schemas.microsoft.com/office/drawing/2010/main" val="0"/>
              </a:ext>
            </a:extLst>
          </a:blip>
          <a:srcRect b="14949"/>
          <a:stretch>
            <a:fillRect/>
          </a:stretch>
        </p:blipFill>
        <p:spPr bwMode="auto">
          <a:xfrm>
            <a:off x="360121" y="4380521"/>
            <a:ext cx="3838894" cy="183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
          <p:cNvPicPr>
            <a:picLocks noChangeAspect="1" noChangeArrowheads="1"/>
          </p:cNvPicPr>
          <p:nvPr/>
        </p:nvPicPr>
        <p:blipFill>
          <a:blip r:embed="rId2">
            <a:extLst>
              <a:ext uri="{28A0092B-C50C-407E-A947-70E740481C1C}">
                <a14:useLocalDpi xmlns:a14="http://schemas.microsoft.com/office/drawing/2010/main" val="0"/>
              </a:ext>
            </a:extLst>
          </a:blip>
          <a:srcRect b="13992"/>
          <a:stretch>
            <a:fillRect/>
          </a:stretch>
        </p:blipFill>
        <p:spPr bwMode="auto">
          <a:xfrm>
            <a:off x="360121" y="1559453"/>
            <a:ext cx="3838894" cy="18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4"/>
          <p:cNvSpPr>
            <a:spLocks noChangeArrowheads="1"/>
          </p:cNvSpPr>
          <p:nvPr/>
        </p:nvSpPr>
        <p:spPr bwMode="auto">
          <a:xfrm>
            <a:off x="100875" y="3588439"/>
            <a:ext cx="4995862"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000" dirty="0">
                <a:solidFill>
                  <a:srgbClr val="000000"/>
                </a:solidFill>
                <a:latin typeface="微软雅黑" panose="020B0503020204020204" pitchFamily="34" charset="-122"/>
              </a:rPr>
              <a:t>脱贫前的广西百色市乐业县新化镇百坭村</a:t>
            </a:r>
            <a:endParaRPr lang="zh-CN" altLang="en-US" sz="2000" dirty="0">
              <a:solidFill>
                <a:srgbClr val="000000"/>
              </a:solidFill>
              <a:latin typeface="微软雅黑" panose="020B0503020204020204" pitchFamily="34" charset="-122"/>
            </a:endParaRPr>
          </a:p>
        </p:txBody>
      </p:sp>
      <p:sp>
        <p:nvSpPr>
          <p:cNvPr id="18" name="矩形 5"/>
          <p:cNvSpPr>
            <a:spLocks noChangeArrowheads="1"/>
          </p:cNvSpPr>
          <p:nvPr/>
        </p:nvSpPr>
        <p:spPr bwMode="auto">
          <a:xfrm>
            <a:off x="82866" y="6253582"/>
            <a:ext cx="5273116" cy="4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pPr>
            <a:r>
              <a:rPr lang="zh-CN" altLang="en-US" sz="2000" dirty="0">
                <a:solidFill>
                  <a:srgbClr val="000000"/>
                </a:solidFill>
                <a:latin typeface="微软雅黑" panose="020B0503020204020204" pitchFamily="34" charset="-122"/>
              </a:rPr>
              <a:t>脱贫后的广西百色市乐业县新化镇百坭村新貌</a:t>
            </a:r>
            <a:endParaRPr lang="zh-CN" altLang="en-US" sz="2000" dirty="0">
              <a:solidFill>
                <a:srgbClr val="000000"/>
              </a:solidFill>
              <a:latin typeface="微软雅黑" panose="020B0503020204020204" pitchFamily="34" charset="-122"/>
            </a:endParaRPr>
          </a:p>
        </p:txBody>
      </p:sp>
      <p:sp>
        <p:nvSpPr>
          <p:cNvPr id="5" name="矩形 4"/>
          <p:cNvSpPr/>
          <p:nvPr/>
        </p:nvSpPr>
        <p:spPr>
          <a:xfrm>
            <a:off x="5096737" y="1803317"/>
            <a:ext cx="6994389" cy="1688411"/>
          </a:xfrm>
          <a:prstGeom prst="rect">
            <a:avLst/>
          </a:prstGeom>
        </p:spPr>
        <p:txBody>
          <a:bodyPr wrap="square">
            <a:spAutoFit/>
          </a:bodyPr>
          <a:lstStyle/>
          <a:p>
            <a:pPr indent="633730" algn="just">
              <a:lnSpc>
                <a:spcPct val="150000"/>
              </a:lnSpc>
            </a:pPr>
            <a:r>
              <a:rPr lang="zh-CN" altLang="en-US" sz="2400" dirty="0"/>
              <a:t>黄文秀将自己</a:t>
            </a:r>
            <a:r>
              <a:rPr lang="en-US" altLang="zh-CN" sz="2400" dirty="0"/>
              <a:t>30</a:t>
            </a:r>
            <a:r>
              <a:rPr lang="zh-CN" altLang="en-US" sz="2400" dirty="0"/>
              <a:t>岁的芳华，定格在扶贫路上。</a:t>
            </a:r>
            <a:endParaRPr lang="zh-CN" altLang="en-US" sz="2400" dirty="0"/>
          </a:p>
          <a:p>
            <a:pPr indent="633730" algn="just">
              <a:lnSpc>
                <a:spcPct val="150000"/>
              </a:lnSpc>
            </a:pPr>
            <a:r>
              <a:rPr lang="zh-CN" altLang="en-US" sz="2400" dirty="0"/>
              <a:t>一大批青年干部接过黄文秀的接力棒，带领群众向贫中之贫、坚中之坚发起冲刺。</a:t>
            </a:r>
            <a:endParaRPr lang="zh-CN" altLang="en-US" sz="2400" dirty="0"/>
          </a:p>
        </p:txBody>
      </p:sp>
      <p:sp>
        <p:nvSpPr>
          <p:cNvPr id="6" name="文本框 5"/>
          <p:cNvSpPr txBox="1"/>
          <p:nvPr/>
        </p:nvSpPr>
        <p:spPr>
          <a:xfrm>
            <a:off x="4678045" y="1184910"/>
            <a:ext cx="3738880" cy="521970"/>
          </a:xfrm>
          <a:prstGeom prst="rect">
            <a:avLst/>
          </a:prstGeom>
          <a:noFill/>
        </p:spPr>
        <p:txBody>
          <a:bodyPr wrap="none" rtlCol="0">
            <a:spAutoFit/>
          </a:bodyPr>
          <a:p>
            <a:pPr lvl="0" algn="ctr"/>
            <a:r>
              <a:rPr lang="zh-CN" altLang="en-US" sz="2800" b="1" dirty="0">
                <a:solidFill>
                  <a:schemeClr val="tx1"/>
                </a:solidFill>
                <a:latin typeface="微软雅黑" panose="020B0503020204020204" pitchFamily="34" charset="-122"/>
                <a:sym typeface="+mn-ea"/>
              </a:rPr>
              <a:t>在担当中成就人生价值</a:t>
            </a:r>
            <a:endParaRPr kumimoji="0" lang="zh-CN" altLang="en-US" sz="2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文本框 7"/>
          <p:cNvSpPr txBox="1"/>
          <p:nvPr/>
        </p:nvSpPr>
        <p:spPr>
          <a:xfrm>
            <a:off x="70581" y="255047"/>
            <a:ext cx="7843627" cy="553998"/>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p:cNvPicPr>
            <a:picLocks noChangeAspect="1" noChangeArrowheads="1"/>
          </p:cNvPicPr>
          <p:nvPr/>
        </p:nvPicPr>
        <p:blipFill rotWithShape="1">
          <a:blip r:embed="rId1"/>
          <a:srcRect l="18114" b="3273"/>
          <a:stretch>
            <a:fillRect/>
          </a:stretch>
        </p:blipFill>
        <p:spPr bwMode="auto">
          <a:xfrm>
            <a:off x="6592886" y="1520825"/>
            <a:ext cx="4542289" cy="457186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1"/>
          <p:cNvSpPr txBox="1">
            <a:spLocks noChangeArrowheads="1"/>
          </p:cNvSpPr>
          <p:nvPr/>
        </p:nvSpPr>
        <p:spPr bwMode="auto">
          <a:xfrm>
            <a:off x="676275" y="2181224"/>
            <a:ext cx="5080000" cy="1133475"/>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8650" algn="just" defTabSz="457200" eaLnBrk="1" fontAlgn="auto" hangingPunct="1">
              <a:lnSpc>
                <a:spcPct val="150000"/>
              </a:lnSpc>
              <a:spcBef>
                <a:spcPts val="0"/>
              </a:spcBef>
              <a:spcAft>
                <a:spcPts val="0"/>
              </a:spcAft>
              <a:defRPr/>
            </a:pPr>
            <a:r>
              <a:rPr lang="zh-CN" altLang="en-US" sz="2400" b="1" dirty="0">
                <a:cs typeface="+mn-ea"/>
                <a:sym typeface="+mn-lt"/>
              </a:rPr>
              <a:t>怎样理解人生目的、人生态度、人生价值三者之间的关系？</a:t>
            </a:r>
            <a:endParaRPr lang="zh-CN" altLang="en-US" sz="2400" b="1" dirty="0">
              <a:cs typeface="+mn-ea"/>
              <a:sym typeface="+mn-lt"/>
            </a:endParaRPr>
          </a:p>
        </p:txBody>
      </p:sp>
      <p:pic>
        <p:nvPicPr>
          <p:cNvPr id="57349" name="Picture 19" descr="https://timgsa.baidu.com/timg?image&amp;quality=80&amp;size=b9999_10000&amp;sec=1558067577907&amp;di=f3d2b0f60e271a7413f20cf35ce90600&amp;imgtype=0&amp;src=http%3A%2F%2Fimg0.ph.126.net%2FdYKLWLxM-DFuVoTy3anI3w%3D%3D%2F3209940634508330211.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8388" y="4110038"/>
            <a:ext cx="453866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23"/>
          <p:cNvSpPr>
            <a:spLocks noChangeArrowheads="1"/>
          </p:cNvSpPr>
          <p:nvPr/>
        </p:nvSpPr>
        <p:spPr bwMode="auto">
          <a:xfrm>
            <a:off x="5367338" y="4822825"/>
            <a:ext cx="1320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dirty="0">
                <a:solidFill>
                  <a:srgbClr val="000000"/>
                </a:solidFill>
              </a:rPr>
              <a:t>制约着</a:t>
            </a:r>
            <a:endParaRPr lang="zh-CN" altLang="en-US" dirty="0"/>
          </a:p>
        </p:txBody>
      </p:sp>
      <p:sp>
        <p:nvSpPr>
          <p:cNvPr id="58371" name="矩形 20"/>
          <p:cNvSpPr>
            <a:spLocks noChangeArrowheads="1"/>
          </p:cNvSpPr>
          <p:nvPr/>
        </p:nvSpPr>
        <p:spPr bwMode="auto">
          <a:xfrm>
            <a:off x="5367338" y="3430588"/>
            <a:ext cx="132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en-US" sz="2400">
                <a:solidFill>
                  <a:srgbClr val="000000"/>
                </a:solidFill>
              </a:rPr>
              <a:t>影响着</a:t>
            </a:r>
            <a:endParaRPr lang="zh-CN" altLang="en-US"/>
          </a:p>
        </p:txBody>
      </p:sp>
      <p:sp>
        <p:nvSpPr>
          <p:cNvPr id="58373" name="矩形 5"/>
          <p:cNvSpPr>
            <a:spLocks noChangeArrowheads="1"/>
          </p:cNvSpPr>
          <p:nvPr/>
        </p:nvSpPr>
        <p:spPr bwMode="auto">
          <a:xfrm>
            <a:off x="6804025" y="2039938"/>
            <a:ext cx="457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zh-CN" sz="2400" dirty="0">
                <a:solidFill>
                  <a:srgbClr val="000000"/>
                </a:solidFill>
              </a:rPr>
              <a:t>人们对待实际生活的态度和人生价值的评判</a:t>
            </a:r>
            <a:endParaRPr lang="zh-CN" altLang="en-US" dirty="0"/>
          </a:p>
        </p:txBody>
      </p:sp>
      <p:sp>
        <p:nvSpPr>
          <p:cNvPr id="12" name="矩形 11"/>
          <p:cNvSpPr/>
          <p:nvPr/>
        </p:nvSpPr>
        <p:spPr>
          <a:xfrm>
            <a:off x="3473169" y="2274422"/>
            <a:ext cx="1520825" cy="523875"/>
          </a:xfrm>
          <a:prstGeom prst="rect">
            <a:avLst/>
          </a:prstGeom>
          <a:solidFill>
            <a:schemeClr val="accent2">
              <a:lumMod val="75000"/>
            </a:schemeClr>
          </a:solidFill>
          <a:ln w="12700" cap="flat" cmpd="sng" algn="ctr">
            <a:noFill/>
            <a:prstDash val="solid"/>
            <a:miter lim="800000"/>
          </a:ln>
          <a:effectLst/>
        </p:spPr>
        <p:txBody>
          <a:bodyPr anchor="ctr"/>
          <a:lstStyle/>
          <a:p>
            <a:pPr algn="ctr" defTabSz="457200" fontAlgn="auto">
              <a:spcBef>
                <a:spcPts val="0"/>
              </a:spcBef>
              <a:spcAft>
                <a:spcPts val="0"/>
              </a:spcAft>
              <a:defRPr/>
            </a:pPr>
            <a:r>
              <a:rPr lang="zh-CN" altLang="en-US" sz="2400" b="1" kern="0" dirty="0">
                <a:ln>
                  <a:solidFill>
                    <a:sysClr val="windowText" lastClr="000000"/>
                  </a:solidFill>
                </a:ln>
                <a:solidFill>
                  <a:sysClr val="window" lastClr="FFFFFF"/>
                </a:solidFill>
                <a:effectLst/>
                <a:latin typeface="微软雅黑" panose="020B0503020204020204" pitchFamily="34" charset="-122"/>
                <a:sym typeface="+mn-ea"/>
              </a:rPr>
              <a:t>人生目的</a:t>
            </a:r>
            <a:endParaRPr lang="zh-CN" altLang="en-US" sz="2400" b="1" kern="0" dirty="0">
              <a:ln>
                <a:solidFill>
                  <a:sysClr val="windowText" lastClr="000000"/>
                </a:solidFill>
              </a:ln>
              <a:solidFill>
                <a:sysClr val="window" lastClr="FFFFFF"/>
              </a:solidFill>
              <a:effectLst/>
              <a:latin typeface="微软雅黑" panose="020B0503020204020204" pitchFamily="34" charset="-122"/>
              <a:sym typeface="+mn-ea"/>
            </a:endParaRPr>
          </a:p>
        </p:txBody>
      </p:sp>
      <p:sp>
        <p:nvSpPr>
          <p:cNvPr id="13" name="矩形 12"/>
          <p:cNvSpPr/>
          <p:nvPr/>
        </p:nvSpPr>
        <p:spPr>
          <a:xfrm>
            <a:off x="3473804" y="3663485"/>
            <a:ext cx="1520825" cy="523875"/>
          </a:xfrm>
          <a:prstGeom prst="rect">
            <a:avLst/>
          </a:prstGeom>
          <a:solidFill>
            <a:schemeClr val="accent2">
              <a:lumMod val="75000"/>
            </a:schemeClr>
          </a:solidFill>
          <a:ln w="12700" cap="flat" cmpd="sng" algn="ctr">
            <a:noFill/>
            <a:prstDash val="solid"/>
            <a:miter lim="800000"/>
          </a:ln>
          <a:effectLst/>
        </p:spPr>
        <p:txBody>
          <a:bodyPr anchor="ctr"/>
          <a:lstStyle/>
          <a:p>
            <a:pPr algn="ctr" defTabSz="457200" fontAlgn="auto">
              <a:spcBef>
                <a:spcPts val="0"/>
              </a:spcBef>
              <a:spcAft>
                <a:spcPts val="0"/>
              </a:spcAft>
              <a:defRPr/>
            </a:pPr>
            <a:r>
              <a:rPr lang="zh-CN" altLang="en-US" sz="2400" b="1" kern="0" dirty="0">
                <a:ln>
                  <a:solidFill>
                    <a:sysClr val="windowText" lastClr="000000"/>
                  </a:solidFill>
                </a:ln>
                <a:solidFill>
                  <a:sysClr val="window" lastClr="FFFFFF"/>
                </a:solidFill>
                <a:effectLst/>
                <a:latin typeface="微软雅黑" panose="020B0503020204020204" pitchFamily="34" charset="-122"/>
                <a:sym typeface="+mn-ea"/>
              </a:rPr>
              <a:t>人生态度</a:t>
            </a:r>
            <a:endParaRPr lang="zh-CN" altLang="en-US" sz="2400" b="1" kern="0" dirty="0">
              <a:ln>
                <a:solidFill>
                  <a:sysClr val="windowText" lastClr="000000"/>
                </a:solidFill>
              </a:ln>
              <a:solidFill>
                <a:sysClr val="window" lastClr="FFFFFF"/>
              </a:solidFill>
              <a:effectLst/>
              <a:latin typeface="微软雅黑" panose="020B0503020204020204" pitchFamily="34" charset="-122"/>
              <a:sym typeface="+mn-ea"/>
            </a:endParaRPr>
          </a:p>
        </p:txBody>
      </p:sp>
      <p:cxnSp>
        <p:nvCxnSpPr>
          <p:cNvPr id="10" name="直接箭头连接符 9"/>
          <p:cNvCxnSpPr/>
          <p:nvPr/>
        </p:nvCxnSpPr>
        <p:spPr>
          <a:xfrm>
            <a:off x="5110163" y="2557463"/>
            <a:ext cx="1577975"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473169" y="5052547"/>
            <a:ext cx="1520825" cy="523875"/>
          </a:xfrm>
          <a:prstGeom prst="rect">
            <a:avLst/>
          </a:prstGeom>
          <a:solidFill>
            <a:schemeClr val="accent2">
              <a:lumMod val="75000"/>
            </a:schemeClr>
          </a:solidFill>
          <a:ln w="12700" cap="flat" cmpd="sng" algn="ctr">
            <a:noFill/>
            <a:prstDash val="solid"/>
            <a:miter lim="800000"/>
          </a:ln>
          <a:effectLst/>
        </p:spPr>
        <p:txBody>
          <a:bodyPr anchor="ctr"/>
          <a:lstStyle/>
          <a:p>
            <a:pPr algn="ctr" defTabSz="457200" fontAlgn="auto">
              <a:spcBef>
                <a:spcPts val="0"/>
              </a:spcBef>
              <a:spcAft>
                <a:spcPts val="0"/>
              </a:spcAft>
              <a:defRPr/>
            </a:pPr>
            <a:r>
              <a:rPr lang="zh-CN" altLang="en-US" sz="2400" b="1" kern="0" dirty="0">
                <a:ln>
                  <a:solidFill>
                    <a:sysClr val="windowText" lastClr="000000"/>
                  </a:solidFill>
                </a:ln>
                <a:solidFill>
                  <a:sysClr val="window" lastClr="FFFFFF"/>
                </a:solidFill>
                <a:effectLst/>
                <a:latin typeface="微软雅黑" panose="020B0503020204020204" pitchFamily="34" charset="-122"/>
                <a:sym typeface="+mn-ea"/>
              </a:rPr>
              <a:t>人生价值</a:t>
            </a:r>
            <a:endParaRPr lang="zh-CN" altLang="en-US" sz="2400" b="1" kern="0" dirty="0">
              <a:ln>
                <a:solidFill>
                  <a:sysClr val="windowText" lastClr="000000"/>
                </a:solidFill>
              </a:ln>
              <a:solidFill>
                <a:sysClr val="window" lastClr="FFFFFF"/>
              </a:solidFill>
              <a:effectLst/>
              <a:latin typeface="微软雅黑" panose="020B0503020204020204" pitchFamily="34" charset="-122"/>
              <a:sym typeface="+mn-ea"/>
            </a:endParaRPr>
          </a:p>
        </p:txBody>
      </p:sp>
      <p:sp>
        <p:nvSpPr>
          <p:cNvPr id="58378" name="矩形 13"/>
          <p:cNvSpPr>
            <a:spLocks noChangeArrowheads="1"/>
          </p:cNvSpPr>
          <p:nvPr/>
        </p:nvSpPr>
        <p:spPr bwMode="auto">
          <a:xfrm>
            <a:off x="5367338" y="2035175"/>
            <a:ext cx="132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zh-CN" altLang="zh-CN" sz="2400">
                <a:solidFill>
                  <a:srgbClr val="000000"/>
                </a:solidFill>
              </a:rPr>
              <a:t>决定着</a:t>
            </a:r>
            <a:endParaRPr lang="zh-CN" altLang="en-US"/>
          </a:p>
        </p:txBody>
      </p:sp>
      <p:sp>
        <p:nvSpPr>
          <p:cNvPr id="58379" name="矩形 18"/>
          <p:cNvSpPr>
            <a:spLocks noChangeArrowheads="1"/>
          </p:cNvSpPr>
          <p:nvPr/>
        </p:nvSpPr>
        <p:spPr bwMode="auto">
          <a:xfrm>
            <a:off x="6804025" y="3435350"/>
            <a:ext cx="4767263"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rgbClr val="000000"/>
                </a:solidFill>
              </a:rPr>
              <a:t>人们对人生目的的持守和人生价值的实现</a:t>
            </a:r>
            <a:endParaRPr lang="zh-CN" altLang="en-US" dirty="0"/>
          </a:p>
        </p:txBody>
      </p:sp>
      <p:cxnSp>
        <p:nvCxnSpPr>
          <p:cNvPr id="20" name="直接箭头连接符 19"/>
          <p:cNvCxnSpPr/>
          <p:nvPr/>
        </p:nvCxnSpPr>
        <p:spPr>
          <a:xfrm>
            <a:off x="5110163" y="3952875"/>
            <a:ext cx="1577975"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381" name="矩形 21"/>
          <p:cNvSpPr>
            <a:spLocks noChangeArrowheads="1"/>
          </p:cNvSpPr>
          <p:nvPr/>
        </p:nvSpPr>
        <p:spPr bwMode="auto">
          <a:xfrm>
            <a:off x="6804025" y="4995863"/>
            <a:ext cx="457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solidFill>
                  <a:srgbClr val="000000"/>
                </a:solidFill>
              </a:rPr>
              <a:t>人生目的和人生态度的选择</a:t>
            </a:r>
            <a:endParaRPr lang="zh-CN" altLang="en-US" dirty="0"/>
          </a:p>
        </p:txBody>
      </p:sp>
      <p:cxnSp>
        <p:nvCxnSpPr>
          <p:cNvPr id="23" name="直接箭头连接符 22"/>
          <p:cNvCxnSpPr/>
          <p:nvPr/>
        </p:nvCxnSpPr>
        <p:spPr>
          <a:xfrm>
            <a:off x="5110163" y="5349875"/>
            <a:ext cx="1577975"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101143" y="3303122"/>
            <a:ext cx="3185354" cy="2035640"/>
          </a:xfrm>
          <a:prstGeom prst="rect">
            <a:avLst/>
          </a:prstGeom>
          <a:ln>
            <a:noFill/>
          </a:ln>
          <a:effectLst>
            <a:softEdge rad="112500"/>
          </a:effectLst>
        </p:spPr>
      </p:pic>
      <p:sp>
        <p:nvSpPr>
          <p:cNvPr id="25" name="文本框 24"/>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二、人生观的主要内容</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线连接符 12"/>
          <p:cNvCxnSpPr/>
          <p:nvPr/>
        </p:nvCxnSpPr>
        <p:spPr>
          <a:xfrm>
            <a:off x="614894" y="1194246"/>
            <a:ext cx="867795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矩形 2"/>
          <p:cNvSpPr>
            <a:spLocks noChangeArrowheads="1"/>
          </p:cNvSpPr>
          <p:nvPr/>
        </p:nvSpPr>
        <p:spPr bwMode="auto">
          <a:xfrm>
            <a:off x="-7057" y="2510262"/>
            <a:ext cx="7842250"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254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lvl="0" algn="just" eaLnBrk="1" hangingPunct="1">
              <a:lnSpc>
                <a:spcPct val="150000"/>
              </a:lnSpc>
              <a:defRPr/>
            </a:pPr>
            <a:r>
              <a:rPr lang="zh-CN" altLang="en-US" sz="2400" b="1" dirty="0">
                <a:solidFill>
                  <a:prstClr val="black"/>
                </a:solidFill>
              </a:rPr>
              <a:t>出生入死</a:t>
            </a:r>
            <a:endParaRPr lang="en-US" altLang="zh-CN" sz="2400" b="1" dirty="0">
              <a:solidFill>
                <a:prstClr val="black"/>
              </a:solidFill>
            </a:endParaRPr>
          </a:p>
          <a:p>
            <a:pPr lvl="0" algn="just" eaLnBrk="1" hangingPunct="1">
              <a:lnSpc>
                <a:spcPct val="150000"/>
              </a:lnSpc>
              <a:defRPr/>
            </a:pPr>
            <a:r>
              <a:rPr lang="zh-CN" altLang="en-US" sz="2400" b="1" dirty="0">
                <a:solidFill>
                  <a:prstClr val="black"/>
                </a:solidFill>
              </a:rPr>
              <a:t>革命老兵</a:t>
            </a:r>
            <a:endParaRPr lang="en-US" altLang="zh-CN" sz="2400" b="1" dirty="0">
              <a:solidFill>
                <a:prstClr val="black"/>
              </a:solidFill>
            </a:endParaRPr>
          </a:p>
          <a:p>
            <a:pPr lvl="0" algn="just" eaLnBrk="1" hangingPunct="1">
              <a:lnSpc>
                <a:spcPct val="150000"/>
              </a:lnSpc>
              <a:defRPr/>
            </a:pPr>
            <a:r>
              <a:rPr lang="en-US" altLang="zh-CN" sz="2400" b="1" dirty="0">
                <a:solidFill>
                  <a:prstClr val="black"/>
                </a:solidFill>
              </a:rPr>
              <a:t>——</a:t>
            </a:r>
            <a:r>
              <a:rPr lang="zh-CN" altLang="en-US" sz="2400" b="1" dirty="0">
                <a:solidFill>
                  <a:prstClr val="black"/>
                </a:solidFill>
              </a:rPr>
              <a:t>郭瑞祥</a:t>
            </a:r>
            <a:endParaRPr lang="zh-CN" altLang="en-US" sz="2400" b="1" dirty="0">
              <a:solidFill>
                <a:prstClr val="black"/>
              </a:solidFill>
            </a:endParaRPr>
          </a:p>
        </p:txBody>
      </p:sp>
      <p:pic>
        <p:nvPicPr>
          <p:cNvPr id="14"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5701" y="1630955"/>
            <a:ext cx="2783587" cy="4896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441" y="1630954"/>
            <a:ext cx="2783587" cy="489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9583902" y="2390554"/>
            <a:ext cx="2053476" cy="1688411"/>
          </a:xfrm>
          <a:prstGeom prst="rect">
            <a:avLst/>
          </a:prstGeom>
        </p:spPr>
        <p:txBody>
          <a:bodyPr wrap="square">
            <a:spAutoFit/>
          </a:bodyPr>
          <a:lstStyle/>
          <a:p>
            <a:pPr algn="just" eaLnBrk="1" hangingPunct="1">
              <a:lnSpc>
                <a:spcPct val="150000"/>
              </a:lnSpc>
              <a:defRPr/>
            </a:pPr>
            <a:r>
              <a:rPr lang="zh-CN" altLang="en-US" sz="2400" b="1" dirty="0">
                <a:solidFill>
                  <a:prstClr val="black"/>
                </a:solidFill>
              </a:rPr>
              <a:t>赓续红色基因  </a:t>
            </a:r>
            <a:endParaRPr lang="en-US" altLang="zh-CN" sz="2400" b="1" dirty="0">
              <a:solidFill>
                <a:prstClr val="black"/>
              </a:solidFill>
            </a:endParaRPr>
          </a:p>
          <a:p>
            <a:pPr algn="just" eaLnBrk="1" hangingPunct="1">
              <a:lnSpc>
                <a:spcPct val="150000"/>
              </a:lnSpc>
              <a:defRPr/>
            </a:pPr>
            <a:r>
              <a:rPr lang="zh-CN" altLang="en-US" sz="2400" b="1" dirty="0">
                <a:solidFill>
                  <a:prstClr val="black"/>
                </a:solidFill>
              </a:rPr>
              <a:t>一生淡泊名利</a:t>
            </a:r>
            <a:endParaRPr lang="en-US" altLang="zh-CN" sz="2400" b="1" dirty="0">
              <a:solidFill>
                <a:prstClr val="black"/>
              </a:solidFill>
            </a:endParaRPr>
          </a:p>
          <a:p>
            <a:pPr algn="r" eaLnBrk="1" hangingPunct="1">
              <a:lnSpc>
                <a:spcPct val="150000"/>
              </a:lnSpc>
              <a:defRPr/>
            </a:pPr>
            <a:r>
              <a:rPr lang="en-US" altLang="zh-CN" sz="2400" b="1" dirty="0">
                <a:solidFill>
                  <a:prstClr val="black"/>
                </a:solidFill>
              </a:rPr>
              <a:t>——</a:t>
            </a:r>
            <a:r>
              <a:rPr lang="zh-CN" altLang="en-US" sz="2400" b="1" dirty="0">
                <a:solidFill>
                  <a:prstClr val="black"/>
                </a:solidFill>
              </a:rPr>
              <a:t>瞿独伊</a:t>
            </a:r>
            <a:endParaRPr lang="en-US" altLang="zh-CN" sz="2400" dirty="0">
              <a:solidFill>
                <a:prstClr val="black"/>
              </a:solidFill>
              <a:latin typeface="微软雅黑" panose="020B0503020204020204" pitchFamily="34" charset="-122"/>
              <a:ea typeface="微软雅黑" panose="020B0503020204020204" pitchFamily="34" charset="-122"/>
              <a:cs typeface="+mn-ea"/>
            </a:endParaRPr>
          </a:p>
        </p:txBody>
      </p:sp>
      <p:sp>
        <p:nvSpPr>
          <p:cNvPr id="18" name="文本框 17"/>
          <p:cNvSpPr txBox="1"/>
          <p:nvPr/>
        </p:nvSpPr>
        <p:spPr>
          <a:xfrm>
            <a:off x="415062" y="215208"/>
            <a:ext cx="8720019" cy="553998"/>
          </a:xfrm>
          <a:prstGeom prst="rect">
            <a:avLst/>
          </a:prstGeom>
          <a:noFill/>
        </p:spPr>
        <p:txBody>
          <a:bodyPr wrap="square" rtlCol="0">
            <a:spAutoFit/>
          </a:bodyPr>
          <a:p>
            <a:pPr lvl="0" eaLnBrk="1" fontAlgn="auto" hangingPunct="1">
              <a:spcBef>
                <a:spcPts val="0"/>
              </a:spcBef>
              <a:spcAft>
                <a:spcPts val="0"/>
              </a:spcAft>
              <a:defRPr/>
            </a:pPr>
            <a:r>
              <a:rPr kumimoji="1" lang="zh-CN" altLang="en-US" sz="3000" b="1" dirty="0">
                <a:solidFill>
                  <a:schemeClr val="bg1"/>
                </a:solidFill>
                <a:latin typeface="微软雅黑" panose="020B0503020204020204" pitchFamily="34" charset="-122"/>
                <a:ea typeface="微软雅黑" panose="020B0503020204020204" pitchFamily="34" charset="-122"/>
              </a:rPr>
              <a:t>“七一勋章”获得者中的</a:t>
            </a:r>
            <a:r>
              <a:rPr kumimoji="1" lang="en-US" altLang="zh-CN" sz="3000" b="1" dirty="0">
                <a:solidFill>
                  <a:schemeClr val="bg1"/>
                </a:solidFill>
                <a:latin typeface="微软雅黑" panose="020B0503020204020204" pitchFamily="34" charset="-122"/>
                <a:ea typeface="微软雅黑" panose="020B0503020204020204" pitchFamily="34" charset="-122"/>
              </a:rPr>
              <a:t>4</a:t>
            </a:r>
            <a:r>
              <a:rPr kumimoji="1" lang="zh-CN" altLang="en-US" sz="3000" b="1" dirty="0">
                <a:solidFill>
                  <a:schemeClr val="bg1"/>
                </a:solidFill>
                <a:latin typeface="微软雅黑" panose="020B0503020204020204" pitchFamily="34" charset="-122"/>
                <a:ea typeface="微软雅黑" panose="020B0503020204020204" pitchFamily="34" charset="-122"/>
              </a:rPr>
              <a:t>位百岁老人</a:t>
            </a:r>
            <a:endParaRPr kumimoji="1"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4"/>
          <p:cNvSpPr txBox="1">
            <a:spLocks noChangeArrowheads="1"/>
          </p:cNvSpPr>
          <p:nvPr/>
        </p:nvSpPr>
        <p:spPr bwMode="auto">
          <a:xfrm>
            <a:off x="6882221" y="2465388"/>
            <a:ext cx="3409950" cy="58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2B6C18"/>
              </a:buClr>
              <a:buFont typeface="Wingdings" panose="05000000000000000000" pitchFamily="2" charset="2"/>
              <a:buChar char="Ø"/>
            </a:pPr>
            <a:r>
              <a:rPr lang="zh-CN" altLang="en-US" sz="2400" dirty="0">
                <a:sym typeface="+mn-ea"/>
              </a:rPr>
              <a:t>世界观决定人生观</a:t>
            </a:r>
            <a:endParaRPr lang="zh-CN" altLang="en-US" sz="2400" dirty="0">
              <a:sym typeface="+mn-ea"/>
            </a:endParaRPr>
          </a:p>
        </p:txBody>
      </p:sp>
      <p:grpSp>
        <p:nvGrpSpPr>
          <p:cNvPr id="59395" name="Group 37"/>
          <p:cNvGrpSpPr/>
          <p:nvPr/>
        </p:nvGrpSpPr>
        <p:grpSpPr bwMode="auto">
          <a:xfrm>
            <a:off x="1699034" y="1994005"/>
            <a:ext cx="4117304" cy="3567811"/>
            <a:chOff x="1057275" y="1157613"/>
            <a:chExt cx="1712098" cy="1708623"/>
          </a:xfrm>
        </p:grpSpPr>
        <p:sp>
          <p:nvSpPr>
            <p:cNvPr id="9" name="圆角矩形 9"/>
            <p:cNvSpPr/>
            <p:nvPr/>
          </p:nvSpPr>
          <p:spPr>
            <a:xfrm>
              <a:off x="1057275" y="1157613"/>
              <a:ext cx="1712098" cy="1708623"/>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0" name="圆角矩形 10"/>
            <p:cNvSpPr/>
            <p:nvPr/>
          </p:nvSpPr>
          <p:spPr>
            <a:xfrm>
              <a:off x="1096828" y="1209310"/>
              <a:ext cx="1621690" cy="130028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1" name="Text Box 41"/>
            <p:cNvSpPr txBox="1">
              <a:spLocks noChangeArrowheads="1"/>
            </p:cNvSpPr>
            <p:nvPr/>
          </p:nvSpPr>
          <p:spPr bwMode="auto">
            <a:xfrm>
              <a:off x="1125081" y="1290658"/>
              <a:ext cx="1593438" cy="133956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626110" algn="just" defTabSz="457200" eaLnBrk="1" latinLnBrk="1" hangingPunct="1">
                <a:lnSpc>
                  <a:spcPct val="150000"/>
                </a:lnSpc>
                <a:defRPr/>
              </a:pPr>
              <a:r>
                <a:rPr lang="zh-CN" altLang="en-US" sz="2400" dirty="0">
                  <a:solidFill>
                    <a:srgbClr val="000000"/>
                  </a:solidFill>
                  <a:latin typeface="+mn-ea"/>
                  <a:ea typeface="+mn-ea"/>
                  <a:sym typeface="+mn-ea"/>
                </a:rPr>
                <a:t>世界观是人们对生活在其中的世界以及人与世界的关系的总体看法和根本观点。</a:t>
              </a:r>
              <a:endParaRPr lang="zh-CN" altLang="en-US" sz="2400" dirty="0">
                <a:solidFill>
                  <a:srgbClr val="000000"/>
                </a:solidFill>
                <a:latin typeface="+mn-ea"/>
                <a:ea typeface="+mn-ea"/>
                <a:sym typeface="+mn-ea"/>
              </a:endParaRPr>
            </a:p>
          </p:txBody>
        </p:sp>
        <p:sp>
          <p:nvSpPr>
            <p:cNvPr id="59412" name="矩形 27"/>
            <p:cNvSpPr>
              <a:spLocks noChangeArrowheads="1"/>
            </p:cNvSpPr>
            <p:nvPr/>
          </p:nvSpPr>
          <p:spPr bwMode="auto">
            <a:xfrm>
              <a:off x="1392537" y="2583860"/>
              <a:ext cx="1041573" cy="2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r>
                <a:rPr lang="zh-CN" altLang="en-US" sz="2400" b="1" dirty="0">
                  <a:solidFill>
                    <a:srgbClr val="FFFFFF"/>
                  </a:solidFill>
                  <a:latin typeface="微软雅黑" panose="020B0503020204020204" pitchFamily="34" charset="-122"/>
                  <a:ea typeface="微软雅黑 Light" panose="020B0502040204020203" pitchFamily="34" charset="-122"/>
                  <a:sym typeface="+mn-ea"/>
                </a:rPr>
                <a:t>世界观</a:t>
              </a:r>
              <a:endParaRPr lang="en-US" altLang="ko-KR" sz="2400" b="1" dirty="0">
                <a:solidFill>
                  <a:srgbClr val="FFFFFF"/>
                </a:solidFill>
                <a:latin typeface="微软雅黑" panose="020B0503020204020204" pitchFamily="34" charset="-122"/>
                <a:ea typeface="微软雅黑 Light" panose="020B0502040204020203" pitchFamily="34" charset="-122"/>
                <a:sym typeface="+mn-ea"/>
              </a:endParaRPr>
            </a:p>
          </p:txBody>
        </p:sp>
      </p:grpSp>
      <p:sp>
        <p:nvSpPr>
          <p:cNvPr id="59396" name="文本框 4"/>
          <p:cNvSpPr txBox="1">
            <a:spLocks noChangeArrowheads="1"/>
          </p:cNvSpPr>
          <p:nvPr/>
        </p:nvSpPr>
        <p:spPr bwMode="auto">
          <a:xfrm>
            <a:off x="6882221" y="3429000"/>
            <a:ext cx="312737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buClr>
                <a:srgbClr val="2B6C18"/>
              </a:buClr>
              <a:buFont typeface="Wingdings" panose="05000000000000000000" pitchFamily="2" charset="2"/>
              <a:buChar char="Ø"/>
            </a:pPr>
            <a:r>
              <a:rPr lang="zh-CN" altLang="en-US" sz="2400" dirty="0">
                <a:sym typeface="+mn-ea"/>
              </a:rPr>
              <a:t>人生观又对世界观的巩固、发展和变化起着重要作用</a:t>
            </a:r>
            <a:endParaRPr lang="zh-CN" altLang="en-US" sz="2400" dirty="0">
              <a:sym typeface="+mn-ea"/>
            </a:endParaRPr>
          </a:p>
        </p:txBody>
      </p:sp>
      <p:sp>
        <p:nvSpPr>
          <p:cNvPr id="22" name="文本框 21"/>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三、人生观与世界观、价值观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文本框 4"/>
          <p:cNvSpPr txBox="1">
            <a:spLocks noChangeArrowheads="1"/>
          </p:cNvSpPr>
          <p:nvPr/>
        </p:nvSpPr>
        <p:spPr bwMode="auto">
          <a:xfrm>
            <a:off x="6220569" y="1076692"/>
            <a:ext cx="4575175" cy="4900613"/>
          </a:xfrm>
          <a:prstGeom prst="rect">
            <a:avLst/>
          </a:prstGeom>
          <a:noFill/>
          <a:ln>
            <a:noFill/>
          </a:ln>
        </p:spPr>
        <p:txBody>
          <a:bodyPr>
            <a:spAutoFit/>
          </a:bodyPr>
          <a:lstStyle>
            <a:lvl1pPr marL="342900" indent="-342900"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20000"/>
              </a:lnSpc>
              <a:buClr>
                <a:srgbClr val="967200"/>
              </a:buClr>
              <a:buFont typeface="Wingdings" panose="05000000000000000000" pitchFamily="2" charset="2"/>
              <a:buChar char="Ø"/>
              <a:defRPr/>
            </a:pPr>
            <a:endParaRPr lang="en-US" altLang="zh-CN" sz="2400" dirty="0">
              <a:sym typeface="+mn-ea"/>
            </a:endParaRPr>
          </a:p>
          <a:p>
            <a:pPr algn="just">
              <a:lnSpc>
                <a:spcPct val="150000"/>
              </a:lnSpc>
              <a:buClr>
                <a:srgbClr val="2B6C18"/>
              </a:buClr>
              <a:buFont typeface="Wingdings" panose="05000000000000000000" pitchFamily="2" charset="2"/>
              <a:buChar char="Ø"/>
              <a:defRPr/>
            </a:pPr>
            <a:r>
              <a:rPr lang="zh-CN" altLang="en-US" sz="2400" dirty="0">
                <a:sym typeface="+mn-ea"/>
              </a:rPr>
              <a:t>价值观为人们在社会生活中判断善恶、美丑、福祸、荣辱、利害提供基本准则</a:t>
            </a:r>
            <a:endParaRPr lang="en-US" altLang="zh-CN" sz="2400" dirty="0">
              <a:sym typeface="+mn-ea"/>
            </a:endParaRPr>
          </a:p>
          <a:p>
            <a:pPr marL="0" indent="0" algn="just">
              <a:lnSpc>
                <a:spcPct val="150000"/>
              </a:lnSpc>
              <a:buClr>
                <a:srgbClr val="967200"/>
              </a:buClr>
              <a:defRPr/>
            </a:pPr>
            <a:endParaRPr lang="en-US" altLang="zh-CN" sz="2400" dirty="0">
              <a:sym typeface="+mn-ea"/>
            </a:endParaRPr>
          </a:p>
          <a:p>
            <a:pPr algn="just">
              <a:lnSpc>
                <a:spcPct val="150000"/>
              </a:lnSpc>
              <a:buClr>
                <a:srgbClr val="2B6C18"/>
              </a:buClr>
              <a:buFont typeface="Wingdings" panose="05000000000000000000" pitchFamily="2" charset="2"/>
              <a:buChar char="Ø"/>
              <a:defRPr/>
            </a:pPr>
            <a:r>
              <a:rPr lang="zh-CN" altLang="en-US" sz="2400" dirty="0">
                <a:sym typeface="+mn-ea"/>
              </a:rPr>
              <a:t>价值观直接影响对人生目的、人生意义等问题的思考，左右对人生道路的选择，影响人生态度</a:t>
            </a:r>
            <a:endParaRPr lang="zh-CN" altLang="en-US" sz="2400" dirty="0">
              <a:sym typeface="+mn-ea"/>
            </a:endParaRPr>
          </a:p>
        </p:txBody>
      </p:sp>
      <p:grpSp>
        <p:nvGrpSpPr>
          <p:cNvPr id="2" name="Group 37"/>
          <p:cNvGrpSpPr/>
          <p:nvPr/>
        </p:nvGrpSpPr>
        <p:grpSpPr bwMode="auto">
          <a:xfrm>
            <a:off x="1697717" y="2095696"/>
            <a:ext cx="3882951" cy="3569813"/>
            <a:chOff x="1057275" y="1157613"/>
            <a:chExt cx="1712098" cy="1709582"/>
          </a:xfrm>
        </p:grpSpPr>
        <p:sp>
          <p:nvSpPr>
            <p:cNvPr id="9" name="圆角矩形 9"/>
            <p:cNvSpPr/>
            <p:nvPr/>
          </p:nvSpPr>
          <p:spPr>
            <a:xfrm>
              <a:off x="1057275" y="1157613"/>
              <a:ext cx="1712098" cy="1709582"/>
            </a:xfrm>
            <a:prstGeom prst="roundRect">
              <a:avLst>
                <a:gd name="adj" fmla="val 637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0" name="圆角矩形 10"/>
            <p:cNvSpPr/>
            <p:nvPr/>
          </p:nvSpPr>
          <p:spPr>
            <a:xfrm>
              <a:off x="1096828" y="1209310"/>
              <a:ext cx="1621690" cy="1296726"/>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sz="2400">
                <a:solidFill>
                  <a:prstClr val="white"/>
                </a:solidFill>
                <a:latin typeface="+mn-ea"/>
              </a:endParaRPr>
            </a:p>
          </p:txBody>
        </p:sp>
        <p:sp>
          <p:nvSpPr>
            <p:cNvPr id="11" name="Text Box 41"/>
            <p:cNvSpPr txBox="1">
              <a:spLocks noChangeArrowheads="1"/>
            </p:cNvSpPr>
            <p:nvPr/>
          </p:nvSpPr>
          <p:spPr bwMode="auto">
            <a:xfrm>
              <a:off x="1125081" y="1290658"/>
              <a:ext cx="1593438" cy="133956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626110" algn="just" defTabSz="457200" eaLnBrk="1" latinLnBrk="1" hangingPunct="1">
                <a:lnSpc>
                  <a:spcPct val="150000"/>
                </a:lnSpc>
                <a:defRPr/>
              </a:pPr>
              <a:r>
                <a:rPr lang="zh-CN" altLang="en-US" sz="2400" dirty="0">
                  <a:solidFill>
                    <a:srgbClr val="000000"/>
                  </a:solidFill>
                  <a:latin typeface="+mn-ea"/>
                  <a:ea typeface="+mn-ea"/>
                  <a:sym typeface="+mn-ea"/>
                </a:rPr>
                <a:t>价值观是人们关于价值的根本观点，对于人生观的形成和发展有重要的引导作用。</a:t>
              </a:r>
              <a:endParaRPr lang="zh-CN" altLang="en-US" sz="2400" dirty="0">
                <a:solidFill>
                  <a:srgbClr val="000000"/>
                </a:solidFill>
                <a:latin typeface="+mn-ea"/>
                <a:ea typeface="+mn-ea"/>
                <a:sym typeface="+mn-ea"/>
              </a:endParaRPr>
            </a:p>
          </p:txBody>
        </p:sp>
        <p:sp>
          <p:nvSpPr>
            <p:cNvPr id="60434" name="矩形 27"/>
            <p:cNvSpPr>
              <a:spLocks noChangeArrowheads="1"/>
            </p:cNvSpPr>
            <p:nvPr/>
          </p:nvSpPr>
          <p:spPr bwMode="auto">
            <a:xfrm>
              <a:off x="1392537" y="2574989"/>
              <a:ext cx="1041573" cy="2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微软雅黑" panose="020B0503020204020204" pitchFamily="34" charset="-122"/>
                </a:defRPr>
              </a:lvl1pPr>
              <a:lvl2pPr marL="742950" indent="-285750" defTabSz="457200">
                <a:defRPr>
                  <a:solidFill>
                    <a:schemeClr val="tx1"/>
                  </a:solidFill>
                  <a:latin typeface="Arial" panose="020B0604020202020204" pitchFamily="34" charset="0"/>
                  <a:ea typeface="微软雅黑" panose="020B0503020204020204" pitchFamily="34" charset="-122"/>
                </a:defRPr>
              </a:lvl2pPr>
              <a:lvl3pPr marL="1143000" indent="-228600" defTabSz="457200">
                <a:defRPr>
                  <a:solidFill>
                    <a:schemeClr val="tx1"/>
                  </a:solidFill>
                  <a:latin typeface="Arial" panose="020B0604020202020204" pitchFamily="34" charset="0"/>
                  <a:ea typeface="微软雅黑" panose="020B0503020204020204" pitchFamily="34" charset="-122"/>
                </a:defRPr>
              </a:lvl3pPr>
              <a:lvl4pPr marL="1600200" indent="-228600" defTabSz="457200">
                <a:defRPr>
                  <a:solidFill>
                    <a:schemeClr val="tx1"/>
                  </a:solidFill>
                  <a:latin typeface="Arial" panose="020B0604020202020204" pitchFamily="34" charset="0"/>
                  <a:ea typeface="微软雅黑" panose="020B0503020204020204" pitchFamily="34" charset="-122"/>
                </a:defRPr>
              </a:lvl4pPr>
              <a:lvl5pPr marL="2057400" indent="-228600" defTabSz="4572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latinLnBrk="1" hangingPunct="1"/>
              <a:r>
                <a:rPr lang="zh-CN" altLang="en-US" sz="2400" b="1" dirty="0">
                  <a:solidFill>
                    <a:srgbClr val="FFFFFF"/>
                  </a:solidFill>
                  <a:latin typeface="微软雅黑" panose="020B0503020204020204" pitchFamily="34" charset="-122"/>
                  <a:ea typeface="微软雅黑 Light" panose="020B0502040204020203" pitchFamily="34" charset="-122"/>
                  <a:sym typeface="+mn-ea"/>
                </a:rPr>
                <a:t>价值观</a:t>
              </a:r>
              <a:endParaRPr lang="en-US" altLang="ko-KR" sz="2400" b="1" dirty="0">
                <a:solidFill>
                  <a:srgbClr val="FFFFFF"/>
                </a:solidFill>
                <a:latin typeface="微软雅黑" panose="020B0503020204020204" pitchFamily="34" charset="-122"/>
                <a:ea typeface="微软雅黑 Light" panose="020B0502040204020203" pitchFamily="34" charset="-122"/>
                <a:sym typeface="+mn-ea"/>
              </a:endParaRPr>
            </a:p>
          </p:txBody>
        </p:sp>
      </p:grpSp>
      <p:sp>
        <p:nvSpPr>
          <p:cNvPr id="19" name="文本框 18"/>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三、人生观与世界观、价值观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3"/>
          <p:cNvSpPr>
            <a:spLocks noChangeArrowheads="1"/>
          </p:cNvSpPr>
          <p:nvPr/>
        </p:nvSpPr>
        <p:spPr bwMode="auto">
          <a:xfrm>
            <a:off x="545306" y="1450181"/>
            <a:ext cx="11101388" cy="4459288"/>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eaLnBrk="1" latinLnBrk="1">
              <a:lnSpc>
                <a:spcPct val="150000"/>
              </a:lnSpc>
              <a:defRPr/>
            </a:pPr>
            <a:r>
              <a:rPr lang="en-US" altLang="zh-CN" sz="2400" dirty="0">
                <a:latin typeface="+mn-ea"/>
                <a:ea typeface="+mn-ea"/>
              </a:rPr>
              <a:t>“</a:t>
            </a:r>
            <a:r>
              <a:rPr lang="zh-CN" altLang="en-US" sz="2400" dirty="0">
                <a:latin typeface="+mn-ea"/>
                <a:ea typeface="+mn-ea"/>
              </a:rPr>
              <a:t>面对世界的深刻复杂变化，面对信息时代各种思潮的相互激荡，面对纷繁多变、鱼龙混杂、泥沙俱下的社会现象，面对学业、情感、职业选择等多方面的考量，一时有些疑惑、彷徨、失落，是正常的人生经历。关键是要学会思考、善于分析、正确抉择，做到稳重自持、从容自信、坚定自励。要树立正确的世界观、人生观、价值观，掌握了这把总钥匙，再来看看社会万象、人生历程，一切是非、正误、主次，一切真假、善恶、美丑，自然就洞若观火、清澈明了，自然就能作出正确判断、作出正确选择。</a:t>
            </a:r>
            <a:r>
              <a:rPr lang="en-US" altLang="zh-CN" sz="2400" dirty="0">
                <a:latin typeface="+mn-ea"/>
                <a:ea typeface="+mn-ea"/>
              </a:rPr>
              <a:t>”</a:t>
            </a:r>
            <a:endParaRPr lang="zh-CN" altLang="en-US" sz="2400" dirty="0">
              <a:latin typeface="+mn-ea"/>
              <a:ea typeface="+mn-ea"/>
            </a:endParaRPr>
          </a:p>
          <a:p>
            <a:pPr indent="626110" algn="r" eaLnBrk="1" latinLnBrk="1">
              <a:lnSpc>
                <a:spcPct val="150000"/>
              </a:lnSpc>
              <a:defRPr/>
            </a:pPr>
            <a:r>
              <a:rPr lang="en-US" altLang="zh-CN" sz="2400" dirty="0">
                <a:latin typeface="+mn-ea"/>
                <a:ea typeface="+mn-ea"/>
              </a:rPr>
              <a:t>——2014</a:t>
            </a:r>
            <a:r>
              <a:rPr lang="zh-CN" altLang="en-US" sz="2400" dirty="0">
                <a:latin typeface="+mn-ea"/>
                <a:ea typeface="+mn-ea"/>
              </a:rPr>
              <a:t>年</a:t>
            </a:r>
            <a:r>
              <a:rPr lang="en-US" altLang="zh-CN" sz="2400" dirty="0">
                <a:latin typeface="+mn-ea"/>
                <a:ea typeface="+mn-ea"/>
              </a:rPr>
              <a:t>5</a:t>
            </a:r>
            <a:r>
              <a:rPr lang="zh-CN" altLang="en-US" sz="2400" dirty="0">
                <a:latin typeface="+mn-ea"/>
                <a:ea typeface="+mn-ea"/>
              </a:rPr>
              <a:t>月，习近平在北京大学师生座谈会上的讲话</a:t>
            </a:r>
            <a:endParaRPr lang="zh-CN" altLang="en-US" sz="2400" dirty="0">
              <a:latin typeface="+mn-ea"/>
              <a:ea typeface="+mn-ea"/>
            </a:endParaRPr>
          </a:p>
        </p:txBody>
      </p:sp>
      <p:grpSp>
        <p:nvGrpSpPr>
          <p:cNvPr id="18436" name="组合 81"/>
          <p:cNvGrpSpPr/>
          <p:nvPr/>
        </p:nvGrpSpPr>
        <p:grpSpPr bwMode="auto">
          <a:xfrm>
            <a:off x="225425" y="919163"/>
            <a:ext cx="11741150" cy="5454650"/>
            <a:chOff x="-354257" y="1653677"/>
            <a:chExt cx="11741776" cy="5453871"/>
          </a:xfrm>
        </p:grpSpPr>
        <p:sp>
          <p:nvSpPr>
            <p:cNvPr id="22" name="矩形 21"/>
            <p:cNvSpPr/>
            <p:nvPr/>
          </p:nvSpPr>
          <p:spPr>
            <a:xfrm>
              <a:off x="-282815" y="1734627"/>
              <a:ext cx="11621120" cy="5358635"/>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latinLnBrk="1">
                <a:spcBef>
                  <a:spcPts val="0"/>
                </a:spcBef>
                <a:spcAft>
                  <a:spcPts val="0"/>
                </a:spcAft>
                <a:defRPr/>
              </a:pPr>
              <a:endParaRPr lang="zh-CN" altLang="en-US" dirty="0">
                <a:solidFill>
                  <a:prstClr val="white"/>
                </a:solidFill>
              </a:endParaRPr>
            </a:p>
          </p:txBody>
        </p:sp>
        <p:grpSp>
          <p:nvGrpSpPr>
            <p:cNvPr id="18439" name="组合 24"/>
            <p:cNvGrpSpPr/>
            <p:nvPr/>
          </p:nvGrpSpPr>
          <p:grpSpPr bwMode="auto">
            <a:xfrm flipH="1">
              <a:off x="-354257" y="1653677"/>
              <a:ext cx="11741776" cy="5453871"/>
              <a:chOff x="-14481006" y="12802572"/>
              <a:chExt cx="26976712" cy="12530249"/>
            </a:xfrm>
          </p:grpSpPr>
          <p:sp>
            <p:nvSpPr>
              <p:cNvPr id="24" name="L 形 23"/>
              <p:cNvSpPr/>
              <p:nvPr/>
            </p:nvSpPr>
            <p:spPr>
              <a:xfrm>
                <a:off x="-14481006" y="24647231"/>
                <a:ext cx="685725" cy="685590"/>
              </a:xfrm>
              <a:prstGeom prst="corner">
                <a:avLst>
                  <a:gd name="adj1" fmla="val 22480"/>
                  <a:gd name="adj2" fmla="val 21721"/>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350" kern="0" dirty="0">
                  <a:solidFill>
                    <a:sysClr val="windowText" lastClr="000000"/>
                  </a:solidFill>
                </a:endParaRPr>
              </a:p>
            </p:txBody>
          </p:sp>
          <p:sp>
            <p:nvSpPr>
              <p:cNvPr id="25" name="L 形 24"/>
              <p:cNvSpPr/>
              <p:nvPr/>
            </p:nvSpPr>
            <p:spPr>
              <a:xfrm flipH="1" flipV="1">
                <a:off x="11799037" y="12802572"/>
                <a:ext cx="696669" cy="707470"/>
              </a:xfrm>
              <a:prstGeom prst="corner">
                <a:avLst>
                  <a:gd name="adj1" fmla="val 28445"/>
                  <a:gd name="adj2" fmla="val 29392"/>
                </a:avLst>
              </a:prstGeom>
              <a:solidFill>
                <a:srgbClr val="2B6C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zh-CN" altLang="en-US" sz="1350" kern="0" dirty="0">
                  <a:solidFill>
                    <a:sysClr val="windowText" lastClr="000000"/>
                  </a:solidFill>
                </a:endParaRPr>
              </a:p>
            </p:txBody>
          </p:sp>
        </p:grpSp>
      </p:grpSp>
      <p:sp>
        <p:nvSpPr>
          <p:cNvPr id="11" name="椭圆 10"/>
          <p:cNvSpPr/>
          <p:nvPr/>
        </p:nvSpPr>
        <p:spPr>
          <a:xfrm>
            <a:off x="2545752" y="1319259"/>
            <a:ext cx="7100496" cy="4219482"/>
          </a:xfrm>
          <a:prstGeom prst="ellipse">
            <a:avLst/>
          </a:prstGeom>
          <a:blipFill dpi="0" rotWithShape="1">
            <a:blip r:embed="rId1">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70024" y="132762"/>
            <a:ext cx="12021974" cy="1224000"/>
            <a:chOff x="-5513038" y="757867"/>
            <a:chExt cx="14657037" cy="1492282"/>
          </a:xfrm>
        </p:grpSpPr>
        <p:sp>
          <p:nvSpPr>
            <p:cNvPr id="3" name="矩形 2"/>
            <p:cNvSpPr/>
            <p:nvPr/>
          </p:nvSpPr>
          <p:spPr>
            <a:xfrm>
              <a:off x="9088259" y="757867"/>
              <a:ext cx="55740" cy="1492282"/>
            </a:xfrm>
            <a:prstGeom prst="rect">
              <a:avLst/>
            </a:prstGeom>
            <a:gradFill>
              <a:gsLst>
                <a:gs pos="0">
                  <a:srgbClr val="A5C757"/>
                </a:gs>
                <a:gs pos="100000">
                  <a:srgbClr val="2B6C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5513038" y="878639"/>
              <a:ext cx="8142866" cy="636378"/>
            </a:xfrm>
            <a:prstGeom prst="rect">
              <a:avLst/>
            </a:prstGeom>
            <a:noFill/>
          </p:spPr>
          <p:txBody>
            <a:bodyPr wrap="square" rtlCol="0">
              <a:spAutoFit/>
            </a:bodyPr>
            <a:lstStyle/>
            <a:p>
              <a:pPr lvl="0" algn="ctr"/>
              <a:r>
                <a:rPr lang="zh-CN" altLang="en-US" sz="2800" b="1" dirty="0">
                  <a:solidFill>
                    <a:prstClr val="white"/>
                  </a:solidFill>
                  <a:latin typeface="微软雅黑" panose="020B0503020204020204" pitchFamily="34" charset="-122"/>
                </a:rPr>
                <a:t>白求恩：一个脱离低级趣味的人</a:t>
              </a:r>
              <a:endParaRPr lang="zh-CN" altLang="en-US" sz="2800" b="1" dirty="0">
                <a:solidFill>
                  <a:prstClr val="white"/>
                </a:solidFill>
                <a:latin typeface="微软雅黑" panose="020B0503020204020204" pitchFamily="34" charset="-122"/>
              </a:endParaRPr>
            </a:p>
          </p:txBody>
        </p:sp>
      </p:grpSp>
      <p:sp>
        <p:nvSpPr>
          <p:cNvPr id="36" name="矩形 35"/>
          <p:cNvSpPr/>
          <p:nvPr/>
        </p:nvSpPr>
        <p:spPr>
          <a:xfrm>
            <a:off x="428625" y="1717675"/>
            <a:ext cx="7674610" cy="4523105"/>
          </a:xfrm>
          <a:prstGeom prst="rect">
            <a:avLst/>
          </a:prstGeom>
        </p:spPr>
        <p:txBody>
          <a:bodyPr wrap="square">
            <a:spAutoFit/>
          </a:bodyPr>
          <a:lstStyle/>
          <a:p>
            <a:pPr indent="626110" algn="just" eaLnBrk="1" latinLnBrk="1" hangingPunct="1">
              <a:lnSpc>
                <a:spcPct val="150000"/>
              </a:lnSpc>
              <a:defRPr/>
            </a:pPr>
            <a:r>
              <a:rPr lang="zh-CN" altLang="en-US" sz="2400" dirty="0">
                <a:latin typeface="微软雅黑" panose="020B0503020204020204" pitchFamily="34" charset="-122"/>
                <a:cs typeface="+mn-ea"/>
              </a:rPr>
              <a:t>诺尔曼</a:t>
            </a:r>
            <a:r>
              <a:rPr lang="en-US" altLang="zh-CN" sz="2400" dirty="0">
                <a:latin typeface="微软雅黑" panose="020B0503020204020204" pitchFamily="34" charset="-122"/>
                <a:cs typeface="+mn-ea"/>
              </a:rPr>
              <a:t>·</a:t>
            </a:r>
            <a:r>
              <a:rPr lang="zh-CN" altLang="en-US" sz="2400" dirty="0">
                <a:latin typeface="微软雅黑" panose="020B0503020204020204" pitchFamily="34" charset="-122"/>
                <a:cs typeface="+mn-ea"/>
              </a:rPr>
              <a:t>白求恩是加拿大著名胸外科医生，伟大的国际主义战士。</a:t>
            </a:r>
            <a:endParaRPr lang="en-US" altLang="zh-CN" sz="2400" dirty="0">
              <a:latin typeface="微软雅黑" panose="020B0503020204020204" pitchFamily="34" charset="-122"/>
              <a:cs typeface="+mn-ea"/>
            </a:endParaRPr>
          </a:p>
          <a:p>
            <a:pPr indent="626110" algn="just" eaLnBrk="1" latinLnBrk="1" hangingPunct="1">
              <a:lnSpc>
                <a:spcPct val="150000"/>
              </a:lnSpc>
              <a:defRPr/>
            </a:pPr>
            <a:r>
              <a:rPr lang="zh-CN" altLang="en-US" sz="2400" dirty="0">
                <a:latin typeface="微软雅黑" panose="020B0503020204020204" pitchFamily="34" charset="-122"/>
                <a:cs typeface="+mn-ea"/>
              </a:rPr>
              <a:t>毛泽东在</a:t>
            </a:r>
            <a:r>
              <a:rPr lang="en-US" altLang="zh-CN" sz="2400" dirty="0">
                <a:latin typeface="微软雅黑" panose="020B0503020204020204" pitchFamily="34" charset="-122"/>
                <a:cs typeface="+mn-ea"/>
              </a:rPr>
              <a:t>《</a:t>
            </a:r>
            <a:r>
              <a:rPr lang="zh-CN" altLang="en-US" sz="2400" dirty="0">
                <a:latin typeface="微软雅黑" panose="020B0503020204020204" pitchFamily="34" charset="-122"/>
                <a:cs typeface="+mn-ea"/>
              </a:rPr>
              <a:t>纪念白求恩</a:t>
            </a:r>
            <a:r>
              <a:rPr lang="en-US" altLang="zh-CN" sz="2400" dirty="0">
                <a:latin typeface="微软雅黑" panose="020B0503020204020204" pitchFamily="34" charset="-122"/>
                <a:cs typeface="+mn-ea"/>
              </a:rPr>
              <a:t>》</a:t>
            </a:r>
            <a:r>
              <a:rPr lang="zh-CN" altLang="en-US" sz="2400" dirty="0">
                <a:latin typeface="微软雅黑" panose="020B0503020204020204" pitchFamily="34" charset="-122"/>
                <a:cs typeface="+mn-ea"/>
              </a:rPr>
              <a:t>一文中写道：“我们大家要学习他毫无自私自利之心的精神。从这点出发，就可以变为大有利于人民的人。一个人能力有大小，但只要有这点精神，就是一个高尚的人，一个纯粹的人，一个有道德的人，一个脱离了低级趣味的人，一个有益于人民的人。”</a:t>
            </a:r>
            <a:endParaRPr lang="en-US" altLang="zh-CN" sz="2400" dirty="0">
              <a:latin typeface="微软雅黑" panose="020B0503020204020204" pitchFamily="34" charset="-122"/>
              <a:cs typeface="+mn-ea"/>
            </a:endParaRPr>
          </a:p>
        </p:txBody>
      </p:sp>
      <p:pic>
        <p:nvPicPr>
          <p:cNvPr id="5" name="图片 4"/>
          <p:cNvPicPr>
            <a:picLocks noChangeAspect="1"/>
          </p:cNvPicPr>
          <p:nvPr/>
        </p:nvPicPr>
        <p:blipFill>
          <a:blip r:embed="rId1"/>
          <a:stretch>
            <a:fillRect/>
          </a:stretch>
        </p:blipFill>
        <p:spPr>
          <a:xfrm>
            <a:off x="8614877" y="2037108"/>
            <a:ext cx="3554261" cy="4529177"/>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本框 2"/>
          <p:cNvSpPr txBox="1">
            <a:spLocks noChangeArrowheads="1"/>
          </p:cNvSpPr>
          <p:nvPr/>
        </p:nvSpPr>
        <p:spPr bwMode="auto">
          <a:xfrm>
            <a:off x="1587954" y="1232776"/>
            <a:ext cx="9016093" cy="113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solidFill>
                  <a:srgbClr val="2B6C18"/>
                </a:solidFill>
              </a:rPr>
              <a:t>服务人民、奉献社会</a:t>
            </a:r>
            <a:r>
              <a:rPr lang="zh-CN" altLang="en-US" sz="2400" dirty="0"/>
              <a:t>的思想以其科学而高尚的品质，代表了人类社会迄今最先进的人生追求。</a:t>
            </a:r>
            <a:endParaRPr lang="zh-CN" altLang="en-US" sz="2400" dirty="0"/>
          </a:p>
        </p:txBody>
      </p:sp>
      <p:pic>
        <p:nvPicPr>
          <p:cNvPr id="72712" name="图片 1"/>
          <p:cNvPicPr>
            <a:picLocks noChangeAspect="1" noChangeArrowheads="1"/>
          </p:cNvPicPr>
          <p:nvPr/>
        </p:nvPicPr>
        <p:blipFill>
          <a:blip r:embed="rId1">
            <a:extLst>
              <a:ext uri="{28A0092B-C50C-407E-A947-70E740481C1C}">
                <a14:useLocalDpi xmlns:a14="http://schemas.microsoft.com/office/drawing/2010/main" val="0"/>
              </a:ext>
            </a:extLst>
          </a:blip>
          <a:srcRect l="2" t="333" r="7748"/>
          <a:stretch>
            <a:fillRect/>
          </a:stretch>
        </p:blipFill>
        <p:spPr bwMode="auto">
          <a:xfrm>
            <a:off x="1997184" y="2612642"/>
            <a:ext cx="8197632" cy="3851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pic>
        <p:nvPicPr>
          <p:cNvPr id="6" name="图片 8">
            <a:hlinkClick r:id=""/>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06375" y="6113463"/>
            <a:ext cx="5556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2"/>
          <p:cNvSpPr txBox="1"/>
          <p:nvPr/>
        </p:nvSpPr>
        <p:spPr>
          <a:xfrm>
            <a:off x="274638" y="4005263"/>
            <a:ext cx="7829550" cy="1689100"/>
          </a:xfrm>
          <a:prstGeom prst="rect">
            <a:avLst/>
          </a:prstGeom>
          <a:noFill/>
          <a:ln w="9525">
            <a:noFill/>
          </a:ln>
        </p:spPr>
        <p:txBody>
          <a:bodyPr>
            <a:spAutoFit/>
          </a:bodyPr>
          <a:lstStyle/>
          <a:p>
            <a:pPr indent="627380" algn="just">
              <a:lnSpc>
                <a:spcPct val="150000"/>
              </a:lnSpc>
              <a:defRPr/>
            </a:pPr>
            <a:r>
              <a:rPr lang="zh-CN" altLang="en-US" sz="2400" dirty="0">
                <a:latin typeface="+mj-ea"/>
                <a:ea typeface="+mj-ea"/>
              </a:rPr>
              <a:t>服务人民、奉献社会的人生追求，以历史唯物主义关于人民群众是历史的创造者的基本观点为理论基础，指明了人在成长和发展过程中应确立的人生目标和方向。</a:t>
            </a:r>
            <a:endParaRPr lang="zh-CN" altLang="en-US" sz="2400" dirty="0">
              <a:latin typeface="+mj-ea"/>
              <a:ea typeface="+mj-ea"/>
            </a:endParaRPr>
          </a:p>
        </p:txBody>
      </p:sp>
      <p:sp>
        <p:nvSpPr>
          <p:cNvPr id="74766" name="文本框 1"/>
          <p:cNvSpPr txBox="1">
            <a:spLocks noChangeArrowheads="1"/>
          </p:cNvSpPr>
          <p:nvPr/>
        </p:nvSpPr>
        <p:spPr bwMode="auto">
          <a:xfrm>
            <a:off x="1863774" y="1743399"/>
            <a:ext cx="8302202" cy="11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b="1" dirty="0"/>
              <a:t>习近平总书记在党的十九大报告中把</a:t>
            </a:r>
            <a:r>
              <a:rPr lang="zh-CN" altLang="en-US" sz="2400" b="1" dirty="0">
                <a:solidFill>
                  <a:srgbClr val="2B6C18"/>
                </a:solidFill>
              </a:rPr>
              <a:t>坚持以人民为中心</a:t>
            </a:r>
            <a:r>
              <a:rPr lang="zh-CN" altLang="en-US" sz="2400" b="1" dirty="0"/>
              <a:t>作为新时代坚持和发展中国特色社会主义的重要内容。</a:t>
            </a:r>
            <a:endParaRPr lang="zh-CN" altLang="en-US" sz="2400" b="1" dirty="0"/>
          </a:p>
        </p:txBody>
      </p:sp>
      <p:grpSp>
        <p:nvGrpSpPr>
          <p:cNvPr id="74767" name="组合 5"/>
          <p:cNvGrpSpPr/>
          <p:nvPr/>
        </p:nvGrpSpPr>
        <p:grpSpPr bwMode="auto">
          <a:xfrm>
            <a:off x="9853612" y="1527175"/>
            <a:ext cx="735013" cy="735012"/>
            <a:chOff x="4405746" y="1562519"/>
            <a:chExt cx="734291" cy="734291"/>
          </a:xfrm>
        </p:grpSpPr>
        <p:cxnSp>
          <p:nvCxnSpPr>
            <p:cNvPr id="7" name="直接连接符 6"/>
            <p:cNvCxnSpPr/>
            <p:nvPr/>
          </p:nvCxnSpPr>
          <p:spPr>
            <a:xfrm rot="5400000">
              <a:off x="4768133" y="1929665"/>
              <a:ext cx="734292" cy="0"/>
            </a:xfrm>
            <a:prstGeom prst="line">
              <a:avLst/>
            </a:prstGeom>
            <a:ln>
              <a:solidFill>
                <a:srgbClr val="2B6C18"/>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405747" y="1562519"/>
              <a:ext cx="734290" cy="0"/>
            </a:xfrm>
            <a:prstGeom prst="line">
              <a:avLst/>
            </a:prstGeom>
            <a:ln>
              <a:solidFill>
                <a:srgbClr val="2B6C18"/>
              </a:solidFill>
            </a:ln>
          </p:spPr>
          <p:style>
            <a:lnRef idx="1">
              <a:schemeClr val="accent1"/>
            </a:lnRef>
            <a:fillRef idx="0">
              <a:schemeClr val="accent1"/>
            </a:fillRef>
            <a:effectRef idx="0">
              <a:schemeClr val="accent1"/>
            </a:effectRef>
            <a:fontRef idx="minor">
              <a:schemeClr val="tx1"/>
            </a:fontRef>
          </p:style>
        </p:cxnSp>
      </p:grpSp>
      <p:grpSp>
        <p:nvGrpSpPr>
          <p:cNvPr id="74768" name="组合 8"/>
          <p:cNvGrpSpPr/>
          <p:nvPr/>
        </p:nvGrpSpPr>
        <p:grpSpPr bwMode="auto">
          <a:xfrm rot="10800000">
            <a:off x="1597025" y="2359025"/>
            <a:ext cx="733425" cy="735013"/>
            <a:chOff x="4558146" y="1947144"/>
            <a:chExt cx="734291" cy="734291"/>
          </a:xfrm>
        </p:grpSpPr>
        <p:cxnSp>
          <p:nvCxnSpPr>
            <p:cNvPr id="10" name="直接连接符 9"/>
            <p:cNvCxnSpPr/>
            <p:nvPr/>
          </p:nvCxnSpPr>
          <p:spPr>
            <a:xfrm>
              <a:off x="4643972" y="1858331"/>
              <a:ext cx="734291" cy="0"/>
            </a:xfrm>
            <a:prstGeom prst="line">
              <a:avLst/>
            </a:prstGeom>
            <a:ln>
              <a:solidFill>
                <a:srgbClr val="2B6C18"/>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5006350" y="2314289"/>
              <a:ext cx="734291" cy="0"/>
            </a:xfrm>
            <a:prstGeom prst="line">
              <a:avLst/>
            </a:prstGeom>
            <a:ln>
              <a:solidFill>
                <a:srgbClr val="2B6C18"/>
              </a:solidFill>
            </a:ln>
          </p:spPr>
          <p:style>
            <a:lnRef idx="1">
              <a:schemeClr val="accent1"/>
            </a:lnRef>
            <a:fillRef idx="0">
              <a:schemeClr val="accent1"/>
            </a:fillRef>
            <a:effectRef idx="0">
              <a:schemeClr val="accent1"/>
            </a:effectRef>
            <a:fontRef idx="minor">
              <a:schemeClr val="tx1"/>
            </a:fontRef>
          </p:style>
        </p:cxnSp>
      </p:grpSp>
      <p:pic>
        <p:nvPicPr>
          <p:cNvPr id="74756" name="Picture 12" descr="https://timgsa.baidu.com/timg?image&amp;quality=80&amp;size=b9999_10000&amp;sec=1529906909403&amp;di=0d567b09540bac6af5e2565f5faf2291&amp;imgtype=0&amp;src=http%3A%2F%2Fcq.offcn.com%2Fdl%2F2016%2F0307%2F20160307113858101.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8636" r="8636" b="4909"/>
          <a:stretch>
            <a:fillRect/>
          </a:stretch>
        </p:blipFill>
        <p:spPr bwMode="auto">
          <a:xfrm>
            <a:off x="8104188" y="4035425"/>
            <a:ext cx="37560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70581" y="255047"/>
            <a:ext cx="7843627" cy="553085"/>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文本框 2"/>
          <p:cNvSpPr txBox="1">
            <a:spLocks noChangeArrowheads="1"/>
          </p:cNvSpPr>
          <p:nvPr/>
        </p:nvSpPr>
        <p:spPr bwMode="auto">
          <a:xfrm>
            <a:off x="563563" y="4554538"/>
            <a:ext cx="7853362" cy="1689100"/>
          </a:xfrm>
          <a:prstGeom prst="rect">
            <a:avLst/>
          </a:prstGeom>
          <a:noFill/>
          <a:ln>
            <a:noFill/>
          </a:ln>
        </p:spPr>
        <p:txBody>
          <a:bodyPr>
            <a:spAutoFit/>
          </a:bodyPr>
          <a:lstStyle>
            <a:lvl1pPr indent="627380">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a:lnSpc>
                <a:spcPct val="150000"/>
              </a:lnSpc>
              <a:defRPr/>
            </a:pPr>
            <a:r>
              <a:rPr lang="zh-CN" altLang="en-US" sz="2400" dirty="0">
                <a:solidFill>
                  <a:srgbClr val="000000"/>
                </a:solidFill>
                <a:latin typeface="+mn-ea"/>
                <a:ea typeface="+mn-ea"/>
              </a:rPr>
              <a:t>习近平总书记在庆祝中国共产党成立</a:t>
            </a:r>
            <a:r>
              <a:rPr lang="en-US" altLang="zh-CN" sz="2400" dirty="0">
                <a:solidFill>
                  <a:srgbClr val="000000"/>
                </a:solidFill>
                <a:latin typeface="+mn-ea"/>
                <a:ea typeface="+mn-ea"/>
              </a:rPr>
              <a:t>100</a:t>
            </a:r>
            <a:r>
              <a:rPr lang="zh-CN" altLang="en-US" sz="2400" dirty="0">
                <a:solidFill>
                  <a:srgbClr val="000000"/>
                </a:solidFill>
                <a:latin typeface="+mn-ea"/>
                <a:ea typeface="+mn-ea"/>
              </a:rPr>
              <a:t>周年大会上的讲话中强调，</a:t>
            </a:r>
            <a:r>
              <a:rPr lang="zh-CN" altLang="en-US" sz="2400" dirty="0"/>
              <a:t>以史为鉴、开创未来，必须团结带领中国人民不断为美好生活而奋斗</a:t>
            </a:r>
            <a:r>
              <a:rPr lang="zh-CN" altLang="en-US" sz="2400" dirty="0">
                <a:solidFill>
                  <a:srgbClr val="000000"/>
                </a:solidFill>
                <a:latin typeface="+mn-ea"/>
                <a:ea typeface="+mn-ea"/>
              </a:rPr>
              <a:t>。</a:t>
            </a:r>
            <a:endParaRPr lang="zh-CN" altLang="en-US" sz="2400" dirty="0">
              <a:solidFill>
                <a:srgbClr val="000000"/>
              </a:solidFill>
              <a:latin typeface="+mn-ea"/>
              <a:ea typeface="+mn-ea"/>
            </a:endParaRPr>
          </a:p>
        </p:txBody>
      </p:sp>
      <p:pic>
        <p:nvPicPr>
          <p:cNvPr id="83976" name="图片 7"/>
          <p:cNvPicPr>
            <a:picLocks noChangeAspect="1" noChangeArrowheads="1"/>
          </p:cNvPicPr>
          <p:nvPr/>
        </p:nvPicPr>
        <p:blipFill rotWithShape="1">
          <a:blip r:embed="rId1"/>
          <a:srcRect t="7683" b="7693"/>
          <a:stretch>
            <a:fillRect/>
          </a:stretch>
        </p:blipFill>
        <p:spPr bwMode="auto">
          <a:xfrm>
            <a:off x="8653463" y="4343400"/>
            <a:ext cx="3368675" cy="2078038"/>
          </a:xfrm>
          <a:prstGeom prst="rect">
            <a:avLst/>
          </a:prstGeom>
          <a:ln>
            <a:noFill/>
          </a:ln>
          <a:effectLst>
            <a:outerShdw blurRad="292100" dist="139700" dir="2700000" algn="tl" rotWithShape="0">
              <a:srgbClr val="333333">
                <a:alpha val="65000"/>
              </a:srgbClr>
            </a:outerShdw>
          </a:effectLst>
        </p:spPr>
      </p:pic>
      <p:sp>
        <p:nvSpPr>
          <p:cNvPr id="83978" name="矩形 9"/>
          <p:cNvSpPr>
            <a:spLocks noChangeArrowheads="1"/>
          </p:cNvSpPr>
          <p:nvPr/>
        </p:nvSpPr>
        <p:spPr bwMode="auto">
          <a:xfrm>
            <a:off x="3798888" y="1541463"/>
            <a:ext cx="8172450" cy="2243137"/>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indent="626110" algn="just" eaLnBrk="1" hangingPunct="1">
              <a:lnSpc>
                <a:spcPct val="150000"/>
              </a:lnSpc>
              <a:defRPr/>
            </a:pPr>
            <a:r>
              <a:rPr lang="zh-CN" altLang="en-US" sz="2400" dirty="0">
                <a:solidFill>
                  <a:srgbClr val="000000"/>
                </a:solidFill>
                <a:latin typeface="+mn-ea"/>
                <a:ea typeface="+mn-ea"/>
              </a:rPr>
              <a:t>“中国共产党根基在人民、血脉在人民、力量在人民。中国共产党始终代表最广大人民根本利益，与人民休戚与共、生死相依，没有任何自己特殊的利益，从来不代表任何利益集团、任何权势团体、任何特权阶层的利益。“</a:t>
            </a:r>
            <a:endParaRPr lang="en-US" altLang="zh-CN" sz="2400" dirty="0">
              <a:solidFill>
                <a:srgbClr val="000000"/>
              </a:solidFill>
              <a:latin typeface="+mn-ea"/>
              <a:ea typeface="+mn-ea"/>
            </a:endParaRPr>
          </a:p>
        </p:txBody>
      </p:sp>
      <p:cxnSp>
        <p:nvCxnSpPr>
          <p:cNvPr id="24" name="直接连接符 23"/>
          <p:cNvCxnSpPr/>
          <p:nvPr/>
        </p:nvCxnSpPr>
        <p:spPr>
          <a:xfrm>
            <a:off x="2909" y="4358481"/>
            <a:ext cx="8488804" cy="0"/>
          </a:xfrm>
          <a:prstGeom prst="line">
            <a:avLst/>
          </a:prstGeom>
          <a:ln w="25400">
            <a:gradFill flip="none" rotWithShape="1">
              <a:gsLst>
                <a:gs pos="100000">
                  <a:schemeClr val="accent1">
                    <a:lumMod val="5000"/>
                    <a:lumOff val="95000"/>
                  </a:schemeClr>
                </a:gs>
                <a:gs pos="0">
                  <a:srgbClr val="2B6C18"/>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012666" y="6425406"/>
            <a:ext cx="5570855" cy="0"/>
          </a:xfrm>
          <a:prstGeom prst="line">
            <a:avLst/>
          </a:prstGeom>
          <a:ln w="25400">
            <a:gradFill flip="none" rotWithShape="1">
              <a:gsLst>
                <a:gs pos="100000">
                  <a:schemeClr val="accent1">
                    <a:lumMod val="5000"/>
                    <a:lumOff val="95000"/>
                  </a:schemeClr>
                </a:gs>
                <a:gs pos="0">
                  <a:srgbClr val="2B6C18"/>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02431" y="4062034"/>
            <a:ext cx="0" cy="2639850"/>
          </a:xfrm>
          <a:prstGeom prst="line">
            <a:avLst/>
          </a:prstGeom>
          <a:ln w="25400">
            <a:gradFill flip="none" rotWithShape="1">
              <a:gsLst>
                <a:gs pos="100000">
                  <a:schemeClr val="accent1">
                    <a:lumMod val="5000"/>
                    <a:lumOff val="95000"/>
                  </a:schemeClr>
                </a:gs>
                <a:gs pos="0">
                  <a:srgbClr val="2B6C18"/>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8491713" y="4277435"/>
            <a:ext cx="5715" cy="2242185"/>
          </a:xfrm>
          <a:prstGeom prst="line">
            <a:avLst/>
          </a:prstGeom>
          <a:ln w="25400">
            <a:gradFill flip="none" rotWithShape="1">
              <a:gsLst>
                <a:gs pos="100000">
                  <a:schemeClr val="accent1">
                    <a:lumMod val="5000"/>
                    <a:lumOff val="95000"/>
                  </a:schemeClr>
                </a:gs>
                <a:gs pos="0">
                  <a:srgbClr val="A90101"/>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221071" y="1416516"/>
            <a:ext cx="3303626" cy="262638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矩形 1"/>
          <p:cNvSpPr>
            <a:spLocks noChangeArrowheads="1"/>
          </p:cNvSpPr>
          <p:nvPr/>
        </p:nvSpPr>
        <p:spPr bwMode="auto">
          <a:xfrm>
            <a:off x="5891615" y="2487522"/>
            <a:ext cx="5528411" cy="224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全面建成小康社会的伟大实践展现了一代又一代中国共产党人艰苦奋斗、无私奉献，心中装着人民，工作为了人民，以为民造福的崇高情怀。</a:t>
            </a:r>
            <a:endParaRPr lang="zh-CN" altLang="en-US" sz="2400" dirty="0"/>
          </a:p>
        </p:txBody>
      </p:sp>
      <p:grpSp>
        <p:nvGrpSpPr>
          <p:cNvPr id="7" name="组合 6"/>
          <p:cNvGrpSpPr/>
          <p:nvPr/>
        </p:nvGrpSpPr>
        <p:grpSpPr>
          <a:xfrm>
            <a:off x="1146088" y="1605818"/>
            <a:ext cx="3835018" cy="3842405"/>
            <a:chOff x="700836" y="1442043"/>
            <a:chExt cx="2947809" cy="2953487"/>
          </a:xfrm>
        </p:grpSpPr>
        <p:grpSp>
          <p:nvGrpSpPr>
            <p:cNvPr id="10" name="组合"/>
            <p:cNvGrpSpPr/>
            <p:nvPr/>
          </p:nvGrpSpPr>
          <p:grpSpPr>
            <a:xfrm rot="2700000">
              <a:off x="697997" y="1444882"/>
              <a:ext cx="2953487" cy="2947809"/>
              <a:chOff x="1985640" y="-544697"/>
              <a:chExt cx="6843660" cy="6830504"/>
            </a:xfrm>
          </p:grpSpPr>
          <p:sp>
            <p:nvSpPr>
              <p:cNvPr id="12" name="空心弧"/>
              <p:cNvSpPr/>
              <p:nvPr/>
            </p:nvSpPr>
            <p:spPr>
              <a:xfrm rot="7200000">
                <a:off x="1985638" y="-532170"/>
                <a:ext cx="6817979" cy="6817976"/>
              </a:xfrm>
              <a:prstGeom prst="blockArc">
                <a:avLst>
                  <a:gd name="adj1" fmla="val 17965246"/>
                  <a:gd name="adj2" fmla="val 3368035"/>
                  <a:gd name="adj3" fmla="val 5945"/>
                </a:avLst>
              </a:prstGeom>
              <a:solidFill>
                <a:srgbClr val="2B6C18"/>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dirty="0">
                  <a:solidFill>
                    <a:prstClr val="black"/>
                  </a:solidFill>
                  <a:latin typeface="微软雅黑" panose="020B0503020204020204" pitchFamily="34" charset="-122"/>
                  <a:sym typeface="字魂36号-正文宋楷" panose="02000000000000000000" pitchFamily="2" charset="-122"/>
                </a:endParaRPr>
              </a:p>
            </p:txBody>
          </p:sp>
          <p:sp>
            <p:nvSpPr>
              <p:cNvPr id="15" name="空心弧"/>
              <p:cNvSpPr/>
              <p:nvPr/>
            </p:nvSpPr>
            <p:spPr>
              <a:xfrm rot="3120000" flipH="1">
                <a:off x="1985638" y="-541242"/>
                <a:ext cx="6817979" cy="6817976"/>
              </a:xfrm>
              <a:prstGeom prst="blockArc">
                <a:avLst>
                  <a:gd name="adj1" fmla="val 19361256"/>
                  <a:gd name="adj2" fmla="val 3368035"/>
                  <a:gd name="adj3" fmla="val 5945"/>
                </a:avLst>
              </a:prstGeom>
              <a:solidFill>
                <a:sysClr val="window" lastClr="FFFFFF">
                  <a:lumMod val="85000"/>
                </a:sysClr>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dirty="0">
                  <a:solidFill>
                    <a:prstClr val="black"/>
                  </a:solidFill>
                  <a:latin typeface="微软雅黑" panose="020B0503020204020204" pitchFamily="34" charset="-122"/>
                  <a:sym typeface="字魂36号-正文宋楷" panose="02000000000000000000" pitchFamily="2" charset="-122"/>
                </a:endParaRPr>
              </a:p>
            </p:txBody>
          </p:sp>
          <p:sp>
            <p:nvSpPr>
              <p:cNvPr id="16" name="空心弧"/>
              <p:cNvSpPr/>
              <p:nvPr/>
            </p:nvSpPr>
            <p:spPr>
              <a:xfrm rot="8700000" flipH="1">
                <a:off x="2011321" y="-544697"/>
                <a:ext cx="6817979" cy="6817976"/>
              </a:xfrm>
              <a:prstGeom prst="blockArc">
                <a:avLst>
                  <a:gd name="adj1" fmla="val 21451878"/>
                  <a:gd name="adj2" fmla="val 3368035"/>
                  <a:gd name="adj3" fmla="val 5945"/>
                </a:avLst>
              </a:prstGeom>
              <a:solidFill>
                <a:srgbClr val="A5C757"/>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dirty="0">
                  <a:solidFill>
                    <a:prstClr val="black"/>
                  </a:solidFill>
                  <a:latin typeface="微软雅黑" panose="020B0503020204020204" pitchFamily="34" charset="-122"/>
                  <a:sym typeface="字魂36号-正文宋楷" panose="02000000000000000000" pitchFamily="2" charset="-122"/>
                </a:endParaRPr>
              </a:p>
            </p:txBody>
          </p:sp>
          <p:sp>
            <p:nvSpPr>
              <p:cNvPr id="17" name="空心弧"/>
              <p:cNvSpPr/>
              <p:nvPr/>
            </p:nvSpPr>
            <p:spPr>
              <a:xfrm rot="12158039" flipH="1">
                <a:off x="2009333" y="-543893"/>
                <a:ext cx="6817979" cy="6817976"/>
              </a:xfrm>
              <a:prstGeom prst="blockArc">
                <a:avLst>
                  <a:gd name="adj1" fmla="val 19312122"/>
                  <a:gd name="adj2" fmla="val 3368035"/>
                  <a:gd name="adj3" fmla="val 5945"/>
                </a:avLst>
              </a:prstGeom>
              <a:solidFill>
                <a:srgbClr val="3F3F3F"/>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zh-CN" altLang="en-US" kern="0" dirty="0">
                  <a:solidFill>
                    <a:prstClr val="black"/>
                  </a:solidFill>
                  <a:latin typeface="微软雅黑" panose="020B0503020204020204" pitchFamily="34" charset="-122"/>
                  <a:sym typeface="字魂36号-正文宋楷" panose="02000000000000000000" pitchFamily="2" charset="-122"/>
                </a:endParaRPr>
              </a:p>
            </p:txBody>
          </p:sp>
        </p:grpSp>
        <p:pic>
          <p:nvPicPr>
            <p:cNvPr id="11" name="图片 10"/>
            <p:cNvPicPr>
              <a:picLocks noChangeAspect="1"/>
            </p:cNvPicPr>
            <p:nvPr/>
          </p:nvPicPr>
          <p:blipFill>
            <a:blip r:embed="rId1">
              <a:extLst>
                <a:ext uri="{28A0092B-C50C-407E-A947-70E740481C1C}">
                  <a14:useLocalDpi xmlns:a14="http://schemas.microsoft.com/office/drawing/2010/main" val="0"/>
                </a:ext>
              </a:extLst>
            </a:blip>
            <a:srcRect l="20571" r="20571"/>
            <a:stretch>
              <a:fillRect/>
            </a:stretch>
          </p:blipFill>
          <p:spPr>
            <a:xfrm>
              <a:off x="921618" y="1676367"/>
              <a:ext cx="2488130" cy="2488130"/>
            </a:xfrm>
            <a:prstGeom prst="ellipse">
              <a:avLst/>
            </a:prstGeom>
          </p:spPr>
        </p:pic>
      </p:grpSp>
      <p:pic>
        <p:nvPicPr>
          <p:cNvPr id="18" name="图片 17">
            <a:hlinkClick r:id="rId2" action="ppaction://hlinkfile"/>
          </p:cNvPr>
          <p:cNvPicPr>
            <a:picLocks noChangeAspect="1"/>
          </p:cNvPicPr>
          <p:nvPr/>
        </p:nvPicPr>
        <p:blipFill>
          <a:blip r:embed="rId3">
            <a:duotone>
              <a:srgbClr val="FFC000">
                <a:shade val="45000"/>
                <a:satMod val="135000"/>
              </a:srgbClr>
              <a:prstClr val="white"/>
            </a:duotone>
            <a:extLst>
              <a:ext uri="{28A0092B-C50C-407E-A947-70E740481C1C}">
                <a14:useLocalDpi xmlns:a14="http://schemas.microsoft.com/office/drawing/2010/main" val="0"/>
              </a:ext>
            </a:extLst>
          </a:blip>
          <a:stretch>
            <a:fillRect/>
          </a:stretch>
        </p:blipFill>
        <p:spPr>
          <a:xfrm>
            <a:off x="2632267" y="3089975"/>
            <a:ext cx="877901" cy="877901"/>
          </a:xfrm>
          <a:prstGeom prst="rect">
            <a:avLst/>
          </a:prstGeom>
        </p:spPr>
      </p:pic>
      <p:grpSp>
        <p:nvGrpSpPr>
          <p:cNvPr id="27" name="组合 26"/>
          <p:cNvGrpSpPr/>
          <p:nvPr/>
        </p:nvGrpSpPr>
        <p:grpSpPr>
          <a:xfrm>
            <a:off x="855244" y="5488192"/>
            <a:ext cx="4416706" cy="1096291"/>
            <a:chOff x="376432" y="5027369"/>
            <a:chExt cx="4416706" cy="1096291"/>
          </a:xfrm>
        </p:grpSpPr>
        <p:sp>
          <p:nvSpPr>
            <p:cNvPr id="28" name="文本"/>
            <p:cNvSpPr/>
            <p:nvPr/>
          </p:nvSpPr>
          <p:spPr>
            <a:xfrm>
              <a:off x="1471474" y="5215410"/>
              <a:ext cx="3321664" cy="830997"/>
            </a:xfrm>
            <a:prstGeom prst="rect">
              <a:avLst/>
            </a:prstGeom>
          </p:spPr>
          <p:txBody>
            <a:bodyPr wrap="square">
              <a:spAutoFit/>
            </a:bodyPr>
            <a:lstStyle/>
            <a:p>
              <a:pPr algn="ctr"/>
              <a:r>
                <a:rPr lang="zh-CN" altLang="en-US" sz="2400" b="1" kern="0" spc="250" dirty="0">
                  <a:solidFill>
                    <a:srgbClr val="2B6C18"/>
                  </a:solidFill>
                  <a:latin typeface="微软雅黑" panose="020B0503020204020204" pitchFamily="34" charset="-122"/>
                  <a:sym typeface="字魂36号-正文宋楷" panose="02000000000000000000" pitchFamily="2" charset="-122"/>
                </a:rPr>
                <a:t>习近平代表党和人民庄严宣告</a:t>
              </a:r>
              <a:endParaRPr lang="en-US" altLang="zh-CN" sz="2400" b="1" kern="0" spc="250" dirty="0">
                <a:solidFill>
                  <a:srgbClr val="2B6C18"/>
                </a:solidFill>
                <a:latin typeface="微软雅黑" panose="020B0503020204020204" pitchFamily="34" charset="-122"/>
                <a:sym typeface="字魂36号-正文宋楷" panose="02000000000000000000" pitchFamily="2" charset="-122"/>
              </a:endParaRPr>
            </a:p>
          </p:txBody>
        </p:sp>
        <p:pic>
          <p:nvPicPr>
            <p:cNvPr id="29" name="图片 28"/>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49091" r="76997" b="27100"/>
            <a:stretch>
              <a:fillRect/>
            </a:stretch>
          </p:blipFill>
          <p:spPr>
            <a:xfrm>
              <a:off x="376432" y="5027369"/>
              <a:ext cx="1059170" cy="1096291"/>
            </a:xfrm>
            <a:prstGeom prst="rect">
              <a:avLst/>
            </a:prstGeom>
          </p:spPr>
        </p:pic>
        <p:cxnSp>
          <p:nvCxnSpPr>
            <p:cNvPr id="30" name="直接连接符 29"/>
            <p:cNvCxnSpPr/>
            <p:nvPr/>
          </p:nvCxnSpPr>
          <p:spPr>
            <a:xfrm>
              <a:off x="1471474" y="6123660"/>
              <a:ext cx="3321664" cy="0"/>
            </a:xfrm>
            <a:prstGeom prst="line">
              <a:avLst/>
            </a:prstGeom>
            <a:noFill/>
            <a:ln w="6350" cap="flat" cmpd="sng" algn="ctr">
              <a:solidFill>
                <a:srgbClr val="2B6C18"/>
              </a:solidFill>
              <a:prstDash val="solid"/>
              <a:miter lim="800000"/>
            </a:ln>
            <a:effectLst/>
          </p:spPr>
        </p:cxnSp>
      </p:grpSp>
      <p:sp>
        <p:nvSpPr>
          <p:cNvPr id="2" name="文本框 1"/>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矩形 17"/>
          <p:cNvSpPr>
            <a:spLocks noChangeArrowheads="1"/>
          </p:cNvSpPr>
          <p:nvPr/>
        </p:nvSpPr>
        <p:spPr bwMode="auto">
          <a:xfrm>
            <a:off x="582332" y="2251576"/>
            <a:ext cx="3002679" cy="3350404"/>
          </a:xfrm>
          <a:prstGeom prst="rect">
            <a:avLst/>
          </a:prstGeom>
          <a:noFill/>
          <a:ln>
            <a:noFill/>
          </a:ln>
        </p:spPr>
        <p:txBody>
          <a:bodyPr wrap="square">
            <a:spAutoFit/>
          </a:bodyPr>
          <a:lstStyle>
            <a:lvl1pPr indent="6254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defRPr/>
            </a:pPr>
            <a:r>
              <a:rPr lang="zh-CN" altLang="en-US" sz="2400" dirty="0">
                <a:solidFill>
                  <a:srgbClr val="000000"/>
                </a:solidFill>
              </a:rPr>
              <a:t>新时代大学生要把为国家和人民事业无私奉献作为人生的最高追求，在</a:t>
            </a:r>
            <a:r>
              <a:rPr lang="zh-CN" altLang="en-US" sz="2400" b="1" dirty="0">
                <a:solidFill>
                  <a:srgbClr val="2B6C18"/>
                </a:solidFill>
              </a:rPr>
              <a:t>服务人民、奉献社会</a:t>
            </a:r>
            <a:r>
              <a:rPr lang="zh-CN" altLang="en-US" sz="2400" dirty="0">
                <a:solidFill>
                  <a:srgbClr val="000000"/>
                </a:solidFill>
              </a:rPr>
              <a:t>中收获成长和进步。</a:t>
            </a:r>
            <a:endParaRPr lang="zh-CN" altLang="en-US" sz="2400" dirty="0">
              <a:solidFill>
                <a:srgbClr val="000000"/>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06281" y="1491377"/>
            <a:ext cx="3979437" cy="511157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utoShape 2"/>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2" name="组合 1"/>
          <p:cNvGrpSpPr/>
          <p:nvPr/>
        </p:nvGrpSpPr>
        <p:grpSpPr>
          <a:xfrm>
            <a:off x="8133343" y="1491377"/>
            <a:ext cx="3979437" cy="5111576"/>
            <a:chOff x="8313021" y="1689460"/>
            <a:chExt cx="3755154" cy="4206515"/>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021" y="3402553"/>
              <a:ext cx="3755154" cy="249342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rotWithShape="1">
            <a:blip r:embed="rId3"/>
            <a:srcRect b="25302"/>
            <a:stretch>
              <a:fillRect/>
            </a:stretch>
          </p:blipFill>
          <p:spPr>
            <a:xfrm>
              <a:off x="8313021" y="1689460"/>
              <a:ext cx="3755154" cy="172788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文本框 13"/>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文本框 2"/>
          <p:cNvSpPr txBox="1">
            <a:spLocks noChangeArrowheads="1"/>
          </p:cNvSpPr>
          <p:nvPr/>
        </p:nvSpPr>
        <p:spPr bwMode="auto">
          <a:xfrm>
            <a:off x="3455988" y="1463675"/>
            <a:ext cx="77406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才能清楚地把握人生的奋斗目标，深刻理解人为了什么而活、应走什么样的人生之路等道理</a:t>
            </a:r>
            <a:endParaRPr lang="zh-CN" altLang="en-US" sz="2400" dirty="0"/>
          </a:p>
        </p:txBody>
      </p:sp>
      <p:sp>
        <p:nvSpPr>
          <p:cNvPr id="62468" name="矩形 2"/>
          <p:cNvSpPr/>
          <p:nvPr/>
        </p:nvSpPr>
        <p:spPr>
          <a:xfrm>
            <a:off x="995363" y="1560513"/>
            <a:ext cx="1227137" cy="4684712"/>
          </a:xfrm>
          <a:prstGeom prst="rect">
            <a:avLst/>
          </a:prstGeom>
          <a:noFill/>
          <a:ln w="9525">
            <a:noFill/>
          </a:ln>
        </p:spPr>
        <p:txBody>
          <a:bodyPr vert="eaVert">
            <a:spAutoFit/>
          </a:bodyPr>
          <a:lstStyle/>
          <a:p>
            <a:pPr algn="ctr">
              <a:lnSpc>
                <a:spcPct val="150000"/>
              </a:lnSpc>
              <a:defRPr/>
            </a:pPr>
            <a:r>
              <a:rPr lang="zh-CN" altLang="en-US" sz="2400" b="1" spc="600" dirty="0">
                <a:solidFill>
                  <a:srgbClr val="000000"/>
                </a:solidFill>
              </a:rPr>
              <a:t>确立了服务人民、奉献社会的人生追求</a:t>
            </a:r>
            <a:endParaRPr lang="zh-CN" altLang="en-US" sz="2400" b="1" spc="600" dirty="0">
              <a:solidFill>
                <a:srgbClr val="000000"/>
              </a:solidFill>
            </a:endParaRPr>
          </a:p>
        </p:txBody>
      </p:sp>
      <p:grpSp>
        <p:nvGrpSpPr>
          <p:cNvPr id="80900" name="组合 1"/>
          <p:cNvGrpSpPr/>
          <p:nvPr/>
        </p:nvGrpSpPr>
        <p:grpSpPr bwMode="auto">
          <a:xfrm>
            <a:off x="2681288" y="1754188"/>
            <a:ext cx="534987" cy="552450"/>
            <a:chOff x="5861014" y="2314325"/>
            <a:chExt cx="925849" cy="957707"/>
          </a:xfrm>
        </p:grpSpPr>
        <p:sp>
          <p:nvSpPr>
            <p:cNvPr id="10" name="Freeform 12"/>
            <p:cNvSpPr/>
            <p:nvPr/>
          </p:nvSpPr>
          <p:spPr bwMode="auto">
            <a:xfrm>
              <a:off x="5929696" y="2578520"/>
              <a:ext cx="626391" cy="624710"/>
            </a:xfrm>
            <a:custGeom>
              <a:avLst/>
              <a:gdLst>
                <a:gd name="T0" fmla="*/ 1068 w 1275"/>
                <a:gd name="T1" fmla="*/ 168 h 1274"/>
                <a:gd name="T2" fmla="*/ 1134 w 1275"/>
                <a:gd name="T3" fmla="*/ 238 h 1274"/>
                <a:gd name="T4" fmla="*/ 1189 w 1275"/>
                <a:gd name="T5" fmla="*/ 314 h 1274"/>
                <a:gd name="T6" fmla="*/ 1229 w 1275"/>
                <a:gd name="T7" fmla="*/ 398 h 1274"/>
                <a:gd name="T8" fmla="*/ 1257 w 1275"/>
                <a:gd name="T9" fmla="*/ 486 h 1274"/>
                <a:gd name="T10" fmla="*/ 1273 w 1275"/>
                <a:gd name="T11" fmla="*/ 576 h 1274"/>
                <a:gd name="T12" fmla="*/ 1275 w 1275"/>
                <a:gd name="T13" fmla="*/ 668 h 1274"/>
                <a:gd name="T14" fmla="*/ 1263 w 1275"/>
                <a:gd name="T15" fmla="*/ 760 h 1274"/>
                <a:gd name="T16" fmla="*/ 1239 w 1275"/>
                <a:gd name="T17" fmla="*/ 848 h 1274"/>
                <a:gd name="T18" fmla="*/ 1201 w 1275"/>
                <a:gd name="T19" fmla="*/ 934 h 1274"/>
                <a:gd name="T20" fmla="*/ 1148 w 1275"/>
                <a:gd name="T21" fmla="*/ 1016 h 1274"/>
                <a:gd name="T22" fmla="*/ 1106 w 1275"/>
                <a:gd name="T23" fmla="*/ 1066 h 1274"/>
                <a:gd name="T24" fmla="*/ 1036 w 1275"/>
                <a:gd name="T25" fmla="*/ 1132 h 1274"/>
                <a:gd name="T26" fmla="*/ 960 w 1275"/>
                <a:gd name="T27" fmla="*/ 1186 h 1274"/>
                <a:gd name="T28" fmla="*/ 876 w 1275"/>
                <a:gd name="T29" fmla="*/ 1226 h 1274"/>
                <a:gd name="T30" fmla="*/ 788 w 1275"/>
                <a:gd name="T31" fmla="*/ 1256 h 1274"/>
                <a:gd name="T32" fmla="*/ 698 w 1275"/>
                <a:gd name="T33" fmla="*/ 1270 h 1274"/>
                <a:gd name="T34" fmla="*/ 606 w 1275"/>
                <a:gd name="T35" fmla="*/ 1272 h 1274"/>
                <a:gd name="T36" fmla="*/ 516 w 1275"/>
                <a:gd name="T37" fmla="*/ 1262 h 1274"/>
                <a:gd name="T38" fmla="*/ 426 w 1275"/>
                <a:gd name="T39" fmla="*/ 1236 h 1274"/>
                <a:gd name="T40" fmla="*/ 340 w 1275"/>
                <a:gd name="T41" fmla="*/ 1200 h 1274"/>
                <a:gd name="T42" fmla="*/ 258 w 1275"/>
                <a:gd name="T43" fmla="*/ 1148 h 1274"/>
                <a:gd name="T44" fmla="*/ 208 w 1275"/>
                <a:gd name="T45" fmla="*/ 1106 h 1274"/>
                <a:gd name="T46" fmla="*/ 142 w 1275"/>
                <a:gd name="T47" fmla="*/ 1036 h 1274"/>
                <a:gd name="T48" fmla="*/ 88 w 1275"/>
                <a:gd name="T49" fmla="*/ 958 h 1274"/>
                <a:gd name="T50" fmla="*/ 48 w 1275"/>
                <a:gd name="T51" fmla="*/ 874 h 1274"/>
                <a:gd name="T52" fmla="*/ 18 w 1275"/>
                <a:gd name="T53" fmla="*/ 788 h 1274"/>
                <a:gd name="T54" fmla="*/ 4 w 1275"/>
                <a:gd name="T55" fmla="*/ 696 h 1274"/>
                <a:gd name="T56" fmla="*/ 2 w 1275"/>
                <a:gd name="T57" fmla="*/ 606 h 1274"/>
                <a:gd name="T58" fmla="*/ 12 w 1275"/>
                <a:gd name="T59" fmla="*/ 514 h 1274"/>
                <a:gd name="T60" fmla="*/ 38 w 1275"/>
                <a:gd name="T61" fmla="*/ 424 h 1274"/>
                <a:gd name="T62" fmla="*/ 76 w 1275"/>
                <a:gd name="T63" fmla="*/ 338 h 1274"/>
                <a:gd name="T64" fmla="*/ 126 w 1275"/>
                <a:gd name="T65" fmla="*/ 256 h 1274"/>
                <a:gd name="T66" fmla="*/ 168 w 1275"/>
                <a:gd name="T67" fmla="*/ 206 h 1274"/>
                <a:gd name="T68" fmla="*/ 238 w 1275"/>
                <a:gd name="T69" fmla="*/ 140 h 1274"/>
                <a:gd name="T70" fmla="*/ 316 w 1275"/>
                <a:gd name="T71" fmla="*/ 86 h 1274"/>
                <a:gd name="T72" fmla="*/ 400 w 1275"/>
                <a:gd name="T73" fmla="*/ 46 h 1274"/>
                <a:gd name="T74" fmla="*/ 486 w 1275"/>
                <a:gd name="T75" fmla="*/ 18 h 1274"/>
                <a:gd name="T76" fmla="*/ 578 w 1275"/>
                <a:gd name="T77" fmla="*/ 2 h 1274"/>
                <a:gd name="T78" fmla="*/ 668 w 1275"/>
                <a:gd name="T79" fmla="*/ 0 h 1274"/>
                <a:gd name="T80" fmla="*/ 760 w 1275"/>
                <a:gd name="T81" fmla="*/ 12 h 1274"/>
                <a:gd name="T82" fmla="*/ 850 w 1275"/>
                <a:gd name="T83" fmla="*/ 36 h 1274"/>
                <a:gd name="T84" fmla="*/ 936 w 1275"/>
                <a:gd name="T85" fmla="*/ 74 h 1274"/>
                <a:gd name="T86" fmla="*/ 1018 w 1275"/>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1274">
                  <a:moveTo>
                    <a:pt x="1044" y="146"/>
                  </a:moveTo>
                  <a:lnTo>
                    <a:pt x="1044" y="146"/>
                  </a:lnTo>
                  <a:lnTo>
                    <a:pt x="1068" y="168"/>
                  </a:lnTo>
                  <a:lnTo>
                    <a:pt x="1092" y="190"/>
                  </a:lnTo>
                  <a:lnTo>
                    <a:pt x="1114" y="214"/>
                  </a:lnTo>
                  <a:lnTo>
                    <a:pt x="1134" y="238"/>
                  </a:lnTo>
                  <a:lnTo>
                    <a:pt x="1152" y="262"/>
                  </a:lnTo>
                  <a:lnTo>
                    <a:pt x="1170" y="288"/>
                  </a:lnTo>
                  <a:lnTo>
                    <a:pt x="1189" y="314"/>
                  </a:lnTo>
                  <a:lnTo>
                    <a:pt x="1203" y="342"/>
                  </a:lnTo>
                  <a:lnTo>
                    <a:pt x="1217" y="370"/>
                  </a:lnTo>
                  <a:lnTo>
                    <a:pt x="1229" y="398"/>
                  </a:lnTo>
                  <a:lnTo>
                    <a:pt x="1239" y="426"/>
                  </a:lnTo>
                  <a:lnTo>
                    <a:pt x="1249" y="456"/>
                  </a:lnTo>
                  <a:lnTo>
                    <a:pt x="1257" y="486"/>
                  </a:lnTo>
                  <a:lnTo>
                    <a:pt x="1263" y="516"/>
                  </a:lnTo>
                  <a:lnTo>
                    <a:pt x="1269" y="546"/>
                  </a:lnTo>
                  <a:lnTo>
                    <a:pt x="1273" y="576"/>
                  </a:lnTo>
                  <a:lnTo>
                    <a:pt x="1275" y="606"/>
                  </a:lnTo>
                  <a:lnTo>
                    <a:pt x="1275" y="638"/>
                  </a:lnTo>
                  <a:lnTo>
                    <a:pt x="1275" y="668"/>
                  </a:lnTo>
                  <a:lnTo>
                    <a:pt x="1273" y="698"/>
                  </a:lnTo>
                  <a:lnTo>
                    <a:pt x="1269" y="728"/>
                  </a:lnTo>
                  <a:lnTo>
                    <a:pt x="1263" y="760"/>
                  </a:lnTo>
                  <a:lnTo>
                    <a:pt x="1257" y="790"/>
                  </a:lnTo>
                  <a:lnTo>
                    <a:pt x="1249" y="820"/>
                  </a:lnTo>
                  <a:lnTo>
                    <a:pt x="1239" y="848"/>
                  </a:lnTo>
                  <a:lnTo>
                    <a:pt x="1227" y="878"/>
                  </a:lnTo>
                  <a:lnTo>
                    <a:pt x="1215" y="906"/>
                  </a:lnTo>
                  <a:lnTo>
                    <a:pt x="1201" y="934"/>
                  </a:lnTo>
                  <a:lnTo>
                    <a:pt x="1185" y="962"/>
                  </a:lnTo>
                  <a:lnTo>
                    <a:pt x="1168" y="990"/>
                  </a:lnTo>
                  <a:lnTo>
                    <a:pt x="1148" y="1016"/>
                  </a:lnTo>
                  <a:lnTo>
                    <a:pt x="1128" y="1042"/>
                  </a:lnTo>
                  <a:lnTo>
                    <a:pt x="1128" y="1042"/>
                  </a:lnTo>
                  <a:lnTo>
                    <a:pt x="1106" y="1066"/>
                  </a:lnTo>
                  <a:lnTo>
                    <a:pt x="1084" y="1090"/>
                  </a:lnTo>
                  <a:lnTo>
                    <a:pt x="1062" y="1112"/>
                  </a:lnTo>
                  <a:lnTo>
                    <a:pt x="1036" y="1132"/>
                  </a:lnTo>
                  <a:lnTo>
                    <a:pt x="1012" y="1152"/>
                  </a:lnTo>
                  <a:lnTo>
                    <a:pt x="986" y="1170"/>
                  </a:lnTo>
                  <a:lnTo>
                    <a:pt x="960" y="1186"/>
                  </a:lnTo>
                  <a:lnTo>
                    <a:pt x="932" y="1202"/>
                  </a:lnTo>
                  <a:lnTo>
                    <a:pt x="904" y="1214"/>
                  </a:lnTo>
                  <a:lnTo>
                    <a:pt x="876" y="1226"/>
                  </a:lnTo>
                  <a:lnTo>
                    <a:pt x="848" y="1238"/>
                  </a:lnTo>
                  <a:lnTo>
                    <a:pt x="818" y="1248"/>
                  </a:lnTo>
                  <a:lnTo>
                    <a:pt x="788" y="1256"/>
                  </a:lnTo>
                  <a:lnTo>
                    <a:pt x="758" y="1262"/>
                  </a:lnTo>
                  <a:lnTo>
                    <a:pt x="728" y="1266"/>
                  </a:lnTo>
                  <a:lnTo>
                    <a:pt x="698" y="1270"/>
                  </a:lnTo>
                  <a:lnTo>
                    <a:pt x="668" y="1272"/>
                  </a:lnTo>
                  <a:lnTo>
                    <a:pt x="636" y="1274"/>
                  </a:lnTo>
                  <a:lnTo>
                    <a:pt x="606" y="1272"/>
                  </a:lnTo>
                  <a:lnTo>
                    <a:pt x="576" y="1270"/>
                  </a:lnTo>
                  <a:lnTo>
                    <a:pt x="546" y="1266"/>
                  </a:lnTo>
                  <a:lnTo>
                    <a:pt x="516" y="1262"/>
                  </a:lnTo>
                  <a:lnTo>
                    <a:pt x="484" y="1254"/>
                  </a:lnTo>
                  <a:lnTo>
                    <a:pt x="456" y="1246"/>
                  </a:lnTo>
                  <a:lnTo>
                    <a:pt x="426" y="1236"/>
                  </a:lnTo>
                  <a:lnTo>
                    <a:pt x="396" y="1226"/>
                  </a:lnTo>
                  <a:lnTo>
                    <a:pt x="368" y="1214"/>
                  </a:lnTo>
                  <a:lnTo>
                    <a:pt x="340" y="1200"/>
                  </a:lnTo>
                  <a:lnTo>
                    <a:pt x="312" y="1184"/>
                  </a:lnTo>
                  <a:lnTo>
                    <a:pt x="284" y="1166"/>
                  </a:lnTo>
                  <a:lnTo>
                    <a:pt x="258" y="1148"/>
                  </a:lnTo>
                  <a:lnTo>
                    <a:pt x="232" y="1128"/>
                  </a:lnTo>
                  <a:lnTo>
                    <a:pt x="232" y="1128"/>
                  </a:lnTo>
                  <a:lnTo>
                    <a:pt x="208" y="1106"/>
                  </a:lnTo>
                  <a:lnTo>
                    <a:pt x="184" y="1084"/>
                  </a:lnTo>
                  <a:lnTo>
                    <a:pt x="162" y="1060"/>
                  </a:lnTo>
                  <a:lnTo>
                    <a:pt x="142" y="1036"/>
                  </a:lnTo>
                  <a:lnTo>
                    <a:pt x="122" y="1010"/>
                  </a:lnTo>
                  <a:lnTo>
                    <a:pt x="104" y="984"/>
                  </a:lnTo>
                  <a:lnTo>
                    <a:pt x="88" y="958"/>
                  </a:lnTo>
                  <a:lnTo>
                    <a:pt x="72" y="930"/>
                  </a:lnTo>
                  <a:lnTo>
                    <a:pt x="60" y="904"/>
                  </a:lnTo>
                  <a:lnTo>
                    <a:pt x="48" y="874"/>
                  </a:lnTo>
                  <a:lnTo>
                    <a:pt x="36" y="846"/>
                  </a:lnTo>
                  <a:lnTo>
                    <a:pt x="26" y="816"/>
                  </a:lnTo>
                  <a:lnTo>
                    <a:pt x="18" y="788"/>
                  </a:lnTo>
                  <a:lnTo>
                    <a:pt x="12" y="758"/>
                  </a:lnTo>
                  <a:lnTo>
                    <a:pt x="8" y="728"/>
                  </a:lnTo>
                  <a:lnTo>
                    <a:pt x="4" y="696"/>
                  </a:lnTo>
                  <a:lnTo>
                    <a:pt x="2" y="666"/>
                  </a:lnTo>
                  <a:lnTo>
                    <a:pt x="0" y="636"/>
                  </a:lnTo>
                  <a:lnTo>
                    <a:pt x="2" y="606"/>
                  </a:lnTo>
                  <a:lnTo>
                    <a:pt x="4" y="574"/>
                  </a:lnTo>
                  <a:lnTo>
                    <a:pt x="8" y="544"/>
                  </a:lnTo>
                  <a:lnTo>
                    <a:pt x="12" y="514"/>
                  </a:lnTo>
                  <a:lnTo>
                    <a:pt x="20" y="484"/>
                  </a:lnTo>
                  <a:lnTo>
                    <a:pt x="28" y="454"/>
                  </a:lnTo>
                  <a:lnTo>
                    <a:pt x="38" y="424"/>
                  </a:lnTo>
                  <a:lnTo>
                    <a:pt x="48" y="396"/>
                  </a:lnTo>
                  <a:lnTo>
                    <a:pt x="60" y="366"/>
                  </a:lnTo>
                  <a:lnTo>
                    <a:pt x="76" y="338"/>
                  </a:lnTo>
                  <a:lnTo>
                    <a:pt x="90" y="310"/>
                  </a:lnTo>
                  <a:lnTo>
                    <a:pt x="108" y="284"/>
                  </a:lnTo>
                  <a:lnTo>
                    <a:pt x="126" y="256"/>
                  </a:lnTo>
                  <a:lnTo>
                    <a:pt x="146" y="232"/>
                  </a:lnTo>
                  <a:lnTo>
                    <a:pt x="146" y="232"/>
                  </a:lnTo>
                  <a:lnTo>
                    <a:pt x="168" y="206"/>
                  </a:lnTo>
                  <a:lnTo>
                    <a:pt x="190" y="182"/>
                  </a:lnTo>
                  <a:lnTo>
                    <a:pt x="214" y="160"/>
                  </a:lnTo>
                  <a:lnTo>
                    <a:pt x="238" y="140"/>
                  </a:lnTo>
                  <a:lnTo>
                    <a:pt x="264" y="122"/>
                  </a:lnTo>
                  <a:lnTo>
                    <a:pt x="290" y="104"/>
                  </a:lnTo>
                  <a:lnTo>
                    <a:pt x="316" y="86"/>
                  </a:lnTo>
                  <a:lnTo>
                    <a:pt x="344" y="72"/>
                  </a:lnTo>
                  <a:lnTo>
                    <a:pt x="370" y="58"/>
                  </a:lnTo>
                  <a:lnTo>
                    <a:pt x="400" y="46"/>
                  </a:lnTo>
                  <a:lnTo>
                    <a:pt x="428" y="36"/>
                  </a:lnTo>
                  <a:lnTo>
                    <a:pt x="458" y="26"/>
                  </a:lnTo>
                  <a:lnTo>
                    <a:pt x="486" y="18"/>
                  </a:lnTo>
                  <a:lnTo>
                    <a:pt x="516" y="12"/>
                  </a:lnTo>
                  <a:lnTo>
                    <a:pt x="546" y="6"/>
                  </a:lnTo>
                  <a:lnTo>
                    <a:pt x="578" y="2"/>
                  </a:lnTo>
                  <a:lnTo>
                    <a:pt x="608" y="0"/>
                  </a:lnTo>
                  <a:lnTo>
                    <a:pt x="638" y="0"/>
                  </a:lnTo>
                  <a:lnTo>
                    <a:pt x="668" y="0"/>
                  </a:lnTo>
                  <a:lnTo>
                    <a:pt x="700" y="2"/>
                  </a:lnTo>
                  <a:lnTo>
                    <a:pt x="730" y="6"/>
                  </a:lnTo>
                  <a:lnTo>
                    <a:pt x="760" y="12"/>
                  </a:lnTo>
                  <a:lnTo>
                    <a:pt x="790" y="18"/>
                  </a:lnTo>
                  <a:lnTo>
                    <a:pt x="820" y="26"/>
                  </a:lnTo>
                  <a:lnTo>
                    <a:pt x="850" y="36"/>
                  </a:lnTo>
                  <a:lnTo>
                    <a:pt x="878" y="48"/>
                  </a:lnTo>
                  <a:lnTo>
                    <a:pt x="908" y="60"/>
                  </a:lnTo>
                  <a:lnTo>
                    <a:pt x="936" y="74"/>
                  </a:lnTo>
                  <a:lnTo>
                    <a:pt x="964" y="90"/>
                  </a:lnTo>
                  <a:lnTo>
                    <a:pt x="990" y="106"/>
                  </a:lnTo>
                  <a:lnTo>
                    <a:pt x="1018" y="126"/>
                  </a:lnTo>
                  <a:lnTo>
                    <a:pt x="1044" y="146"/>
                  </a:lnTo>
                  <a:lnTo>
                    <a:pt x="1044" y="146"/>
                  </a:lnTo>
                  <a:close/>
                </a:path>
              </a:pathLst>
            </a:custGeom>
            <a:solidFill>
              <a:schemeClr val="accent6">
                <a:lumMod val="20000"/>
                <a:lumOff val="80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sp>
          <p:nvSpPr>
            <p:cNvPr id="11" name="Freeform 13"/>
            <p:cNvSpPr>
              <a:spLocks noEditPoints="1"/>
            </p:cNvSpPr>
            <p:nvPr/>
          </p:nvSpPr>
          <p:spPr bwMode="auto">
            <a:xfrm>
              <a:off x="5861014" y="2314325"/>
              <a:ext cx="925849" cy="957707"/>
            </a:xfrm>
            <a:custGeom>
              <a:avLst/>
              <a:gdLst>
                <a:gd name="T0" fmla="*/ 1481 w 1889"/>
                <a:gd name="T1" fmla="*/ 844 h 1954"/>
                <a:gd name="T2" fmla="*/ 1367 w 1889"/>
                <a:gd name="T3" fmla="*/ 668 h 1954"/>
                <a:gd name="T4" fmla="*/ 1242 w 1889"/>
                <a:gd name="T5" fmla="*/ 552 h 1954"/>
                <a:gd name="T6" fmla="*/ 1072 w 1889"/>
                <a:gd name="T7" fmla="*/ 456 h 1954"/>
                <a:gd name="T8" fmla="*/ 890 w 1889"/>
                <a:gd name="T9" fmla="*/ 406 h 1954"/>
                <a:gd name="T10" fmla="*/ 704 w 1889"/>
                <a:gd name="T11" fmla="*/ 402 h 1954"/>
                <a:gd name="T12" fmla="*/ 522 w 1889"/>
                <a:gd name="T13" fmla="*/ 442 h 1954"/>
                <a:gd name="T14" fmla="*/ 352 w 1889"/>
                <a:gd name="T15" fmla="*/ 526 h 1954"/>
                <a:gd name="T16" fmla="*/ 204 w 1889"/>
                <a:gd name="T17" fmla="*/ 650 h 1954"/>
                <a:gd name="T18" fmla="*/ 110 w 1889"/>
                <a:gd name="T19" fmla="*/ 778 h 1954"/>
                <a:gd name="T20" fmla="*/ 32 w 1889"/>
                <a:gd name="T21" fmla="*/ 954 h 1954"/>
                <a:gd name="T22" fmla="*/ 0 w 1889"/>
                <a:gd name="T23" fmla="*/ 1138 h 1954"/>
                <a:gd name="T24" fmla="*/ 14 w 1889"/>
                <a:gd name="T25" fmla="*/ 1324 h 1954"/>
                <a:gd name="T26" fmla="*/ 72 w 1889"/>
                <a:gd name="T27" fmla="*/ 1502 h 1954"/>
                <a:gd name="T28" fmla="*/ 172 w 1889"/>
                <a:gd name="T29" fmla="*/ 1664 h 1954"/>
                <a:gd name="T30" fmla="*/ 282 w 1889"/>
                <a:gd name="T31" fmla="*/ 1776 h 1954"/>
                <a:gd name="T32" fmla="*/ 448 w 1889"/>
                <a:gd name="T33" fmla="*/ 1882 h 1954"/>
                <a:gd name="T34" fmla="*/ 628 w 1889"/>
                <a:gd name="T35" fmla="*/ 1940 h 1954"/>
                <a:gd name="T36" fmla="*/ 814 w 1889"/>
                <a:gd name="T37" fmla="*/ 1954 h 1954"/>
                <a:gd name="T38" fmla="*/ 998 w 1889"/>
                <a:gd name="T39" fmla="*/ 1922 h 1954"/>
                <a:gd name="T40" fmla="*/ 1170 w 1889"/>
                <a:gd name="T41" fmla="*/ 1848 h 1954"/>
                <a:gd name="T42" fmla="*/ 1325 w 1889"/>
                <a:gd name="T43" fmla="*/ 1730 h 1954"/>
                <a:gd name="T44" fmla="*/ 1423 w 1889"/>
                <a:gd name="T45" fmla="*/ 1612 h 1954"/>
                <a:gd name="T46" fmla="*/ 1505 w 1889"/>
                <a:gd name="T47" fmla="*/ 1452 h 1954"/>
                <a:gd name="T48" fmla="*/ 1889 w 1889"/>
                <a:gd name="T49" fmla="*/ 312 h 1954"/>
                <a:gd name="T50" fmla="*/ 1811 w 1889"/>
                <a:gd name="T51" fmla="*/ 162 h 1954"/>
                <a:gd name="T52" fmla="*/ 1763 w 1889"/>
                <a:gd name="T53" fmla="*/ 0 h 1954"/>
                <a:gd name="T54" fmla="*/ 1202 w 1889"/>
                <a:gd name="T55" fmla="*/ 1652 h 1954"/>
                <a:gd name="T56" fmla="*/ 1072 w 1889"/>
                <a:gd name="T57" fmla="*/ 1742 h 1954"/>
                <a:gd name="T58" fmla="*/ 928 w 1889"/>
                <a:gd name="T59" fmla="*/ 1796 h 1954"/>
                <a:gd name="T60" fmla="*/ 776 w 1889"/>
                <a:gd name="T61" fmla="*/ 1814 h 1954"/>
                <a:gd name="T62" fmla="*/ 624 w 1889"/>
                <a:gd name="T63" fmla="*/ 1794 h 1954"/>
                <a:gd name="T64" fmla="*/ 480 w 1889"/>
                <a:gd name="T65" fmla="*/ 1740 h 1954"/>
                <a:gd name="T66" fmla="*/ 372 w 1889"/>
                <a:gd name="T67" fmla="*/ 1668 h 1954"/>
                <a:gd name="T68" fmla="*/ 262 w 1889"/>
                <a:gd name="T69" fmla="*/ 1550 h 1954"/>
                <a:gd name="T70" fmla="*/ 188 w 1889"/>
                <a:gd name="T71" fmla="*/ 1414 h 1954"/>
                <a:gd name="T72" fmla="*/ 148 w 1889"/>
                <a:gd name="T73" fmla="*/ 1268 h 1954"/>
                <a:gd name="T74" fmla="*/ 144 w 1889"/>
                <a:gd name="T75" fmla="*/ 1114 h 1954"/>
                <a:gd name="T76" fmla="*/ 178 w 1889"/>
                <a:gd name="T77" fmla="*/ 964 h 1954"/>
                <a:gd name="T78" fmla="*/ 248 w 1889"/>
                <a:gd name="T79" fmla="*/ 824 h 1954"/>
                <a:gd name="T80" fmla="*/ 330 w 1889"/>
                <a:gd name="T81" fmla="*/ 722 h 1954"/>
                <a:gd name="T82" fmla="*/ 456 w 1889"/>
                <a:gd name="T83" fmla="*/ 626 h 1954"/>
                <a:gd name="T84" fmla="*/ 598 w 1889"/>
                <a:gd name="T85" fmla="*/ 566 h 1954"/>
                <a:gd name="T86" fmla="*/ 748 w 1889"/>
                <a:gd name="T87" fmla="*/ 540 h 1954"/>
                <a:gd name="T88" fmla="*/ 900 w 1889"/>
                <a:gd name="T89" fmla="*/ 552 h 1954"/>
                <a:gd name="T90" fmla="*/ 1048 w 1889"/>
                <a:gd name="T91" fmla="*/ 600 h 1954"/>
                <a:gd name="T92" fmla="*/ 1184 w 1889"/>
                <a:gd name="T93" fmla="*/ 686 h 1954"/>
                <a:gd name="T94" fmla="*/ 1274 w 1889"/>
                <a:gd name="T95" fmla="*/ 778 h 1954"/>
                <a:gd name="T96" fmla="*/ 1357 w 1889"/>
                <a:gd name="T97" fmla="*/ 910 h 1954"/>
                <a:gd name="T98" fmla="*/ 1403 w 1889"/>
                <a:gd name="T99" fmla="*/ 1056 h 1954"/>
                <a:gd name="T100" fmla="*/ 1415 w 1889"/>
                <a:gd name="T101" fmla="*/ 1208 h 1954"/>
                <a:gd name="T102" fmla="*/ 1389 w 1889"/>
                <a:gd name="T103" fmla="*/ 1360 h 1954"/>
                <a:gd name="T104" fmla="*/ 1325 w 1889"/>
                <a:gd name="T105" fmla="*/ 150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954">
                  <a:moveTo>
                    <a:pt x="1763" y="0"/>
                  </a:moveTo>
                  <a:lnTo>
                    <a:pt x="1481" y="844"/>
                  </a:lnTo>
                  <a:lnTo>
                    <a:pt x="1481" y="844"/>
                  </a:lnTo>
                  <a:lnTo>
                    <a:pt x="1481" y="844"/>
                  </a:lnTo>
                  <a:lnTo>
                    <a:pt x="1481" y="844"/>
                  </a:lnTo>
                  <a:lnTo>
                    <a:pt x="1463" y="806"/>
                  </a:lnTo>
                  <a:lnTo>
                    <a:pt x="1441" y="770"/>
                  </a:lnTo>
                  <a:lnTo>
                    <a:pt x="1419" y="736"/>
                  </a:lnTo>
                  <a:lnTo>
                    <a:pt x="1395" y="700"/>
                  </a:lnTo>
                  <a:lnTo>
                    <a:pt x="1367" y="668"/>
                  </a:lnTo>
                  <a:lnTo>
                    <a:pt x="1339" y="636"/>
                  </a:lnTo>
                  <a:lnTo>
                    <a:pt x="1306" y="606"/>
                  </a:lnTo>
                  <a:lnTo>
                    <a:pt x="1272" y="576"/>
                  </a:lnTo>
                  <a:lnTo>
                    <a:pt x="1272" y="576"/>
                  </a:lnTo>
                  <a:lnTo>
                    <a:pt x="1242" y="552"/>
                  </a:lnTo>
                  <a:lnTo>
                    <a:pt x="1210" y="530"/>
                  </a:lnTo>
                  <a:lnTo>
                    <a:pt x="1176" y="508"/>
                  </a:lnTo>
                  <a:lnTo>
                    <a:pt x="1142" y="490"/>
                  </a:lnTo>
                  <a:lnTo>
                    <a:pt x="1108" y="472"/>
                  </a:lnTo>
                  <a:lnTo>
                    <a:pt x="1072" y="456"/>
                  </a:lnTo>
                  <a:lnTo>
                    <a:pt x="1036" y="442"/>
                  </a:lnTo>
                  <a:lnTo>
                    <a:pt x="1000" y="432"/>
                  </a:lnTo>
                  <a:lnTo>
                    <a:pt x="964" y="422"/>
                  </a:lnTo>
                  <a:lnTo>
                    <a:pt x="928" y="414"/>
                  </a:lnTo>
                  <a:lnTo>
                    <a:pt x="890" y="406"/>
                  </a:lnTo>
                  <a:lnTo>
                    <a:pt x="854" y="402"/>
                  </a:lnTo>
                  <a:lnTo>
                    <a:pt x="816" y="400"/>
                  </a:lnTo>
                  <a:lnTo>
                    <a:pt x="778" y="398"/>
                  </a:lnTo>
                  <a:lnTo>
                    <a:pt x="742" y="400"/>
                  </a:lnTo>
                  <a:lnTo>
                    <a:pt x="704" y="402"/>
                  </a:lnTo>
                  <a:lnTo>
                    <a:pt x="666" y="406"/>
                  </a:lnTo>
                  <a:lnTo>
                    <a:pt x="630" y="412"/>
                  </a:lnTo>
                  <a:lnTo>
                    <a:pt x="594" y="420"/>
                  </a:lnTo>
                  <a:lnTo>
                    <a:pt x="558" y="430"/>
                  </a:lnTo>
                  <a:lnTo>
                    <a:pt x="522" y="442"/>
                  </a:lnTo>
                  <a:lnTo>
                    <a:pt x="486" y="456"/>
                  </a:lnTo>
                  <a:lnTo>
                    <a:pt x="452" y="470"/>
                  </a:lnTo>
                  <a:lnTo>
                    <a:pt x="418" y="486"/>
                  </a:lnTo>
                  <a:lnTo>
                    <a:pt x="384" y="506"/>
                  </a:lnTo>
                  <a:lnTo>
                    <a:pt x="352" y="526"/>
                  </a:lnTo>
                  <a:lnTo>
                    <a:pt x="320" y="546"/>
                  </a:lnTo>
                  <a:lnTo>
                    <a:pt x="290" y="570"/>
                  </a:lnTo>
                  <a:lnTo>
                    <a:pt x="260" y="596"/>
                  </a:lnTo>
                  <a:lnTo>
                    <a:pt x="232" y="622"/>
                  </a:lnTo>
                  <a:lnTo>
                    <a:pt x="204" y="650"/>
                  </a:lnTo>
                  <a:lnTo>
                    <a:pt x="178" y="682"/>
                  </a:lnTo>
                  <a:lnTo>
                    <a:pt x="178" y="682"/>
                  </a:lnTo>
                  <a:lnTo>
                    <a:pt x="154" y="712"/>
                  </a:lnTo>
                  <a:lnTo>
                    <a:pt x="130" y="746"/>
                  </a:lnTo>
                  <a:lnTo>
                    <a:pt x="110" y="778"/>
                  </a:lnTo>
                  <a:lnTo>
                    <a:pt x="90" y="812"/>
                  </a:lnTo>
                  <a:lnTo>
                    <a:pt x="74" y="846"/>
                  </a:lnTo>
                  <a:lnTo>
                    <a:pt x="58" y="882"/>
                  </a:lnTo>
                  <a:lnTo>
                    <a:pt x="44" y="918"/>
                  </a:lnTo>
                  <a:lnTo>
                    <a:pt x="32" y="954"/>
                  </a:lnTo>
                  <a:lnTo>
                    <a:pt x="22" y="990"/>
                  </a:lnTo>
                  <a:lnTo>
                    <a:pt x="14" y="1026"/>
                  </a:lnTo>
                  <a:lnTo>
                    <a:pt x="8" y="1064"/>
                  </a:lnTo>
                  <a:lnTo>
                    <a:pt x="4" y="1102"/>
                  </a:lnTo>
                  <a:lnTo>
                    <a:pt x="0" y="1138"/>
                  </a:lnTo>
                  <a:lnTo>
                    <a:pt x="0" y="1176"/>
                  </a:lnTo>
                  <a:lnTo>
                    <a:pt x="0" y="1212"/>
                  </a:lnTo>
                  <a:lnTo>
                    <a:pt x="4" y="1250"/>
                  </a:lnTo>
                  <a:lnTo>
                    <a:pt x="8" y="1288"/>
                  </a:lnTo>
                  <a:lnTo>
                    <a:pt x="14" y="1324"/>
                  </a:lnTo>
                  <a:lnTo>
                    <a:pt x="22" y="1360"/>
                  </a:lnTo>
                  <a:lnTo>
                    <a:pt x="32" y="1396"/>
                  </a:lnTo>
                  <a:lnTo>
                    <a:pt x="44" y="1432"/>
                  </a:lnTo>
                  <a:lnTo>
                    <a:pt x="56" y="1468"/>
                  </a:lnTo>
                  <a:lnTo>
                    <a:pt x="72" y="1502"/>
                  </a:lnTo>
                  <a:lnTo>
                    <a:pt x="88" y="1536"/>
                  </a:lnTo>
                  <a:lnTo>
                    <a:pt x="106" y="1570"/>
                  </a:lnTo>
                  <a:lnTo>
                    <a:pt x="126" y="1602"/>
                  </a:lnTo>
                  <a:lnTo>
                    <a:pt x="148" y="1634"/>
                  </a:lnTo>
                  <a:lnTo>
                    <a:pt x="172" y="1664"/>
                  </a:lnTo>
                  <a:lnTo>
                    <a:pt x="196" y="1694"/>
                  </a:lnTo>
                  <a:lnTo>
                    <a:pt x="224" y="1722"/>
                  </a:lnTo>
                  <a:lnTo>
                    <a:pt x="252" y="1750"/>
                  </a:lnTo>
                  <a:lnTo>
                    <a:pt x="282" y="1776"/>
                  </a:lnTo>
                  <a:lnTo>
                    <a:pt x="282" y="1776"/>
                  </a:lnTo>
                  <a:lnTo>
                    <a:pt x="314" y="1800"/>
                  </a:lnTo>
                  <a:lnTo>
                    <a:pt x="346" y="1824"/>
                  </a:lnTo>
                  <a:lnTo>
                    <a:pt x="380" y="1844"/>
                  </a:lnTo>
                  <a:lnTo>
                    <a:pt x="414" y="1864"/>
                  </a:lnTo>
                  <a:lnTo>
                    <a:pt x="448" y="1882"/>
                  </a:lnTo>
                  <a:lnTo>
                    <a:pt x="482" y="1896"/>
                  </a:lnTo>
                  <a:lnTo>
                    <a:pt x="518" y="1910"/>
                  </a:lnTo>
                  <a:lnTo>
                    <a:pt x="554" y="1922"/>
                  </a:lnTo>
                  <a:lnTo>
                    <a:pt x="592" y="1932"/>
                  </a:lnTo>
                  <a:lnTo>
                    <a:pt x="628" y="1940"/>
                  </a:lnTo>
                  <a:lnTo>
                    <a:pt x="664" y="1946"/>
                  </a:lnTo>
                  <a:lnTo>
                    <a:pt x="702" y="1950"/>
                  </a:lnTo>
                  <a:lnTo>
                    <a:pt x="740" y="1954"/>
                  </a:lnTo>
                  <a:lnTo>
                    <a:pt x="776" y="1954"/>
                  </a:lnTo>
                  <a:lnTo>
                    <a:pt x="814" y="1954"/>
                  </a:lnTo>
                  <a:lnTo>
                    <a:pt x="852" y="1950"/>
                  </a:lnTo>
                  <a:lnTo>
                    <a:pt x="888" y="1946"/>
                  </a:lnTo>
                  <a:lnTo>
                    <a:pt x="926" y="1940"/>
                  </a:lnTo>
                  <a:lnTo>
                    <a:pt x="962" y="1932"/>
                  </a:lnTo>
                  <a:lnTo>
                    <a:pt x="998" y="1922"/>
                  </a:lnTo>
                  <a:lnTo>
                    <a:pt x="1034" y="1912"/>
                  </a:lnTo>
                  <a:lnTo>
                    <a:pt x="1068" y="1898"/>
                  </a:lnTo>
                  <a:lnTo>
                    <a:pt x="1104" y="1882"/>
                  </a:lnTo>
                  <a:lnTo>
                    <a:pt x="1138" y="1866"/>
                  </a:lnTo>
                  <a:lnTo>
                    <a:pt x="1170" y="1848"/>
                  </a:lnTo>
                  <a:lnTo>
                    <a:pt x="1202" y="1828"/>
                  </a:lnTo>
                  <a:lnTo>
                    <a:pt x="1234" y="1806"/>
                  </a:lnTo>
                  <a:lnTo>
                    <a:pt x="1266" y="1782"/>
                  </a:lnTo>
                  <a:lnTo>
                    <a:pt x="1294" y="1758"/>
                  </a:lnTo>
                  <a:lnTo>
                    <a:pt x="1325" y="1730"/>
                  </a:lnTo>
                  <a:lnTo>
                    <a:pt x="1351" y="1702"/>
                  </a:lnTo>
                  <a:lnTo>
                    <a:pt x="1379" y="1672"/>
                  </a:lnTo>
                  <a:lnTo>
                    <a:pt x="1379" y="1672"/>
                  </a:lnTo>
                  <a:lnTo>
                    <a:pt x="1401" y="1642"/>
                  </a:lnTo>
                  <a:lnTo>
                    <a:pt x="1423" y="1612"/>
                  </a:lnTo>
                  <a:lnTo>
                    <a:pt x="1443" y="1582"/>
                  </a:lnTo>
                  <a:lnTo>
                    <a:pt x="1461" y="1550"/>
                  </a:lnTo>
                  <a:lnTo>
                    <a:pt x="1477" y="1518"/>
                  </a:lnTo>
                  <a:lnTo>
                    <a:pt x="1493" y="1486"/>
                  </a:lnTo>
                  <a:lnTo>
                    <a:pt x="1505" y="1452"/>
                  </a:lnTo>
                  <a:lnTo>
                    <a:pt x="1517" y="1418"/>
                  </a:lnTo>
                  <a:lnTo>
                    <a:pt x="1517" y="1418"/>
                  </a:lnTo>
                  <a:lnTo>
                    <a:pt x="1517" y="1418"/>
                  </a:lnTo>
                  <a:lnTo>
                    <a:pt x="1519" y="1418"/>
                  </a:lnTo>
                  <a:lnTo>
                    <a:pt x="1889" y="312"/>
                  </a:lnTo>
                  <a:lnTo>
                    <a:pt x="1889" y="312"/>
                  </a:lnTo>
                  <a:lnTo>
                    <a:pt x="1867" y="276"/>
                  </a:lnTo>
                  <a:lnTo>
                    <a:pt x="1845" y="238"/>
                  </a:lnTo>
                  <a:lnTo>
                    <a:pt x="1827" y="200"/>
                  </a:lnTo>
                  <a:lnTo>
                    <a:pt x="1811" y="162"/>
                  </a:lnTo>
                  <a:lnTo>
                    <a:pt x="1797" y="122"/>
                  </a:lnTo>
                  <a:lnTo>
                    <a:pt x="1783" y="82"/>
                  </a:lnTo>
                  <a:lnTo>
                    <a:pt x="1773" y="42"/>
                  </a:lnTo>
                  <a:lnTo>
                    <a:pt x="1763" y="0"/>
                  </a:lnTo>
                  <a:lnTo>
                    <a:pt x="1763" y="0"/>
                  </a:lnTo>
                  <a:close/>
                  <a:moveTo>
                    <a:pt x="1268" y="1582"/>
                  </a:moveTo>
                  <a:lnTo>
                    <a:pt x="1268" y="1582"/>
                  </a:lnTo>
                  <a:lnTo>
                    <a:pt x="1246" y="1606"/>
                  </a:lnTo>
                  <a:lnTo>
                    <a:pt x="1224" y="1630"/>
                  </a:lnTo>
                  <a:lnTo>
                    <a:pt x="1202" y="1652"/>
                  </a:lnTo>
                  <a:lnTo>
                    <a:pt x="1176" y="1672"/>
                  </a:lnTo>
                  <a:lnTo>
                    <a:pt x="1152" y="1692"/>
                  </a:lnTo>
                  <a:lnTo>
                    <a:pt x="1126" y="1710"/>
                  </a:lnTo>
                  <a:lnTo>
                    <a:pt x="1100" y="1726"/>
                  </a:lnTo>
                  <a:lnTo>
                    <a:pt x="1072" y="1742"/>
                  </a:lnTo>
                  <a:lnTo>
                    <a:pt x="1044" y="1754"/>
                  </a:lnTo>
                  <a:lnTo>
                    <a:pt x="1016" y="1766"/>
                  </a:lnTo>
                  <a:lnTo>
                    <a:pt x="988" y="1778"/>
                  </a:lnTo>
                  <a:lnTo>
                    <a:pt x="958" y="1788"/>
                  </a:lnTo>
                  <a:lnTo>
                    <a:pt x="928" y="1796"/>
                  </a:lnTo>
                  <a:lnTo>
                    <a:pt x="898" y="1802"/>
                  </a:lnTo>
                  <a:lnTo>
                    <a:pt x="868" y="1806"/>
                  </a:lnTo>
                  <a:lnTo>
                    <a:pt x="838" y="1810"/>
                  </a:lnTo>
                  <a:lnTo>
                    <a:pt x="808" y="1812"/>
                  </a:lnTo>
                  <a:lnTo>
                    <a:pt x="776" y="1814"/>
                  </a:lnTo>
                  <a:lnTo>
                    <a:pt x="746" y="1812"/>
                  </a:lnTo>
                  <a:lnTo>
                    <a:pt x="716" y="1810"/>
                  </a:lnTo>
                  <a:lnTo>
                    <a:pt x="686" y="1806"/>
                  </a:lnTo>
                  <a:lnTo>
                    <a:pt x="656" y="1802"/>
                  </a:lnTo>
                  <a:lnTo>
                    <a:pt x="624" y="1794"/>
                  </a:lnTo>
                  <a:lnTo>
                    <a:pt x="596" y="1786"/>
                  </a:lnTo>
                  <a:lnTo>
                    <a:pt x="566" y="1776"/>
                  </a:lnTo>
                  <a:lnTo>
                    <a:pt x="536" y="1766"/>
                  </a:lnTo>
                  <a:lnTo>
                    <a:pt x="508" y="1754"/>
                  </a:lnTo>
                  <a:lnTo>
                    <a:pt x="480" y="1740"/>
                  </a:lnTo>
                  <a:lnTo>
                    <a:pt x="452" y="1724"/>
                  </a:lnTo>
                  <a:lnTo>
                    <a:pt x="424" y="1706"/>
                  </a:lnTo>
                  <a:lnTo>
                    <a:pt x="398" y="1688"/>
                  </a:lnTo>
                  <a:lnTo>
                    <a:pt x="372" y="1668"/>
                  </a:lnTo>
                  <a:lnTo>
                    <a:pt x="372" y="1668"/>
                  </a:lnTo>
                  <a:lnTo>
                    <a:pt x="348" y="1646"/>
                  </a:lnTo>
                  <a:lnTo>
                    <a:pt x="324" y="1624"/>
                  </a:lnTo>
                  <a:lnTo>
                    <a:pt x="302" y="1600"/>
                  </a:lnTo>
                  <a:lnTo>
                    <a:pt x="282" y="1576"/>
                  </a:lnTo>
                  <a:lnTo>
                    <a:pt x="262" y="1550"/>
                  </a:lnTo>
                  <a:lnTo>
                    <a:pt x="244" y="1524"/>
                  </a:lnTo>
                  <a:lnTo>
                    <a:pt x="228" y="1498"/>
                  </a:lnTo>
                  <a:lnTo>
                    <a:pt x="212" y="1470"/>
                  </a:lnTo>
                  <a:lnTo>
                    <a:pt x="200" y="1444"/>
                  </a:lnTo>
                  <a:lnTo>
                    <a:pt x="188" y="1414"/>
                  </a:lnTo>
                  <a:lnTo>
                    <a:pt x="176" y="1386"/>
                  </a:lnTo>
                  <a:lnTo>
                    <a:pt x="166" y="1356"/>
                  </a:lnTo>
                  <a:lnTo>
                    <a:pt x="158" y="1328"/>
                  </a:lnTo>
                  <a:lnTo>
                    <a:pt x="152" y="1298"/>
                  </a:lnTo>
                  <a:lnTo>
                    <a:pt x="148" y="1268"/>
                  </a:lnTo>
                  <a:lnTo>
                    <a:pt x="144" y="1236"/>
                  </a:lnTo>
                  <a:lnTo>
                    <a:pt x="142" y="1206"/>
                  </a:lnTo>
                  <a:lnTo>
                    <a:pt x="140" y="1176"/>
                  </a:lnTo>
                  <a:lnTo>
                    <a:pt x="142" y="1146"/>
                  </a:lnTo>
                  <a:lnTo>
                    <a:pt x="144" y="1114"/>
                  </a:lnTo>
                  <a:lnTo>
                    <a:pt x="148" y="1084"/>
                  </a:lnTo>
                  <a:lnTo>
                    <a:pt x="152" y="1054"/>
                  </a:lnTo>
                  <a:lnTo>
                    <a:pt x="160" y="1024"/>
                  </a:lnTo>
                  <a:lnTo>
                    <a:pt x="168" y="994"/>
                  </a:lnTo>
                  <a:lnTo>
                    <a:pt x="178" y="964"/>
                  </a:lnTo>
                  <a:lnTo>
                    <a:pt x="188" y="936"/>
                  </a:lnTo>
                  <a:lnTo>
                    <a:pt x="200" y="906"/>
                  </a:lnTo>
                  <a:lnTo>
                    <a:pt x="216" y="878"/>
                  </a:lnTo>
                  <a:lnTo>
                    <a:pt x="230" y="850"/>
                  </a:lnTo>
                  <a:lnTo>
                    <a:pt x="248" y="824"/>
                  </a:lnTo>
                  <a:lnTo>
                    <a:pt x="266" y="796"/>
                  </a:lnTo>
                  <a:lnTo>
                    <a:pt x="286" y="772"/>
                  </a:lnTo>
                  <a:lnTo>
                    <a:pt x="286" y="772"/>
                  </a:lnTo>
                  <a:lnTo>
                    <a:pt x="308" y="746"/>
                  </a:lnTo>
                  <a:lnTo>
                    <a:pt x="330" y="722"/>
                  </a:lnTo>
                  <a:lnTo>
                    <a:pt x="354" y="700"/>
                  </a:lnTo>
                  <a:lnTo>
                    <a:pt x="378" y="680"/>
                  </a:lnTo>
                  <a:lnTo>
                    <a:pt x="404" y="662"/>
                  </a:lnTo>
                  <a:lnTo>
                    <a:pt x="430" y="644"/>
                  </a:lnTo>
                  <a:lnTo>
                    <a:pt x="456" y="626"/>
                  </a:lnTo>
                  <a:lnTo>
                    <a:pt x="484" y="612"/>
                  </a:lnTo>
                  <a:lnTo>
                    <a:pt x="510" y="598"/>
                  </a:lnTo>
                  <a:lnTo>
                    <a:pt x="540" y="586"/>
                  </a:lnTo>
                  <a:lnTo>
                    <a:pt x="568" y="576"/>
                  </a:lnTo>
                  <a:lnTo>
                    <a:pt x="598" y="566"/>
                  </a:lnTo>
                  <a:lnTo>
                    <a:pt x="626" y="558"/>
                  </a:lnTo>
                  <a:lnTo>
                    <a:pt x="656" y="552"/>
                  </a:lnTo>
                  <a:lnTo>
                    <a:pt x="686" y="546"/>
                  </a:lnTo>
                  <a:lnTo>
                    <a:pt x="718" y="542"/>
                  </a:lnTo>
                  <a:lnTo>
                    <a:pt x="748" y="540"/>
                  </a:lnTo>
                  <a:lnTo>
                    <a:pt x="778" y="540"/>
                  </a:lnTo>
                  <a:lnTo>
                    <a:pt x="808" y="540"/>
                  </a:lnTo>
                  <a:lnTo>
                    <a:pt x="840" y="542"/>
                  </a:lnTo>
                  <a:lnTo>
                    <a:pt x="870" y="546"/>
                  </a:lnTo>
                  <a:lnTo>
                    <a:pt x="900" y="552"/>
                  </a:lnTo>
                  <a:lnTo>
                    <a:pt x="930" y="558"/>
                  </a:lnTo>
                  <a:lnTo>
                    <a:pt x="960" y="566"/>
                  </a:lnTo>
                  <a:lnTo>
                    <a:pt x="990" y="576"/>
                  </a:lnTo>
                  <a:lnTo>
                    <a:pt x="1018" y="588"/>
                  </a:lnTo>
                  <a:lnTo>
                    <a:pt x="1048" y="600"/>
                  </a:lnTo>
                  <a:lnTo>
                    <a:pt x="1076" y="614"/>
                  </a:lnTo>
                  <a:lnTo>
                    <a:pt x="1104" y="630"/>
                  </a:lnTo>
                  <a:lnTo>
                    <a:pt x="1130" y="646"/>
                  </a:lnTo>
                  <a:lnTo>
                    <a:pt x="1158" y="666"/>
                  </a:lnTo>
                  <a:lnTo>
                    <a:pt x="1184" y="686"/>
                  </a:lnTo>
                  <a:lnTo>
                    <a:pt x="1184" y="686"/>
                  </a:lnTo>
                  <a:lnTo>
                    <a:pt x="1208" y="708"/>
                  </a:lnTo>
                  <a:lnTo>
                    <a:pt x="1232" y="730"/>
                  </a:lnTo>
                  <a:lnTo>
                    <a:pt x="1254" y="754"/>
                  </a:lnTo>
                  <a:lnTo>
                    <a:pt x="1274" y="778"/>
                  </a:lnTo>
                  <a:lnTo>
                    <a:pt x="1292" y="802"/>
                  </a:lnTo>
                  <a:lnTo>
                    <a:pt x="1310" y="828"/>
                  </a:lnTo>
                  <a:lnTo>
                    <a:pt x="1329" y="854"/>
                  </a:lnTo>
                  <a:lnTo>
                    <a:pt x="1343" y="882"/>
                  </a:lnTo>
                  <a:lnTo>
                    <a:pt x="1357" y="910"/>
                  </a:lnTo>
                  <a:lnTo>
                    <a:pt x="1369" y="938"/>
                  </a:lnTo>
                  <a:lnTo>
                    <a:pt x="1379" y="966"/>
                  </a:lnTo>
                  <a:lnTo>
                    <a:pt x="1389" y="996"/>
                  </a:lnTo>
                  <a:lnTo>
                    <a:pt x="1397" y="1026"/>
                  </a:lnTo>
                  <a:lnTo>
                    <a:pt x="1403" y="1056"/>
                  </a:lnTo>
                  <a:lnTo>
                    <a:pt x="1409" y="1086"/>
                  </a:lnTo>
                  <a:lnTo>
                    <a:pt x="1413" y="1116"/>
                  </a:lnTo>
                  <a:lnTo>
                    <a:pt x="1415" y="1146"/>
                  </a:lnTo>
                  <a:lnTo>
                    <a:pt x="1415" y="1178"/>
                  </a:lnTo>
                  <a:lnTo>
                    <a:pt x="1415" y="1208"/>
                  </a:lnTo>
                  <a:lnTo>
                    <a:pt x="1413" y="1238"/>
                  </a:lnTo>
                  <a:lnTo>
                    <a:pt x="1409" y="1268"/>
                  </a:lnTo>
                  <a:lnTo>
                    <a:pt x="1403" y="1300"/>
                  </a:lnTo>
                  <a:lnTo>
                    <a:pt x="1397" y="1330"/>
                  </a:lnTo>
                  <a:lnTo>
                    <a:pt x="1389" y="1360"/>
                  </a:lnTo>
                  <a:lnTo>
                    <a:pt x="1379" y="1388"/>
                  </a:lnTo>
                  <a:lnTo>
                    <a:pt x="1367" y="1418"/>
                  </a:lnTo>
                  <a:lnTo>
                    <a:pt x="1355" y="1446"/>
                  </a:lnTo>
                  <a:lnTo>
                    <a:pt x="1341" y="1474"/>
                  </a:lnTo>
                  <a:lnTo>
                    <a:pt x="1325" y="1502"/>
                  </a:lnTo>
                  <a:lnTo>
                    <a:pt x="1308" y="1530"/>
                  </a:lnTo>
                  <a:lnTo>
                    <a:pt x="1288" y="1556"/>
                  </a:lnTo>
                  <a:lnTo>
                    <a:pt x="1268" y="1582"/>
                  </a:lnTo>
                  <a:lnTo>
                    <a:pt x="1268" y="1582"/>
                  </a:lnTo>
                  <a:close/>
                </a:path>
              </a:pathLst>
            </a:custGeom>
            <a:solidFill>
              <a:schemeClr val="accent2">
                <a:lumMod val="75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grpSp>
      <p:grpSp>
        <p:nvGrpSpPr>
          <p:cNvPr id="80901" name="组合 15"/>
          <p:cNvGrpSpPr/>
          <p:nvPr/>
        </p:nvGrpSpPr>
        <p:grpSpPr bwMode="auto">
          <a:xfrm>
            <a:off x="2681288" y="3567113"/>
            <a:ext cx="534987" cy="552450"/>
            <a:chOff x="5861014" y="2314325"/>
            <a:chExt cx="925849" cy="957707"/>
          </a:xfrm>
        </p:grpSpPr>
        <p:sp>
          <p:nvSpPr>
            <p:cNvPr id="15" name="Freeform 12"/>
            <p:cNvSpPr/>
            <p:nvPr/>
          </p:nvSpPr>
          <p:spPr bwMode="auto">
            <a:xfrm>
              <a:off x="5929696" y="2578520"/>
              <a:ext cx="626391" cy="624710"/>
            </a:xfrm>
            <a:custGeom>
              <a:avLst/>
              <a:gdLst>
                <a:gd name="T0" fmla="*/ 1068 w 1275"/>
                <a:gd name="T1" fmla="*/ 168 h 1274"/>
                <a:gd name="T2" fmla="*/ 1134 w 1275"/>
                <a:gd name="T3" fmla="*/ 238 h 1274"/>
                <a:gd name="T4" fmla="*/ 1189 w 1275"/>
                <a:gd name="T5" fmla="*/ 314 h 1274"/>
                <a:gd name="T6" fmla="*/ 1229 w 1275"/>
                <a:gd name="T7" fmla="*/ 398 h 1274"/>
                <a:gd name="T8" fmla="*/ 1257 w 1275"/>
                <a:gd name="T9" fmla="*/ 486 h 1274"/>
                <a:gd name="T10" fmla="*/ 1273 w 1275"/>
                <a:gd name="T11" fmla="*/ 576 h 1274"/>
                <a:gd name="T12" fmla="*/ 1275 w 1275"/>
                <a:gd name="T13" fmla="*/ 668 h 1274"/>
                <a:gd name="T14" fmla="*/ 1263 w 1275"/>
                <a:gd name="T15" fmla="*/ 760 h 1274"/>
                <a:gd name="T16" fmla="*/ 1239 w 1275"/>
                <a:gd name="T17" fmla="*/ 848 h 1274"/>
                <a:gd name="T18" fmla="*/ 1201 w 1275"/>
                <a:gd name="T19" fmla="*/ 934 h 1274"/>
                <a:gd name="T20" fmla="*/ 1148 w 1275"/>
                <a:gd name="T21" fmla="*/ 1016 h 1274"/>
                <a:gd name="T22" fmla="*/ 1106 w 1275"/>
                <a:gd name="T23" fmla="*/ 1066 h 1274"/>
                <a:gd name="T24" fmla="*/ 1036 w 1275"/>
                <a:gd name="T25" fmla="*/ 1132 h 1274"/>
                <a:gd name="T26" fmla="*/ 960 w 1275"/>
                <a:gd name="T27" fmla="*/ 1186 h 1274"/>
                <a:gd name="T28" fmla="*/ 876 w 1275"/>
                <a:gd name="T29" fmla="*/ 1226 h 1274"/>
                <a:gd name="T30" fmla="*/ 788 w 1275"/>
                <a:gd name="T31" fmla="*/ 1256 h 1274"/>
                <a:gd name="T32" fmla="*/ 698 w 1275"/>
                <a:gd name="T33" fmla="*/ 1270 h 1274"/>
                <a:gd name="T34" fmla="*/ 606 w 1275"/>
                <a:gd name="T35" fmla="*/ 1272 h 1274"/>
                <a:gd name="T36" fmla="*/ 516 w 1275"/>
                <a:gd name="T37" fmla="*/ 1262 h 1274"/>
                <a:gd name="T38" fmla="*/ 426 w 1275"/>
                <a:gd name="T39" fmla="*/ 1236 h 1274"/>
                <a:gd name="T40" fmla="*/ 340 w 1275"/>
                <a:gd name="T41" fmla="*/ 1200 h 1274"/>
                <a:gd name="T42" fmla="*/ 258 w 1275"/>
                <a:gd name="T43" fmla="*/ 1148 h 1274"/>
                <a:gd name="T44" fmla="*/ 208 w 1275"/>
                <a:gd name="T45" fmla="*/ 1106 h 1274"/>
                <a:gd name="T46" fmla="*/ 142 w 1275"/>
                <a:gd name="T47" fmla="*/ 1036 h 1274"/>
                <a:gd name="T48" fmla="*/ 88 w 1275"/>
                <a:gd name="T49" fmla="*/ 958 h 1274"/>
                <a:gd name="T50" fmla="*/ 48 w 1275"/>
                <a:gd name="T51" fmla="*/ 874 h 1274"/>
                <a:gd name="T52" fmla="*/ 18 w 1275"/>
                <a:gd name="T53" fmla="*/ 788 h 1274"/>
                <a:gd name="T54" fmla="*/ 4 w 1275"/>
                <a:gd name="T55" fmla="*/ 696 h 1274"/>
                <a:gd name="T56" fmla="*/ 2 w 1275"/>
                <a:gd name="T57" fmla="*/ 606 h 1274"/>
                <a:gd name="T58" fmla="*/ 12 w 1275"/>
                <a:gd name="T59" fmla="*/ 514 h 1274"/>
                <a:gd name="T60" fmla="*/ 38 w 1275"/>
                <a:gd name="T61" fmla="*/ 424 h 1274"/>
                <a:gd name="T62" fmla="*/ 76 w 1275"/>
                <a:gd name="T63" fmla="*/ 338 h 1274"/>
                <a:gd name="T64" fmla="*/ 126 w 1275"/>
                <a:gd name="T65" fmla="*/ 256 h 1274"/>
                <a:gd name="T66" fmla="*/ 168 w 1275"/>
                <a:gd name="T67" fmla="*/ 206 h 1274"/>
                <a:gd name="T68" fmla="*/ 238 w 1275"/>
                <a:gd name="T69" fmla="*/ 140 h 1274"/>
                <a:gd name="T70" fmla="*/ 316 w 1275"/>
                <a:gd name="T71" fmla="*/ 86 h 1274"/>
                <a:gd name="T72" fmla="*/ 400 w 1275"/>
                <a:gd name="T73" fmla="*/ 46 h 1274"/>
                <a:gd name="T74" fmla="*/ 486 w 1275"/>
                <a:gd name="T75" fmla="*/ 18 h 1274"/>
                <a:gd name="T76" fmla="*/ 578 w 1275"/>
                <a:gd name="T77" fmla="*/ 2 h 1274"/>
                <a:gd name="T78" fmla="*/ 668 w 1275"/>
                <a:gd name="T79" fmla="*/ 0 h 1274"/>
                <a:gd name="T80" fmla="*/ 760 w 1275"/>
                <a:gd name="T81" fmla="*/ 12 h 1274"/>
                <a:gd name="T82" fmla="*/ 850 w 1275"/>
                <a:gd name="T83" fmla="*/ 36 h 1274"/>
                <a:gd name="T84" fmla="*/ 936 w 1275"/>
                <a:gd name="T85" fmla="*/ 74 h 1274"/>
                <a:gd name="T86" fmla="*/ 1018 w 1275"/>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1274">
                  <a:moveTo>
                    <a:pt x="1044" y="146"/>
                  </a:moveTo>
                  <a:lnTo>
                    <a:pt x="1044" y="146"/>
                  </a:lnTo>
                  <a:lnTo>
                    <a:pt x="1068" y="168"/>
                  </a:lnTo>
                  <a:lnTo>
                    <a:pt x="1092" y="190"/>
                  </a:lnTo>
                  <a:lnTo>
                    <a:pt x="1114" y="214"/>
                  </a:lnTo>
                  <a:lnTo>
                    <a:pt x="1134" y="238"/>
                  </a:lnTo>
                  <a:lnTo>
                    <a:pt x="1152" y="262"/>
                  </a:lnTo>
                  <a:lnTo>
                    <a:pt x="1170" y="288"/>
                  </a:lnTo>
                  <a:lnTo>
                    <a:pt x="1189" y="314"/>
                  </a:lnTo>
                  <a:lnTo>
                    <a:pt x="1203" y="342"/>
                  </a:lnTo>
                  <a:lnTo>
                    <a:pt x="1217" y="370"/>
                  </a:lnTo>
                  <a:lnTo>
                    <a:pt x="1229" y="398"/>
                  </a:lnTo>
                  <a:lnTo>
                    <a:pt x="1239" y="426"/>
                  </a:lnTo>
                  <a:lnTo>
                    <a:pt x="1249" y="456"/>
                  </a:lnTo>
                  <a:lnTo>
                    <a:pt x="1257" y="486"/>
                  </a:lnTo>
                  <a:lnTo>
                    <a:pt x="1263" y="516"/>
                  </a:lnTo>
                  <a:lnTo>
                    <a:pt x="1269" y="546"/>
                  </a:lnTo>
                  <a:lnTo>
                    <a:pt x="1273" y="576"/>
                  </a:lnTo>
                  <a:lnTo>
                    <a:pt x="1275" y="606"/>
                  </a:lnTo>
                  <a:lnTo>
                    <a:pt x="1275" y="638"/>
                  </a:lnTo>
                  <a:lnTo>
                    <a:pt x="1275" y="668"/>
                  </a:lnTo>
                  <a:lnTo>
                    <a:pt x="1273" y="698"/>
                  </a:lnTo>
                  <a:lnTo>
                    <a:pt x="1269" y="728"/>
                  </a:lnTo>
                  <a:lnTo>
                    <a:pt x="1263" y="760"/>
                  </a:lnTo>
                  <a:lnTo>
                    <a:pt x="1257" y="790"/>
                  </a:lnTo>
                  <a:lnTo>
                    <a:pt x="1249" y="820"/>
                  </a:lnTo>
                  <a:lnTo>
                    <a:pt x="1239" y="848"/>
                  </a:lnTo>
                  <a:lnTo>
                    <a:pt x="1227" y="878"/>
                  </a:lnTo>
                  <a:lnTo>
                    <a:pt x="1215" y="906"/>
                  </a:lnTo>
                  <a:lnTo>
                    <a:pt x="1201" y="934"/>
                  </a:lnTo>
                  <a:lnTo>
                    <a:pt x="1185" y="962"/>
                  </a:lnTo>
                  <a:lnTo>
                    <a:pt x="1168" y="990"/>
                  </a:lnTo>
                  <a:lnTo>
                    <a:pt x="1148" y="1016"/>
                  </a:lnTo>
                  <a:lnTo>
                    <a:pt x="1128" y="1042"/>
                  </a:lnTo>
                  <a:lnTo>
                    <a:pt x="1128" y="1042"/>
                  </a:lnTo>
                  <a:lnTo>
                    <a:pt x="1106" y="1066"/>
                  </a:lnTo>
                  <a:lnTo>
                    <a:pt x="1084" y="1090"/>
                  </a:lnTo>
                  <a:lnTo>
                    <a:pt x="1062" y="1112"/>
                  </a:lnTo>
                  <a:lnTo>
                    <a:pt x="1036" y="1132"/>
                  </a:lnTo>
                  <a:lnTo>
                    <a:pt x="1012" y="1152"/>
                  </a:lnTo>
                  <a:lnTo>
                    <a:pt x="986" y="1170"/>
                  </a:lnTo>
                  <a:lnTo>
                    <a:pt x="960" y="1186"/>
                  </a:lnTo>
                  <a:lnTo>
                    <a:pt x="932" y="1202"/>
                  </a:lnTo>
                  <a:lnTo>
                    <a:pt x="904" y="1214"/>
                  </a:lnTo>
                  <a:lnTo>
                    <a:pt x="876" y="1226"/>
                  </a:lnTo>
                  <a:lnTo>
                    <a:pt x="848" y="1238"/>
                  </a:lnTo>
                  <a:lnTo>
                    <a:pt x="818" y="1248"/>
                  </a:lnTo>
                  <a:lnTo>
                    <a:pt x="788" y="1256"/>
                  </a:lnTo>
                  <a:lnTo>
                    <a:pt x="758" y="1262"/>
                  </a:lnTo>
                  <a:lnTo>
                    <a:pt x="728" y="1266"/>
                  </a:lnTo>
                  <a:lnTo>
                    <a:pt x="698" y="1270"/>
                  </a:lnTo>
                  <a:lnTo>
                    <a:pt x="668" y="1272"/>
                  </a:lnTo>
                  <a:lnTo>
                    <a:pt x="636" y="1274"/>
                  </a:lnTo>
                  <a:lnTo>
                    <a:pt x="606" y="1272"/>
                  </a:lnTo>
                  <a:lnTo>
                    <a:pt x="576" y="1270"/>
                  </a:lnTo>
                  <a:lnTo>
                    <a:pt x="546" y="1266"/>
                  </a:lnTo>
                  <a:lnTo>
                    <a:pt x="516" y="1262"/>
                  </a:lnTo>
                  <a:lnTo>
                    <a:pt x="484" y="1254"/>
                  </a:lnTo>
                  <a:lnTo>
                    <a:pt x="456" y="1246"/>
                  </a:lnTo>
                  <a:lnTo>
                    <a:pt x="426" y="1236"/>
                  </a:lnTo>
                  <a:lnTo>
                    <a:pt x="396" y="1226"/>
                  </a:lnTo>
                  <a:lnTo>
                    <a:pt x="368" y="1214"/>
                  </a:lnTo>
                  <a:lnTo>
                    <a:pt x="340" y="1200"/>
                  </a:lnTo>
                  <a:lnTo>
                    <a:pt x="312" y="1184"/>
                  </a:lnTo>
                  <a:lnTo>
                    <a:pt x="284" y="1166"/>
                  </a:lnTo>
                  <a:lnTo>
                    <a:pt x="258" y="1148"/>
                  </a:lnTo>
                  <a:lnTo>
                    <a:pt x="232" y="1128"/>
                  </a:lnTo>
                  <a:lnTo>
                    <a:pt x="232" y="1128"/>
                  </a:lnTo>
                  <a:lnTo>
                    <a:pt x="208" y="1106"/>
                  </a:lnTo>
                  <a:lnTo>
                    <a:pt x="184" y="1084"/>
                  </a:lnTo>
                  <a:lnTo>
                    <a:pt x="162" y="1060"/>
                  </a:lnTo>
                  <a:lnTo>
                    <a:pt x="142" y="1036"/>
                  </a:lnTo>
                  <a:lnTo>
                    <a:pt x="122" y="1010"/>
                  </a:lnTo>
                  <a:lnTo>
                    <a:pt x="104" y="984"/>
                  </a:lnTo>
                  <a:lnTo>
                    <a:pt x="88" y="958"/>
                  </a:lnTo>
                  <a:lnTo>
                    <a:pt x="72" y="930"/>
                  </a:lnTo>
                  <a:lnTo>
                    <a:pt x="60" y="904"/>
                  </a:lnTo>
                  <a:lnTo>
                    <a:pt x="48" y="874"/>
                  </a:lnTo>
                  <a:lnTo>
                    <a:pt x="36" y="846"/>
                  </a:lnTo>
                  <a:lnTo>
                    <a:pt x="26" y="816"/>
                  </a:lnTo>
                  <a:lnTo>
                    <a:pt x="18" y="788"/>
                  </a:lnTo>
                  <a:lnTo>
                    <a:pt x="12" y="758"/>
                  </a:lnTo>
                  <a:lnTo>
                    <a:pt x="8" y="728"/>
                  </a:lnTo>
                  <a:lnTo>
                    <a:pt x="4" y="696"/>
                  </a:lnTo>
                  <a:lnTo>
                    <a:pt x="2" y="666"/>
                  </a:lnTo>
                  <a:lnTo>
                    <a:pt x="0" y="636"/>
                  </a:lnTo>
                  <a:lnTo>
                    <a:pt x="2" y="606"/>
                  </a:lnTo>
                  <a:lnTo>
                    <a:pt x="4" y="574"/>
                  </a:lnTo>
                  <a:lnTo>
                    <a:pt x="8" y="544"/>
                  </a:lnTo>
                  <a:lnTo>
                    <a:pt x="12" y="514"/>
                  </a:lnTo>
                  <a:lnTo>
                    <a:pt x="20" y="484"/>
                  </a:lnTo>
                  <a:lnTo>
                    <a:pt x="28" y="454"/>
                  </a:lnTo>
                  <a:lnTo>
                    <a:pt x="38" y="424"/>
                  </a:lnTo>
                  <a:lnTo>
                    <a:pt x="48" y="396"/>
                  </a:lnTo>
                  <a:lnTo>
                    <a:pt x="60" y="366"/>
                  </a:lnTo>
                  <a:lnTo>
                    <a:pt x="76" y="338"/>
                  </a:lnTo>
                  <a:lnTo>
                    <a:pt x="90" y="310"/>
                  </a:lnTo>
                  <a:lnTo>
                    <a:pt x="108" y="284"/>
                  </a:lnTo>
                  <a:lnTo>
                    <a:pt x="126" y="256"/>
                  </a:lnTo>
                  <a:lnTo>
                    <a:pt x="146" y="232"/>
                  </a:lnTo>
                  <a:lnTo>
                    <a:pt x="146" y="232"/>
                  </a:lnTo>
                  <a:lnTo>
                    <a:pt x="168" y="206"/>
                  </a:lnTo>
                  <a:lnTo>
                    <a:pt x="190" y="182"/>
                  </a:lnTo>
                  <a:lnTo>
                    <a:pt x="214" y="160"/>
                  </a:lnTo>
                  <a:lnTo>
                    <a:pt x="238" y="140"/>
                  </a:lnTo>
                  <a:lnTo>
                    <a:pt x="264" y="122"/>
                  </a:lnTo>
                  <a:lnTo>
                    <a:pt x="290" y="104"/>
                  </a:lnTo>
                  <a:lnTo>
                    <a:pt x="316" y="86"/>
                  </a:lnTo>
                  <a:lnTo>
                    <a:pt x="344" y="72"/>
                  </a:lnTo>
                  <a:lnTo>
                    <a:pt x="370" y="58"/>
                  </a:lnTo>
                  <a:lnTo>
                    <a:pt x="400" y="46"/>
                  </a:lnTo>
                  <a:lnTo>
                    <a:pt x="428" y="36"/>
                  </a:lnTo>
                  <a:lnTo>
                    <a:pt x="458" y="26"/>
                  </a:lnTo>
                  <a:lnTo>
                    <a:pt x="486" y="18"/>
                  </a:lnTo>
                  <a:lnTo>
                    <a:pt x="516" y="12"/>
                  </a:lnTo>
                  <a:lnTo>
                    <a:pt x="546" y="6"/>
                  </a:lnTo>
                  <a:lnTo>
                    <a:pt x="578" y="2"/>
                  </a:lnTo>
                  <a:lnTo>
                    <a:pt x="608" y="0"/>
                  </a:lnTo>
                  <a:lnTo>
                    <a:pt x="638" y="0"/>
                  </a:lnTo>
                  <a:lnTo>
                    <a:pt x="668" y="0"/>
                  </a:lnTo>
                  <a:lnTo>
                    <a:pt x="700" y="2"/>
                  </a:lnTo>
                  <a:lnTo>
                    <a:pt x="730" y="6"/>
                  </a:lnTo>
                  <a:lnTo>
                    <a:pt x="760" y="12"/>
                  </a:lnTo>
                  <a:lnTo>
                    <a:pt x="790" y="18"/>
                  </a:lnTo>
                  <a:lnTo>
                    <a:pt x="820" y="26"/>
                  </a:lnTo>
                  <a:lnTo>
                    <a:pt x="850" y="36"/>
                  </a:lnTo>
                  <a:lnTo>
                    <a:pt x="878" y="48"/>
                  </a:lnTo>
                  <a:lnTo>
                    <a:pt x="908" y="60"/>
                  </a:lnTo>
                  <a:lnTo>
                    <a:pt x="936" y="74"/>
                  </a:lnTo>
                  <a:lnTo>
                    <a:pt x="964" y="90"/>
                  </a:lnTo>
                  <a:lnTo>
                    <a:pt x="990" y="106"/>
                  </a:lnTo>
                  <a:lnTo>
                    <a:pt x="1018" y="126"/>
                  </a:lnTo>
                  <a:lnTo>
                    <a:pt x="1044" y="146"/>
                  </a:lnTo>
                  <a:lnTo>
                    <a:pt x="1044" y="146"/>
                  </a:lnTo>
                  <a:close/>
                </a:path>
              </a:pathLst>
            </a:custGeom>
            <a:solidFill>
              <a:schemeClr val="accent6">
                <a:lumMod val="20000"/>
                <a:lumOff val="80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sp>
          <p:nvSpPr>
            <p:cNvPr id="16" name="Freeform 13"/>
            <p:cNvSpPr>
              <a:spLocks noEditPoints="1"/>
            </p:cNvSpPr>
            <p:nvPr/>
          </p:nvSpPr>
          <p:spPr bwMode="auto">
            <a:xfrm>
              <a:off x="5861014" y="2314325"/>
              <a:ext cx="925849" cy="957707"/>
            </a:xfrm>
            <a:custGeom>
              <a:avLst/>
              <a:gdLst>
                <a:gd name="T0" fmla="*/ 1481 w 1889"/>
                <a:gd name="T1" fmla="*/ 844 h 1954"/>
                <a:gd name="T2" fmla="*/ 1367 w 1889"/>
                <a:gd name="T3" fmla="*/ 668 h 1954"/>
                <a:gd name="T4" fmla="*/ 1242 w 1889"/>
                <a:gd name="T5" fmla="*/ 552 h 1954"/>
                <a:gd name="T6" fmla="*/ 1072 w 1889"/>
                <a:gd name="T7" fmla="*/ 456 h 1954"/>
                <a:gd name="T8" fmla="*/ 890 w 1889"/>
                <a:gd name="T9" fmla="*/ 406 h 1954"/>
                <a:gd name="T10" fmla="*/ 704 w 1889"/>
                <a:gd name="T11" fmla="*/ 402 h 1954"/>
                <a:gd name="T12" fmla="*/ 522 w 1889"/>
                <a:gd name="T13" fmla="*/ 442 h 1954"/>
                <a:gd name="T14" fmla="*/ 352 w 1889"/>
                <a:gd name="T15" fmla="*/ 526 h 1954"/>
                <a:gd name="T16" fmla="*/ 204 w 1889"/>
                <a:gd name="T17" fmla="*/ 650 h 1954"/>
                <a:gd name="T18" fmla="*/ 110 w 1889"/>
                <a:gd name="T19" fmla="*/ 778 h 1954"/>
                <a:gd name="T20" fmla="*/ 32 w 1889"/>
                <a:gd name="T21" fmla="*/ 954 h 1954"/>
                <a:gd name="T22" fmla="*/ 0 w 1889"/>
                <a:gd name="T23" fmla="*/ 1138 h 1954"/>
                <a:gd name="T24" fmla="*/ 14 w 1889"/>
                <a:gd name="T25" fmla="*/ 1324 h 1954"/>
                <a:gd name="T26" fmla="*/ 72 w 1889"/>
                <a:gd name="T27" fmla="*/ 1502 h 1954"/>
                <a:gd name="T28" fmla="*/ 172 w 1889"/>
                <a:gd name="T29" fmla="*/ 1664 h 1954"/>
                <a:gd name="T30" fmla="*/ 282 w 1889"/>
                <a:gd name="T31" fmla="*/ 1776 h 1954"/>
                <a:gd name="T32" fmla="*/ 448 w 1889"/>
                <a:gd name="T33" fmla="*/ 1882 h 1954"/>
                <a:gd name="T34" fmla="*/ 628 w 1889"/>
                <a:gd name="T35" fmla="*/ 1940 h 1954"/>
                <a:gd name="T36" fmla="*/ 814 w 1889"/>
                <a:gd name="T37" fmla="*/ 1954 h 1954"/>
                <a:gd name="T38" fmla="*/ 998 w 1889"/>
                <a:gd name="T39" fmla="*/ 1922 h 1954"/>
                <a:gd name="T40" fmla="*/ 1170 w 1889"/>
                <a:gd name="T41" fmla="*/ 1848 h 1954"/>
                <a:gd name="T42" fmla="*/ 1325 w 1889"/>
                <a:gd name="T43" fmla="*/ 1730 h 1954"/>
                <a:gd name="T44" fmla="*/ 1423 w 1889"/>
                <a:gd name="T45" fmla="*/ 1612 h 1954"/>
                <a:gd name="T46" fmla="*/ 1505 w 1889"/>
                <a:gd name="T47" fmla="*/ 1452 h 1954"/>
                <a:gd name="T48" fmla="*/ 1889 w 1889"/>
                <a:gd name="T49" fmla="*/ 312 h 1954"/>
                <a:gd name="T50" fmla="*/ 1811 w 1889"/>
                <a:gd name="T51" fmla="*/ 162 h 1954"/>
                <a:gd name="T52" fmla="*/ 1763 w 1889"/>
                <a:gd name="T53" fmla="*/ 0 h 1954"/>
                <a:gd name="T54" fmla="*/ 1202 w 1889"/>
                <a:gd name="T55" fmla="*/ 1652 h 1954"/>
                <a:gd name="T56" fmla="*/ 1072 w 1889"/>
                <a:gd name="T57" fmla="*/ 1742 h 1954"/>
                <a:gd name="T58" fmla="*/ 928 w 1889"/>
                <a:gd name="T59" fmla="*/ 1796 h 1954"/>
                <a:gd name="T60" fmla="*/ 776 w 1889"/>
                <a:gd name="T61" fmla="*/ 1814 h 1954"/>
                <a:gd name="T62" fmla="*/ 624 w 1889"/>
                <a:gd name="T63" fmla="*/ 1794 h 1954"/>
                <a:gd name="T64" fmla="*/ 480 w 1889"/>
                <a:gd name="T65" fmla="*/ 1740 h 1954"/>
                <a:gd name="T66" fmla="*/ 372 w 1889"/>
                <a:gd name="T67" fmla="*/ 1668 h 1954"/>
                <a:gd name="T68" fmla="*/ 262 w 1889"/>
                <a:gd name="T69" fmla="*/ 1550 h 1954"/>
                <a:gd name="T70" fmla="*/ 188 w 1889"/>
                <a:gd name="T71" fmla="*/ 1414 h 1954"/>
                <a:gd name="T72" fmla="*/ 148 w 1889"/>
                <a:gd name="T73" fmla="*/ 1268 h 1954"/>
                <a:gd name="T74" fmla="*/ 144 w 1889"/>
                <a:gd name="T75" fmla="*/ 1114 h 1954"/>
                <a:gd name="T76" fmla="*/ 178 w 1889"/>
                <a:gd name="T77" fmla="*/ 964 h 1954"/>
                <a:gd name="T78" fmla="*/ 248 w 1889"/>
                <a:gd name="T79" fmla="*/ 824 h 1954"/>
                <a:gd name="T80" fmla="*/ 330 w 1889"/>
                <a:gd name="T81" fmla="*/ 722 h 1954"/>
                <a:gd name="T82" fmla="*/ 456 w 1889"/>
                <a:gd name="T83" fmla="*/ 626 h 1954"/>
                <a:gd name="T84" fmla="*/ 598 w 1889"/>
                <a:gd name="T85" fmla="*/ 566 h 1954"/>
                <a:gd name="T86" fmla="*/ 748 w 1889"/>
                <a:gd name="T87" fmla="*/ 540 h 1954"/>
                <a:gd name="T88" fmla="*/ 900 w 1889"/>
                <a:gd name="T89" fmla="*/ 552 h 1954"/>
                <a:gd name="T90" fmla="*/ 1048 w 1889"/>
                <a:gd name="T91" fmla="*/ 600 h 1954"/>
                <a:gd name="T92" fmla="*/ 1184 w 1889"/>
                <a:gd name="T93" fmla="*/ 686 h 1954"/>
                <a:gd name="T94" fmla="*/ 1274 w 1889"/>
                <a:gd name="T95" fmla="*/ 778 h 1954"/>
                <a:gd name="T96" fmla="*/ 1357 w 1889"/>
                <a:gd name="T97" fmla="*/ 910 h 1954"/>
                <a:gd name="T98" fmla="*/ 1403 w 1889"/>
                <a:gd name="T99" fmla="*/ 1056 h 1954"/>
                <a:gd name="T100" fmla="*/ 1415 w 1889"/>
                <a:gd name="T101" fmla="*/ 1208 h 1954"/>
                <a:gd name="T102" fmla="*/ 1389 w 1889"/>
                <a:gd name="T103" fmla="*/ 1360 h 1954"/>
                <a:gd name="T104" fmla="*/ 1325 w 1889"/>
                <a:gd name="T105" fmla="*/ 150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954">
                  <a:moveTo>
                    <a:pt x="1763" y="0"/>
                  </a:moveTo>
                  <a:lnTo>
                    <a:pt x="1481" y="844"/>
                  </a:lnTo>
                  <a:lnTo>
                    <a:pt x="1481" y="844"/>
                  </a:lnTo>
                  <a:lnTo>
                    <a:pt x="1481" y="844"/>
                  </a:lnTo>
                  <a:lnTo>
                    <a:pt x="1481" y="844"/>
                  </a:lnTo>
                  <a:lnTo>
                    <a:pt x="1463" y="806"/>
                  </a:lnTo>
                  <a:lnTo>
                    <a:pt x="1441" y="770"/>
                  </a:lnTo>
                  <a:lnTo>
                    <a:pt x="1419" y="736"/>
                  </a:lnTo>
                  <a:lnTo>
                    <a:pt x="1395" y="700"/>
                  </a:lnTo>
                  <a:lnTo>
                    <a:pt x="1367" y="668"/>
                  </a:lnTo>
                  <a:lnTo>
                    <a:pt x="1339" y="636"/>
                  </a:lnTo>
                  <a:lnTo>
                    <a:pt x="1306" y="606"/>
                  </a:lnTo>
                  <a:lnTo>
                    <a:pt x="1272" y="576"/>
                  </a:lnTo>
                  <a:lnTo>
                    <a:pt x="1272" y="576"/>
                  </a:lnTo>
                  <a:lnTo>
                    <a:pt x="1242" y="552"/>
                  </a:lnTo>
                  <a:lnTo>
                    <a:pt x="1210" y="530"/>
                  </a:lnTo>
                  <a:lnTo>
                    <a:pt x="1176" y="508"/>
                  </a:lnTo>
                  <a:lnTo>
                    <a:pt x="1142" y="490"/>
                  </a:lnTo>
                  <a:lnTo>
                    <a:pt x="1108" y="472"/>
                  </a:lnTo>
                  <a:lnTo>
                    <a:pt x="1072" y="456"/>
                  </a:lnTo>
                  <a:lnTo>
                    <a:pt x="1036" y="442"/>
                  </a:lnTo>
                  <a:lnTo>
                    <a:pt x="1000" y="432"/>
                  </a:lnTo>
                  <a:lnTo>
                    <a:pt x="964" y="422"/>
                  </a:lnTo>
                  <a:lnTo>
                    <a:pt x="928" y="414"/>
                  </a:lnTo>
                  <a:lnTo>
                    <a:pt x="890" y="406"/>
                  </a:lnTo>
                  <a:lnTo>
                    <a:pt x="854" y="402"/>
                  </a:lnTo>
                  <a:lnTo>
                    <a:pt x="816" y="400"/>
                  </a:lnTo>
                  <a:lnTo>
                    <a:pt x="778" y="398"/>
                  </a:lnTo>
                  <a:lnTo>
                    <a:pt x="742" y="400"/>
                  </a:lnTo>
                  <a:lnTo>
                    <a:pt x="704" y="402"/>
                  </a:lnTo>
                  <a:lnTo>
                    <a:pt x="666" y="406"/>
                  </a:lnTo>
                  <a:lnTo>
                    <a:pt x="630" y="412"/>
                  </a:lnTo>
                  <a:lnTo>
                    <a:pt x="594" y="420"/>
                  </a:lnTo>
                  <a:lnTo>
                    <a:pt x="558" y="430"/>
                  </a:lnTo>
                  <a:lnTo>
                    <a:pt x="522" y="442"/>
                  </a:lnTo>
                  <a:lnTo>
                    <a:pt x="486" y="456"/>
                  </a:lnTo>
                  <a:lnTo>
                    <a:pt x="452" y="470"/>
                  </a:lnTo>
                  <a:lnTo>
                    <a:pt x="418" y="486"/>
                  </a:lnTo>
                  <a:lnTo>
                    <a:pt x="384" y="506"/>
                  </a:lnTo>
                  <a:lnTo>
                    <a:pt x="352" y="526"/>
                  </a:lnTo>
                  <a:lnTo>
                    <a:pt x="320" y="546"/>
                  </a:lnTo>
                  <a:lnTo>
                    <a:pt x="290" y="570"/>
                  </a:lnTo>
                  <a:lnTo>
                    <a:pt x="260" y="596"/>
                  </a:lnTo>
                  <a:lnTo>
                    <a:pt x="232" y="622"/>
                  </a:lnTo>
                  <a:lnTo>
                    <a:pt x="204" y="650"/>
                  </a:lnTo>
                  <a:lnTo>
                    <a:pt x="178" y="682"/>
                  </a:lnTo>
                  <a:lnTo>
                    <a:pt x="178" y="682"/>
                  </a:lnTo>
                  <a:lnTo>
                    <a:pt x="154" y="712"/>
                  </a:lnTo>
                  <a:lnTo>
                    <a:pt x="130" y="746"/>
                  </a:lnTo>
                  <a:lnTo>
                    <a:pt x="110" y="778"/>
                  </a:lnTo>
                  <a:lnTo>
                    <a:pt x="90" y="812"/>
                  </a:lnTo>
                  <a:lnTo>
                    <a:pt x="74" y="846"/>
                  </a:lnTo>
                  <a:lnTo>
                    <a:pt x="58" y="882"/>
                  </a:lnTo>
                  <a:lnTo>
                    <a:pt x="44" y="918"/>
                  </a:lnTo>
                  <a:lnTo>
                    <a:pt x="32" y="954"/>
                  </a:lnTo>
                  <a:lnTo>
                    <a:pt x="22" y="990"/>
                  </a:lnTo>
                  <a:lnTo>
                    <a:pt x="14" y="1026"/>
                  </a:lnTo>
                  <a:lnTo>
                    <a:pt x="8" y="1064"/>
                  </a:lnTo>
                  <a:lnTo>
                    <a:pt x="4" y="1102"/>
                  </a:lnTo>
                  <a:lnTo>
                    <a:pt x="0" y="1138"/>
                  </a:lnTo>
                  <a:lnTo>
                    <a:pt x="0" y="1176"/>
                  </a:lnTo>
                  <a:lnTo>
                    <a:pt x="0" y="1212"/>
                  </a:lnTo>
                  <a:lnTo>
                    <a:pt x="4" y="1250"/>
                  </a:lnTo>
                  <a:lnTo>
                    <a:pt x="8" y="1288"/>
                  </a:lnTo>
                  <a:lnTo>
                    <a:pt x="14" y="1324"/>
                  </a:lnTo>
                  <a:lnTo>
                    <a:pt x="22" y="1360"/>
                  </a:lnTo>
                  <a:lnTo>
                    <a:pt x="32" y="1396"/>
                  </a:lnTo>
                  <a:lnTo>
                    <a:pt x="44" y="1432"/>
                  </a:lnTo>
                  <a:lnTo>
                    <a:pt x="56" y="1468"/>
                  </a:lnTo>
                  <a:lnTo>
                    <a:pt x="72" y="1502"/>
                  </a:lnTo>
                  <a:lnTo>
                    <a:pt x="88" y="1536"/>
                  </a:lnTo>
                  <a:lnTo>
                    <a:pt x="106" y="1570"/>
                  </a:lnTo>
                  <a:lnTo>
                    <a:pt x="126" y="1602"/>
                  </a:lnTo>
                  <a:lnTo>
                    <a:pt x="148" y="1634"/>
                  </a:lnTo>
                  <a:lnTo>
                    <a:pt x="172" y="1664"/>
                  </a:lnTo>
                  <a:lnTo>
                    <a:pt x="196" y="1694"/>
                  </a:lnTo>
                  <a:lnTo>
                    <a:pt x="224" y="1722"/>
                  </a:lnTo>
                  <a:lnTo>
                    <a:pt x="252" y="1750"/>
                  </a:lnTo>
                  <a:lnTo>
                    <a:pt x="282" y="1776"/>
                  </a:lnTo>
                  <a:lnTo>
                    <a:pt x="282" y="1776"/>
                  </a:lnTo>
                  <a:lnTo>
                    <a:pt x="314" y="1800"/>
                  </a:lnTo>
                  <a:lnTo>
                    <a:pt x="346" y="1824"/>
                  </a:lnTo>
                  <a:lnTo>
                    <a:pt x="380" y="1844"/>
                  </a:lnTo>
                  <a:lnTo>
                    <a:pt x="414" y="1864"/>
                  </a:lnTo>
                  <a:lnTo>
                    <a:pt x="448" y="1882"/>
                  </a:lnTo>
                  <a:lnTo>
                    <a:pt x="482" y="1896"/>
                  </a:lnTo>
                  <a:lnTo>
                    <a:pt x="518" y="1910"/>
                  </a:lnTo>
                  <a:lnTo>
                    <a:pt x="554" y="1922"/>
                  </a:lnTo>
                  <a:lnTo>
                    <a:pt x="592" y="1932"/>
                  </a:lnTo>
                  <a:lnTo>
                    <a:pt x="628" y="1940"/>
                  </a:lnTo>
                  <a:lnTo>
                    <a:pt x="664" y="1946"/>
                  </a:lnTo>
                  <a:lnTo>
                    <a:pt x="702" y="1950"/>
                  </a:lnTo>
                  <a:lnTo>
                    <a:pt x="740" y="1954"/>
                  </a:lnTo>
                  <a:lnTo>
                    <a:pt x="776" y="1954"/>
                  </a:lnTo>
                  <a:lnTo>
                    <a:pt x="814" y="1954"/>
                  </a:lnTo>
                  <a:lnTo>
                    <a:pt x="852" y="1950"/>
                  </a:lnTo>
                  <a:lnTo>
                    <a:pt x="888" y="1946"/>
                  </a:lnTo>
                  <a:lnTo>
                    <a:pt x="926" y="1940"/>
                  </a:lnTo>
                  <a:lnTo>
                    <a:pt x="962" y="1932"/>
                  </a:lnTo>
                  <a:lnTo>
                    <a:pt x="998" y="1922"/>
                  </a:lnTo>
                  <a:lnTo>
                    <a:pt x="1034" y="1912"/>
                  </a:lnTo>
                  <a:lnTo>
                    <a:pt x="1068" y="1898"/>
                  </a:lnTo>
                  <a:lnTo>
                    <a:pt x="1104" y="1882"/>
                  </a:lnTo>
                  <a:lnTo>
                    <a:pt x="1138" y="1866"/>
                  </a:lnTo>
                  <a:lnTo>
                    <a:pt x="1170" y="1848"/>
                  </a:lnTo>
                  <a:lnTo>
                    <a:pt x="1202" y="1828"/>
                  </a:lnTo>
                  <a:lnTo>
                    <a:pt x="1234" y="1806"/>
                  </a:lnTo>
                  <a:lnTo>
                    <a:pt x="1266" y="1782"/>
                  </a:lnTo>
                  <a:lnTo>
                    <a:pt x="1294" y="1758"/>
                  </a:lnTo>
                  <a:lnTo>
                    <a:pt x="1325" y="1730"/>
                  </a:lnTo>
                  <a:lnTo>
                    <a:pt x="1351" y="1702"/>
                  </a:lnTo>
                  <a:lnTo>
                    <a:pt x="1379" y="1672"/>
                  </a:lnTo>
                  <a:lnTo>
                    <a:pt x="1379" y="1672"/>
                  </a:lnTo>
                  <a:lnTo>
                    <a:pt x="1401" y="1642"/>
                  </a:lnTo>
                  <a:lnTo>
                    <a:pt x="1423" y="1612"/>
                  </a:lnTo>
                  <a:lnTo>
                    <a:pt x="1443" y="1582"/>
                  </a:lnTo>
                  <a:lnTo>
                    <a:pt x="1461" y="1550"/>
                  </a:lnTo>
                  <a:lnTo>
                    <a:pt x="1477" y="1518"/>
                  </a:lnTo>
                  <a:lnTo>
                    <a:pt x="1493" y="1486"/>
                  </a:lnTo>
                  <a:lnTo>
                    <a:pt x="1505" y="1452"/>
                  </a:lnTo>
                  <a:lnTo>
                    <a:pt x="1517" y="1418"/>
                  </a:lnTo>
                  <a:lnTo>
                    <a:pt x="1517" y="1418"/>
                  </a:lnTo>
                  <a:lnTo>
                    <a:pt x="1517" y="1418"/>
                  </a:lnTo>
                  <a:lnTo>
                    <a:pt x="1519" y="1418"/>
                  </a:lnTo>
                  <a:lnTo>
                    <a:pt x="1889" y="312"/>
                  </a:lnTo>
                  <a:lnTo>
                    <a:pt x="1889" y="312"/>
                  </a:lnTo>
                  <a:lnTo>
                    <a:pt x="1867" y="276"/>
                  </a:lnTo>
                  <a:lnTo>
                    <a:pt x="1845" y="238"/>
                  </a:lnTo>
                  <a:lnTo>
                    <a:pt x="1827" y="200"/>
                  </a:lnTo>
                  <a:lnTo>
                    <a:pt x="1811" y="162"/>
                  </a:lnTo>
                  <a:lnTo>
                    <a:pt x="1797" y="122"/>
                  </a:lnTo>
                  <a:lnTo>
                    <a:pt x="1783" y="82"/>
                  </a:lnTo>
                  <a:lnTo>
                    <a:pt x="1773" y="42"/>
                  </a:lnTo>
                  <a:lnTo>
                    <a:pt x="1763" y="0"/>
                  </a:lnTo>
                  <a:lnTo>
                    <a:pt x="1763" y="0"/>
                  </a:lnTo>
                  <a:close/>
                  <a:moveTo>
                    <a:pt x="1268" y="1582"/>
                  </a:moveTo>
                  <a:lnTo>
                    <a:pt x="1268" y="1582"/>
                  </a:lnTo>
                  <a:lnTo>
                    <a:pt x="1246" y="1606"/>
                  </a:lnTo>
                  <a:lnTo>
                    <a:pt x="1224" y="1630"/>
                  </a:lnTo>
                  <a:lnTo>
                    <a:pt x="1202" y="1652"/>
                  </a:lnTo>
                  <a:lnTo>
                    <a:pt x="1176" y="1672"/>
                  </a:lnTo>
                  <a:lnTo>
                    <a:pt x="1152" y="1692"/>
                  </a:lnTo>
                  <a:lnTo>
                    <a:pt x="1126" y="1710"/>
                  </a:lnTo>
                  <a:lnTo>
                    <a:pt x="1100" y="1726"/>
                  </a:lnTo>
                  <a:lnTo>
                    <a:pt x="1072" y="1742"/>
                  </a:lnTo>
                  <a:lnTo>
                    <a:pt x="1044" y="1754"/>
                  </a:lnTo>
                  <a:lnTo>
                    <a:pt x="1016" y="1766"/>
                  </a:lnTo>
                  <a:lnTo>
                    <a:pt x="988" y="1778"/>
                  </a:lnTo>
                  <a:lnTo>
                    <a:pt x="958" y="1788"/>
                  </a:lnTo>
                  <a:lnTo>
                    <a:pt x="928" y="1796"/>
                  </a:lnTo>
                  <a:lnTo>
                    <a:pt x="898" y="1802"/>
                  </a:lnTo>
                  <a:lnTo>
                    <a:pt x="868" y="1806"/>
                  </a:lnTo>
                  <a:lnTo>
                    <a:pt x="838" y="1810"/>
                  </a:lnTo>
                  <a:lnTo>
                    <a:pt x="808" y="1812"/>
                  </a:lnTo>
                  <a:lnTo>
                    <a:pt x="776" y="1814"/>
                  </a:lnTo>
                  <a:lnTo>
                    <a:pt x="746" y="1812"/>
                  </a:lnTo>
                  <a:lnTo>
                    <a:pt x="716" y="1810"/>
                  </a:lnTo>
                  <a:lnTo>
                    <a:pt x="686" y="1806"/>
                  </a:lnTo>
                  <a:lnTo>
                    <a:pt x="656" y="1802"/>
                  </a:lnTo>
                  <a:lnTo>
                    <a:pt x="624" y="1794"/>
                  </a:lnTo>
                  <a:lnTo>
                    <a:pt x="596" y="1786"/>
                  </a:lnTo>
                  <a:lnTo>
                    <a:pt x="566" y="1776"/>
                  </a:lnTo>
                  <a:lnTo>
                    <a:pt x="536" y="1766"/>
                  </a:lnTo>
                  <a:lnTo>
                    <a:pt x="508" y="1754"/>
                  </a:lnTo>
                  <a:lnTo>
                    <a:pt x="480" y="1740"/>
                  </a:lnTo>
                  <a:lnTo>
                    <a:pt x="452" y="1724"/>
                  </a:lnTo>
                  <a:lnTo>
                    <a:pt x="424" y="1706"/>
                  </a:lnTo>
                  <a:lnTo>
                    <a:pt x="398" y="1688"/>
                  </a:lnTo>
                  <a:lnTo>
                    <a:pt x="372" y="1668"/>
                  </a:lnTo>
                  <a:lnTo>
                    <a:pt x="372" y="1668"/>
                  </a:lnTo>
                  <a:lnTo>
                    <a:pt x="348" y="1646"/>
                  </a:lnTo>
                  <a:lnTo>
                    <a:pt x="324" y="1624"/>
                  </a:lnTo>
                  <a:lnTo>
                    <a:pt x="302" y="1600"/>
                  </a:lnTo>
                  <a:lnTo>
                    <a:pt x="282" y="1576"/>
                  </a:lnTo>
                  <a:lnTo>
                    <a:pt x="262" y="1550"/>
                  </a:lnTo>
                  <a:lnTo>
                    <a:pt x="244" y="1524"/>
                  </a:lnTo>
                  <a:lnTo>
                    <a:pt x="228" y="1498"/>
                  </a:lnTo>
                  <a:lnTo>
                    <a:pt x="212" y="1470"/>
                  </a:lnTo>
                  <a:lnTo>
                    <a:pt x="200" y="1444"/>
                  </a:lnTo>
                  <a:lnTo>
                    <a:pt x="188" y="1414"/>
                  </a:lnTo>
                  <a:lnTo>
                    <a:pt x="176" y="1386"/>
                  </a:lnTo>
                  <a:lnTo>
                    <a:pt x="166" y="1356"/>
                  </a:lnTo>
                  <a:lnTo>
                    <a:pt x="158" y="1328"/>
                  </a:lnTo>
                  <a:lnTo>
                    <a:pt x="152" y="1298"/>
                  </a:lnTo>
                  <a:lnTo>
                    <a:pt x="148" y="1268"/>
                  </a:lnTo>
                  <a:lnTo>
                    <a:pt x="144" y="1236"/>
                  </a:lnTo>
                  <a:lnTo>
                    <a:pt x="142" y="1206"/>
                  </a:lnTo>
                  <a:lnTo>
                    <a:pt x="140" y="1176"/>
                  </a:lnTo>
                  <a:lnTo>
                    <a:pt x="142" y="1146"/>
                  </a:lnTo>
                  <a:lnTo>
                    <a:pt x="144" y="1114"/>
                  </a:lnTo>
                  <a:lnTo>
                    <a:pt x="148" y="1084"/>
                  </a:lnTo>
                  <a:lnTo>
                    <a:pt x="152" y="1054"/>
                  </a:lnTo>
                  <a:lnTo>
                    <a:pt x="160" y="1024"/>
                  </a:lnTo>
                  <a:lnTo>
                    <a:pt x="168" y="994"/>
                  </a:lnTo>
                  <a:lnTo>
                    <a:pt x="178" y="964"/>
                  </a:lnTo>
                  <a:lnTo>
                    <a:pt x="188" y="936"/>
                  </a:lnTo>
                  <a:lnTo>
                    <a:pt x="200" y="906"/>
                  </a:lnTo>
                  <a:lnTo>
                    <a:pt x="216" y="878"/>
                  </a:lnTo>
                  <a:lnTo>
                    <a:pt x="230" y="850"/>
                  </a:lnTo>
                  <a:lnTo>
                    <a:pt x="248" y="824"/>
                  </a:lnTo>
                  <a:lnTo>
                    <a:pt x="266" y="796"/>
                  </a:lnTo>
                  <a:lnTo>
                    <a:pt x="286" y="772"/>
                  </a:lnTo>
                  <a:lnTo>
                    <a:pt x="286" y="772"/>
                  </a:lnTo>
                  <a:lnTo>
                    <a:pt x="308" y="746"/>
                  </a:lnTo>
                  <a:lnTo>
                    <a:pt x="330" y="722"/>
                  </a:lnTo>
                  <a:lnTo>
                    <a:pt x="354" y="700"/>
                  </a:lnTo>
                  <a:lnTo>
                    <a:pt x="378" y="680"/>
                  </a:lnTo>
                  <a:lnTo>
                    <a:pt x="404" y="662"/>
                  </a:lnTo>
                  <a:lnTo>
                    <a:pt x="430" y="644"/>
                  </a:lnTo>
                  <a:lnTo>
                    <a:pt x="456" y="626"/>
                  </a:lnTo>
                  <a:lnTo>
                    <a:pt x="484" y="612"/>
                  </a:lnTo>
                  <a:lnTo>
                    <a:pt x="510" y="598"/>
                  </a:lnTo>
                  <a:lnTo>
                    <a:pt x="540" y="586"/>
                  </a:lnTo>
                  <a:lnTo>
                    <a:pt x="568" y="576"/>
                  </a:lnTo>
                  <a:lnTo>
                    <a:pt x="598" y="566"/>
                  </a:lnTo>
                  <a:lnTo>
                    <a:pt x="626" y="558"/>
                  </a:lnTo>
                  <a:lnTo>
                    <a:pt x="656" y="552"/>
                  </a:lnTo>
                  <a:lnTo>
                    <a:pt x="686" y="546"/>
                  </a:lnTo>
                  <a:lnTo>
                    <a:pt x="718" y="542"/>
                  </a:lnTo>
                  <a:lnTo>
                    <a:pt x="748" y="540"/>
                  </a:lnTo>
                  <a:lnTo>
                    <a:pt x="778" y="540"/>
                  </a:lnTo>
                  <a:lnTo>
                    <a:pt x="808" y="540"/>
                  </a:lnTo>
                  <a:lnTo>
                    <a:pt x="840" y="542"/>
                  </a:lnTo>
                  <a:lnTo>
                    <a:pt x="870" y="546"/>
                  </a:lnTo>
                  <a:lnTo>
                    <a:pt x="900" y="552"/>
                  </a:lnTo>
                  <a:lnTo>
                    <a:pt x="930" y="558"/>
                  </a:lnTo>
                  <a:lnTo>
                    <a:pt x="960" y="566"/>
                  </a:lnTo>
                  <a:lnTo>
                    <a:pt x="990" y="576"/>
                  </a:lnTo>
                  <a:lnTo>
                    <a:pt x="1018" y="588"/>
                  </a:lnTo>
                  <a:lnTo>
                    <a:pt x="1048" y="600"/>
                  </a:lnTo>
                  <a:lnTo>
                    <a:pt x="1076" y="614"/>
                  </a:lnTo>
                  <a:lnTo>
                    <a:pt x="1104" y="630"/>
                  </a:lnTo>
                  <a:lnTo>
                    <a:pt x="1130" y="646"/>
                  </a:lnTo>
                  <a:lnTo>
                    <a:pt x="1158" y="666"/>
                  </a:lnTo>
                  <a:lnTo>
                    <a:pt x="1184" y="686"/>
                  </a:lnTo>
                  <a:lnTo>
                    <a:pt x="1184" y="686"/>
                  </a:lnTo>
                  <a:lnTo>
                    <a:pt x="1208" y="708"/>
                  </a:lnTo>
                  <a:lnTo>
                    <a:pt x="1232" y="730"/>
                  </a:lnTo>
                  <a:lnTo>
                    <a:pt x="1254" y="754"/>
                  </a:lnTo>
                  <a:lnTo>
                    <a:pt x="1274" y="778"/>
                  </a:lnTo>
                  <a:lnTo>
                    <a:pt x="1292" y="802"/>
                  </a:lnTo>
                  <a:lnTo>
                    <a:pt x="1310" y="828"/>
                  </a:lnTo>
                  <a:lnTo>
                    <a:pt x="1329" y="854"/>
                  </a:lnTo>
                  <a:lnTo>
                    <a:pt x="1343" y="882"/>
                  </a:lnTo>
                  <a:lnTo>
                    <a:pt x="1357" y="910"/>
                  </a:lnTo>
                  <a:lnTo>
                    <a:pt x="1369" y="938"/>
                  </a:lnTo>
                  <a:lnTo>
                    <a:pt x="1379" y="966"/>
                  </a:lnTo>
                  <a:lnTo>
                    <a:pt x="1389" y="996"/>
                  </a:lnTo>
                  <a:lnTo>
                    <a:pt x="1397" y="1026"/>
                  </a:lnTo>
                  <a:lnTo>
                    <a:pt x="1403" y="1056"/>
                  </a:lnTo>
                  <a:lnTo>
                    <a:pt x="1409" y="1086"/>
                  </a:lnTo>
                  <a:lnTo>
                    <a:pt x="1413" y="1116"/>
                  </a:lnTo>
                  <a:lnTo>
                    <a:pt x="1415" y="1146"/>
                  </a:lnTo>
                  <a:lnTo>
                    <a:pt x="1415" y="1178"/>
                  </a:lnTo>
                  <a:lnTo>
                    <a:pt x="1415" y="1208"/>
                  </a:lnTo>
                  <a:lnTo>
                    <a:pt x="1413" y="1238"/>
                  </a:lnTo>
                  <a:lnTo>
                    <a:pt x="1409" y="1268"/>
                  </a:lnTo>
                  <a:lnTo>
                    <a:pt x="1403" y="1300"/>
                  </a:lnTo>
                  <a:lnTo>
                    <a:pt x="1397" y="1330"/>
                  </a:lnTo>
                  <a:lnTo>
                    <a:pt x="1389" y="1360"/>
                  </a:lnTo>
                  <a:lnTo>
                    <a:pt x="1379" y="1388"/>
                  </a:lnTo>
                  <a:lnTo>
                    <a:pt x="1367" y="1418"/>
                  </a:lnTo>
                  <a:lnTo>
                    <a:pt x="1355" y="1446"/>
                  </a:lnTo>
                  <a:lnTo>
                    <a:pt x="1341" y="1474"/>
                  </a:lnTo>
                  <a:lnTo>
                    <a:pt x="1325" y="1502"/>
                  </a:lnTo>
                  <a:lnTo>
                    <a:pt x="1308" y="1530"/>
                  </a:lnTo>
                  <a:lnTo>
                    <a:pt x="1288" y="1556"/>
                  </a:lnTo>
                  <a:lnTo>
                    <a:pt x="1268" y="1582"/>
                  </a:lnTo>
                  <a:lnTo>
                    <a:pt x="1268" y="1582"/>
                  </a:lnTo>
                  <a:close/>
                </a:path>
              </a:pathLst>
            </a:custGeom>
            <a:solidFill>
              <a:schemeClr val="accent2">
                <a:lumMod val="75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grpSp>
      <p:grpSp>
        <p:nvGrpSpPr>
          <p:cNvPr id="80902" name="组合 20"/>
          <p:cNvGrpSpPr/>
          <p:nvPr/>
        </p:nvGrpSpPr>
        <p:grpSpPr bwMode="auto">
          <a:xfrm>
            <a:off x="2681288" y="5207000"/>
            <a:ext cx="534987" cy="552450"/>
            <a:chOff x="5861014" y="2314325"/>
            <a:chExt cx="925849" cy="957707"/>
          </a:xfrm>
        </p:grpSpPr>
        <p:sp>
          <p:nvSpPr>
            <p:cNvPr id="20" name="Freeform 12"/>
            <p:cNvSpPr/>
            <p:nvPr/>
          </p:nvSpPr>
          <p:spPr bwMode="auto">
            <a:xfrm>
              <a:off x="5929696" y="2578520"/>
              <a:ext cx="626391" cy="624712"/>
            </a:xfrm>
            <a:custGeom>
              <a:avLst/>
              <a:gdLst>
                <a:gd name="T0" fmla="*/ 1068 w 1275"/>
                <a:gd name="T1" fmla="*/ 168 h 1274"/>
                <a:gd name="T2" fmla="*/ 1134 w 1275"/>
                <a:gd name="T3" fmla="*/ 238 h 1274"/>
                <a:gd name="T4" fmla="*/ 1189 w 1275"/>
                <a:gd name="T5" fmla="*/ 314 h 1274"/>
                <a:gd name="T6" fmla="*/ 1229 w 1275"/>
                <a:gd name="T7" fmla="*/ 398 h 1274"/>
                <a:gd name="T8" fmla="*/ 1257 w 1275"/>
                <a:gd name="T9" fmla="*/ 486 h 1274"/>
                <a:gd name="T10" fmla="*/ 1273 w 1275"/>
                <a:gd name="T11" fmla="*/ 576 h 1274"/>
                <a:gd name="T12" fmla="*/ 1275 w 1275"/>
                <a:gd name="T13" fmla="*/ 668 h 1274"/>
                <a:gd name="T14" fmla="*/ 1263 w 1275"/>
                <a:gd name="T15" fmla="*/ 760 h 1274"/>
                <a:gd name="T16" fmla="*/ 1239 w 1275"/>
                <a:gd name="T17" fmla="*/ 848 h 1274"/>
                <a:gd name="T18" fmla="*/ 1201 w 1275"/>
                <a:gd name="T19" fmla="*/ 934 h 1274"/>
                <a:gd name="T20" fmla="*/ 1148 w 1275"/>
                <a:gd name="T21" fmla="*/ 1016 h 1274"/>
                <a:gd name="T22" fmla="*/ 1106 w 1275"/>
                <a:gd name="T23" fmla="*/ 1066 h 1274"/>
                <a:gd name="T24" fmla="*/ 1036 w 1275"/>
                <a:gd name="T25" fmla="*/ 1132 h 1274"/>
                <a:gd name="T26" fmla="*/ 960 w 1275"/>
                <a:gd name="T27" fmla="*/ 1186 h 1274"/>
                <a:gd name="T28" fmla="*/ 876 w 1275"/>
                <a:gd name="T29" fmla="*/ 1226 h 1274"/>
                <a:gd name="T30" fmla="*/ 788 w 1275"/>
                <a:gd name="T31" fmla="*/ 1256 h 1274"/>
                <a:gd name="T32" fmla="*/ 698 w 1275"/>
                <a:gd name="T33" fmla="*/ 1270 h 1274"/>
                <a:gd name="T34" fmla="*/ 606 w 1275"/>
                <a:gd name="T35" fmla="*/ 1272 h 1274"/>
                <a:gd name="T36" fmla="*/ 516 w 1275"/>
                <a:gd name="T37" fmla="*/ 1262 h 1274"/>
                <a:gd name="T38" fmla="*/ 426 w 1275"/>
                <a:gd name="T39" fmla="*/ 1236 h 1274"/>
                <a:gd name="T40" fmla="*/ 340 w 1275"/>
                <a:gd name="T41" fmla="*/ 1200 h 1274"/>
                <a:gd name="T42" fmla="*/ 258 w 1275"/>
                <a:gd name="T43" fmla="*/ 1148 h 1274"/>
                <a:gd name="T44" fmla="*/ 208 w 1275"/>
                <a:gd name="T45" fmla="*/ 1106 h 1274"/>
                <a:gd name="T46" fmla="*/ 142 w 1275"/>
                <a:gd name="T47" fmla="*/ 1036 h 1274"/>
                <a:gd name="T48" fmla="*/ 88 w 1275"/>
                <a:gd name="T49" fmla="*/ 958 h 1274"/>
                <a:gd name="T50" fmla="*/ 48 w 1275"/>
                <a:gd name="T51" fmla="*/ 874 h 1274"/>
                <a:gd name="T52" fmla="*/ 18 w 1275"/>
                <a:gd name="T53" fmla="*/ 788 h 1274"/>
                <a:gd name="T54" fmla="*/ 4 w 1275"/>
                <a:gd name="T55" fmla="*/ 696 h 1274"/>
                <a:gd name="T56" fmla="*/ 2 w 1275"/>
                <a:gd name="T57" fmla="*/ 606 h 1274"/>
                <a:gd name="T58" fmla="*/ 12 w 1275"/>
                <a:gd name="T59" fmla="*/ 514 h 1274"/>
                <a:gd name="T60" fmla="*/ 38 w 1275"/>
                <a:gd name="T61" fmla="*/ 424 h 1274"/>
                <a:gd name="T62" fmla="*/ 76 w 1275"/>
                <a:gd name="T63" fmla="*/ 338 h 1274"/>
                <a:gd name="T64" fmla="*/ 126 w 1275"/>
                <a:gd name="T65" fmla="*/ 256 h 1274"/>
                <a:gd name="T66" fmla="*/ 168 w 1275"/>
                <a:gd name="T67" fmla="*/ 206 h 1274"/>
                <a:gd name="T68" fmla="*/ 238 w 1275"/>
                <a:gd name="T69" fmla="*/ 140 h 1274"/>
                <a:gd name="T70" fmla="*/ 316 w 1275"/>
                <a:gd name="T71" fmla="*/ 86 h 1274"/>
                <a:gd name="T72" fmla="*/ 400 w 1275"/>
                <a:gd name="T73" fmla="*/ 46 h 1274"/>
                <a:gd name="T74" fmla="*/ 486 w 1275"/>
                <a:gd name="T75" fmla="*/ 18 h 1274"/>
                <a:gd name="T76" fmla="*/ 578 w 1275"/>
                <a:gd name="T77" fmla="*/ 2 h 1274"/>
                <a:gd name="T78" fmla="*/ 668 w 1275"/>
                <a:gd name="T79" fmla="*/ 0 h 1274"/>
                <a:gd name="T80" fmla="*/ 760 w 1275"/>
                <a:gd name="T81" fmla="*/ 12 h 1274"/>
                <a:gd name="T82" fmla="*/ 850 w 1275"/>
                <a:gd name="T83" fmla="*/ 36 h 1274"/>
                <a:gd name="T84" fmla="*/ 936 w 1275"/>
                <a:gd name="T85" fmla="*/ 74 h 1274"/>
                <a:gd name="T86" fmla="*/ 1018 w 1275"/>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1274">
                  <a:moveTo>
                    <a:pt x="1044" y="146"/>
                  </a:moveTo>
                  <a:lnTo>
                    <a:pt x="1044" y="146"/>
                  </a:lnTo>
                  <a:lnTo>
                    <a:pt x="1068" y="168"/>
                  </a:lnTo>
                  <a:lnTo>
                    <a:pt x="1092" y="190"/>
                  </a:lnTo>
                  <a:lnTo>
                    <a:pt x="1114" y="214"/>
                  </a:lnTo>
                  <a:lnTo>
                    <a:pt x="1134" y="238"/>
                  </a:lnTo>
                  <a:lnTo>
                    <a:pt x="1152" y="262"/>
                  </a:lnTo>
                  <a:lnTo>
                    <a:pt x="1170" y="288"/>
                  </a:lnTo>
                  <a:lnTo>
                    <a:pt x="1189" y="314"/>
                  </a:lnTo>
                  <a:lnTo>
                    <a:pt x="1203" y="342"/>
                  </a:lnTo>
                  <a:lnTo>
                    <a:pt x="1217" y="370"/>
                  </a:lnTo>
                  <a:lnTo>
                    <a:pt x="1229" y="398"/>
                  </a:lnTo>
                  <a:lnTo>
                    <a:pt x="1239" y="426"/>
                  </a:lnTo>
                  <a:lnTo>
                    <a:pt x="1249" y="456"/>
                  </a:lnTo>
                  <a:lnTo>
                    <a:pt x="1257" y="486"/>
                  </a:lnTo>
                  <a:lnTo>
                    <a:pt x="1263" y="516"/>
                  </a:lnTo>
                  <a:lnTo>
                    <a:pt x="1269" y="546"/>
                  </a:lnTo>
                  <a:lnTo>
                    <a:pt x="1273" y="576"/>
                  </a:lnTo>
                  <a:lnTo>
                    <a:pt x="1275" y="606"/>
                  </a:lnTo>
                  <a:lnTo>
                    <a:pt x="1275" y="638"/>
                  </a:lnTo>
                  <a:lnTo>
                    <a:pt x="1275" y="668"/>
                  </a:lnTo>
                  <a:lnTo>
                    <a:pt x="1273" y="698"/>
                  </a:lnTo>
                  <a:lnTo>
                    <a:pt x="1269" y="728"/>
                  </a:lnTo>
                  <a:lnTo>
                    <a:pt x="1263" y="760"/>
                  </a:lnTo>
                  <a:lnTo>
                    <a:pt x="1257" y="790"/>
                  </a:lnTo>
                  <a:lnTo>
                    <a:pt x="1249" y="820"/>
                  </a:lnTo>
                  <a:lnTo>
                    <a:pt x="1239" y="848"/>
                  </a:lnTo>
                  <a:lnTo>
                    <a:pt x="1227" y="878"/>
                  </a:lnTo>
                  <a:lnTo>
                    <a:pt x="1215" y="906"/>
                  </a:lnTo>
                  <a:lnTo>
                    <a:pt x="1201" y="934"/>
                  </a:lnTo>
                  <a:lnTo>
                    <a:pt x="1185" y="962"/>
                  </a:lnTo>
                  <a:lnTo>
                    <a:pt x="1168" y="990"/>
                  </a:lnTo>
                  <a:lnTo>
                    <a:pt x="1148" y="1016"/>
                  </a:lnTo>
                  <a:lnTo>
                    <a:pt x="1128" y="1042"/>
                  </a:lnTo>
                  <a:lnTo>
                    <a:pt x="1128" y="1042"/>
                  </a:lnTo>
                  <a:lnTo>
                    <a:pt x="1106" y="1066"/>
                  </a:lnTo>
                  <a:lnTo>
                    <a:pt x="1084" y="1090"/>
                  </a:lnTo>
                  <a:lnTo>
                    <a:pt x="1062" y="1112"/>
                  </a:lnTo>
                  <a:lnTo>
                    <a:pt x="1036" y="1132"/>
                  </a:lnTo>
                  <a:lnTo>
                    <a:pt x="1012" y="1152"/>
                  </a:lnTo>
                  <a:lnTo>
                    <a:pt x="986" y="1170"/>
                  </a:lnTo>
                  <a:lnTo>
                    <a:pt x="960" y="1186"/>
                  </a:lnTo>
                  <a:lnTo>
                    <a:pt x="932" y="1202"/>
                  </a:lnTo>
                  <a:lnTo>
                    <a:pt x="904" y="1214"/>
                  </a:lnTo>
                  <a:lnTo>
                    <a:pt x="876" y="1226"/>
                  </a:lnTo>
                  <a:lnTo>
                    <a:pt x="848" y="1238"/>
                  </a:lnTo>
                  <a:lnTo>
                    <a:pt x="818" y="1248"/>
                  </a:lnTo>
                  <a:lnTo>
                    <a:pt x="788" y="1256"/>
                  </a:lnTo>
                  <a:lnTo>
                    <a:pt x="758" y="1262"/>
                  </a:lnTo>
                  <a:lnTo>
                    <a:pt x="728" y="1266"/>
                  </a:lnTo>
                  <a:lnTo>
                    <a:pt x="698" y="1270"/>
                  </a:lnTo>
                  <a:lnTo>
                    <a:pt x="668" y="1272"/>
                  </a:lnTo>
                  <a:lnTo>
                    <a:pt x="636" y="1274"/>
                  </a:lnTo>
                  <a:lnTo>
                    <a:pt x="606" y="1272"/>
                  </a:lnTo>
                  <a:lnTo>
                    <a:pt x="576" y="1270"/>
                  </a:lnTo>
                  <a:lnTo>
                    <a:pt x="546" y="1266"/>
                  </a:lnTo>
                  <a:lnTo>
                    <a:pt x="516" y="1262"/>
                  </a:lnTo>
                  <a:lnTo>
                    <a:pt x="484" y="1254"/>
                  </a:lnTo>
                  <a:lnTo>
                    <a:pt x="456" y="1246"/>
                  </a:lnTo>
                  <a:lnTo>
                    <a:pt x="426" y="1236"/>
                  </a:lnTo>
                  <a:lnTo>
                    <a:pt x="396" y="1226"/>
                  </a:lnTo>
                  <a:lnTo>
                    <a:pt x="368" y="1214"/>
                  </a:lnTo>
                  <a:lnTo>
                    <a:pt x="340" y="1200"/>
                  </a:lnTo>
                  <a:lnTo>
                    <a:pt x="312" y="1184"/>
                  </a:lnTo>
                  <a:lnTo>
                    <a:pt x="284" y="1166"/>
                  </a:lnTo>
                  <a:lnTo>
                    <a:pt x="258" y="1148"/>
                  </a:lnTo>
                  <a:lnTo>
                    <a:pt x="232" y="1128"/>
                  </a:lnTo>
                  <a:lnTo>
                    <a:pt x="232" y="1128"/>
                  </a:lnTo>
                  <a:lnTo>
                    <a:pt x="208" y="1106"/>
                  </a:lnTo>
                  <a:lnTo>
                    <a:pt x="184" y="1084"/>
                  </a:lnTo>
                  <a:lnTo>
                    <a:pt x="162" y="1060"/>
                  </a:lnTo>
                  <a:lnTo>
                    <a:pt x="142" y="1036"/>
                  </a:lnTo>
                  <a:lnTo>
                    <a:pt x="122" y="1010"/>
                  </a:lnTo>
                  <a:lnTo>
                    <a:pt x="104" y="984"/>
                  </a:lnTo>
                  <a:lnTo>
                    <a:pt x="88" y="958"/>
                  </a:lnTo>
                  <a:lnTo>
                    <a:pt x="72" y="930"/>
                  </a:lnTo>
                  <a:lnTo>
                    <a:pt x="60" y="904"/>
                  </a:lnTo>
                  <a:lnTo>
                    <a:pt x="48" y="874"/>
                  </a:lnTo>
                  <a:lnTo>
                    <a:pt x="36" y="846"/>
                  </a:lnTo>
                  <a:lnTo>
                    <a:pt x="26" y="816"/>
                  </a:lnTo>
                  <a:lnTo>
                    <a:pt x="18" y="788"/>
                  </a:lnTo>
                  <a:lnTo>
                    <a:pt x="12" y="758"/>
                  </a:lnTo>
                  <a:lnTo>
                    <a:pt x="8" y="728"/>
                  </a:lnTo>
                  <a:lnTo>
                    <a:pt x="4" y="696"/>
                  </a:lnTo>
                  <a:lnTo>
                    <a:pt x="2" y="666"/>
                  </a:lnTo>
                  <a:lnTo>
                    <a:pt x="0" y="636"/>
                  </a:lnTo>
                  <a:lnTo>
                    <a:pt x="2" y="606"/>
                  </a:lnTo>
                  <a:lnTo>
                    <a:pt x="4" y="574"/>
                  </a:lnTo>
                  <a:lnTo>
                    <a:pt x="8" y="544"/>
                  </a:lnTo>
                  <a:lnTo>
                    <a:pt x="12" y="514"/>
                  </a:lnTo>
                  <a:lnTo>
                    <a:pt x="20" y="484"/>
                  </a:lnTo>
                  <a:lnTo>
                    <a:pt x="28" y="454"/>
                  </a:lnTo>
                  <a:lnTo>
                    <a:pt x="38" y="424"/>
                  </a:lnTo>
                  <a:lnTo>
                    <a:pt x="48" y="396"/>
                  </a:lnTo>
                  <a:lnTo>
                    <a:pt x="60" y="366"/>
                  </a:lnTo>
                  <a:lnTo>
                    <a:pt x="76" y="338"/>
                  </a:lnTo>
                  <a:lnTo>
                    <a:pt x="90" y="310"/>
                  </a:lnTo>
                  <a:lnTo>
                    <a:pt x="108" y="284"/>
                  </a:lnTo>
                  <a:lnTo>
                    <a:pt x="126" y="256"/>
                  </a:lnTo>
                  <a:lnTo>
                    <a:pt x="146" y="232"/>
                  </a:lnTo>
                  <a:lnTo>
                    <a:pt x="146" y="232"/>
                  </a:lnTo>
                  <a:lnTo>
                    <a:pt x="168" y="206"/>
                  </a:lnTo>
                  <a:lnTo>
                    <a:pt x="190" y="182"/>
                  </a:lnTo>
                  <a:lnTo>
                    <a:pt x="214" y="160"/>
                  </a:lnTo>
                  <a:lnTo>
                    <a:pt x="238" y="140"/>
                  </a:lnTo>
                  <a:lnTo>
                    <a:pt x="264" y="122"/>
                  </a:lnTo>
                  <a:lnTo>
                    <a:pt x="290" y="104"/>
                  </a:lnTo>
                  <a:lnTo>
                    <a:pt x="316" y="86"/>
                  </a:lnTo>
                  <a:lnTo>
                    <a:pt x="344" y="72"/>
                  </a:lnTo>
                  <a:lnTo>
                    <a:pt x="370" y="58"/>
                  </a:lnTo>
                  <a:lnTo>
                    <a:pt x="400" y="46"/>
                  </a:lnTo>
                  <a:lnTo>
                    <a:pt x="428" y="36"/>
                  </a:lnTo>
                  <a:lnTo>
                    <a:pt x="458" y="26"/>
                  </a:lnTo>
                  <a:lnTo>
                    <a:pt x="486" y="18"/>
                  </a:lnTo>
                  <a:lnTo>
                    <a:pt x="516" y="12"/>
                  </a:lnTo>
                  <a:lnTo>
                    <a:pt x="546" y="6"/>
                  </a:lnTo>
                  <a:lnTo>
                    <a:pt x="578" y="2"/>
                  </a:lnTo>
                  <a:lnTo>
                    <a:pt x="608" y="0"/>
                  </a:lnTo>
                  <a:lnTo>
                    <a:pt x="638" y="0"/>
                  </a:lnTo>
                  <a:lnTo>
                    <a:pt x="668" y="0"/>
                  </a:lnTo>
                  <a:lnTo>
                    <a:pt x="700" y="2"/>
                  </a:lnTo>
                  <a:lnTo>
                    <a:pt x="730" y="6"/>
                  </a:lnTo>
                  <a:lnTo>
                    <a:pt x="760" y="12"/>
                  </a:lnTo>
                  <a:lnTo>
                    <a:pt x="790" y="18"/>
                  </a:lnTo>
                  <a:lnTo>
                    <a:pt x="820" y="26"/>
                  </a:lnTo>
                  <a:lnTo>
                    <a:pt x="850" y="36"/>
                  </a:lnTo>
                  <a:lnTo>
                    <a:pt x="878" y="48"/>
                  </a:lnTo>
                  <a:lnTo>
                    <a:pt x="908" y="60"/>
                  </a:lnTo>
                  <a:lnTo>
                    <a:pt x="936" y="74"/>
                  </a:lnTo>
                  <a:lnTo>
                    <a:pt x="964" y="90"/>
                  </a:lnTo>
                  <a:lnTo>
                    <a:pt x="990" y="106"/>
                  </a:lnTo>
                  <a:lnTo>
                    <a:pt x="1018" y="126"/>
                  </a:lnTo>
                  <a:lnTo>
                    <a:pt x="1044" y="146"/>
                  </a:lnTo>
                  <a:lnTo>
                    <a:pt x="1044" y="146"/>
                  </a:lnTo>
                  <a:close/>
                </a:path>
              </a:pathLst>
            </a:custGeom>
            <a:solidFill>
              <a:schemeClr val="accent6">
                <a:lumMod val="20000"/>
                <a:lumOff val="80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sp>
          <p:nvSpPr>
            <p:cNvPr id="21" name="Freeform 13"/>
            <p:cNvSpPr>
              <a:spLocks noEditPoints="1"/>
            </p:cNvSpPr>
            <p:nvPr/>
          </p:nvSpPr>
          <p:spPr bwMode="auto">
            <a:xfrm>
              <a:off x="5861014" y="2314325"/>
              <a:ext cx="925849" cy="957707"/>
            </a:xfrm>
            <a:custGeom>
              <a:avLst/>
              <a:gdLst>
                <a:gd name="T0" fmla="*/ 1481 w 1889"/>
                <a:gd name="T1" fmla="*/ 844 h 1954"/>
                <a:gd name="T2" fmla="*/ 1367 w 1889"/>
                <a:gd name="T3" fmla="*/ 668 h 1954"/>
                <a:gd name="T4" fmla="*/ 1242 w 1889"/>
                <a:gd name="T5" fmla="*/ 552 h 1954"/>
                <a:gd name="T6" fmla="*/ 1072 w 1889"/>
                <a:gd name="T7" fmla="*/ 456 h 1954"/>
                <a:gd name="T8" fmla="*/ 890 w 1889"/>
                <a:gd name="T9" fmla="*/ 406 h 1954"/>
                <a:gd name="T10" fmla="*/ 704 w 1889"/>
                <a:gd name="T11" fmla="*/ 402 h 1954"/>
                <a:gd name="T12" fmla="*/ 522 w 1889"/>
                <a:gd name="T13" fmla="*/ 442 h 1954"/>
                <a:gd name="T14" fmla="*/ 352 w 1889"/>
                <a:gd name="T15" fmla="*/ 526 h 1954"/>
                <a:gd name="T16" fmla="*/ 204 w 1889"/>
                <a:gd name="T17" fmla="*/ 650 h 1954"/>
                <a:gd name="T18" fmla="*/ 110 w 1889"/>
                <a:gd name="T19" fmla="*/ 778 h 1954"/>
                <a:gd name="T20" fmla="*/ 32 w 1889"/>
                <a:gd name="T21" fmla="*/ 954 h 1954"/>
                <a:gd name="T22" fmla="*/ 0 w 1889"/>
                <a:gd name="T23" fmla="*/ 1138 h 1954"/>
                <a:gd name="T24" fmla="*/ 14 w 1889"/>
                <a:gd name="T25" fmla="*/ 1324 h 1954"/>
                <a:gd name="T26" fmla="*/ 72 w 1889"/>
                <a:gd name="T27" fmla="*/ 1502 h 1954"/>
                <a:gd name="T28" fmla="*/ 172 w 1889"/>
                <a:gd name="T29" fmla="*/ 1664 h 1954"/>
                <a:gd name="T30" fmla="*/ 282 w 1889"/>
                <a:gd name="T31" fmla="*/ 1776 h 1954"/>
                <a:gd name="T32" fmla="*/ 448 w 1889"/>
                <a:gd name="T33" fmla="*/ 1882 h 1954"/>
                <a:gd name="T34" fmla="*/ 628 w 1889"/>
                <a:gd name="T35" fmla="*/ 1940 h 1954"/>
                <a:gd name="T36" fmla="*/ 814 w 1889"/>
                <a:gd name="T37" fmla="*/ 1954 h 1954"/>
                <a:gd name="T38" fmla="*/ 998 w 1889"/>
                <a:gd name="T39" fmla="*/ 1922 h 1954"/>
                <a:gd name="T40" fmla="*/ 1170 w 1889"/>
                <a:gd name="T41" fmla="*/ 1848 h 1954"/>
                <a:gd name="T42" fmla="*/ 1325 w 1889"/>
                <a:gd name="T43" fmla="*/ 1730 h 1954"/>
                <a:gd name="T44" fmla="*/ 1423 w 1889"/>
                <a:gd name="T45" fmla="*/ 1612 h 1954"/>
                <a:gd name="T46" fmla="*/ 1505 w 1889"/>
                <a:gd name="T47" fmla="*/ 1452 h 1954"/>
                <a:gd name="T48" fmla="*/ 1889 w 1889"/>
                <a:gd name="T49" fmla="*/ 312 h 1954"/>
                <a:gd name="T50" fmla="*/ 1811 w 1889"/>
                <a:gd name="T51" fmla="*/ 162 h 1954"/>
                <a:gd name="T52" fmla="*/ 1763 w 1889"/>
                <a:gd name="T53" fmla="*/ 0 h 1954"/>
                <a:gd name="T54" fmla="*/ 1202 w 1889"/>
                <a:gd name="T55" fmla="*/ 1652 h 1954"/>
                <a:gd name="T56" fmla="*/ 1072 w 1889"/>
                <a:gd name="T57" fmla="*/ 1742 h 1954"/>
                <a:gd name="T58" fmla="*/ 928 w 1889"/>
                <a:gd name="T59" fmla="*/ 1796 h 1954"/>
                <a:gd name="T60" fmla="*/ 776 w 1889"/>
                <a:gd name="T61" fmla="*/ 1814 h 1954"/>
                <a:gd name="T62" fmla="*/ 624 w 1889"/>
                <a:gd name="T63" fmla="*/ 1794 h 1954"/>
                <a:gd name="T64" fmla="*/ 480 w 1889"/>
                <a:gd name="T65" fmla="*/ 1740 h 1954"/>
                <a:gd name="T66" fmla="*/ 372 w 1889"/>
                <a:gd name="T67" fmla="*/ 1668 h 1954"/>
                <a:gd name="T68" fmla="*/ 262 w 1889"/>
                <a:gd name="T69" fmla="*/ 1550 h 1954"/>
                <a:gd name="T70" fmla="*/ 188 w 1889"/>
                <a:gd name="T71" fmla="*/ 1414 h 1954"/>
                <a:gd name="T72" fmla="*/ 148 w 1889"/>
                <a:gd name="T73" fmla="*/ 1268 h 1954"/>
                <a:gd name="T74" fmla="*/ 144 w 1889"/>
                <a:gd name="T75" fmla="*/ 1114 h 1954"/>
                <a:gd name="T76" fmla="*/ 178 w 1889"/>
                <a:gd name="T77" fmla="*/ 964 h 1954"/>
                <a:gd name="T78" fmla="*/ 248 w 1889"/>
                <a:gd name="T79" fmla="*/ 824 h 1954"/>
                <a:gd name="T80" fmla="*/ 330 w 1889"/>
                <a:gd name="T81" fmla="*/ 722 h 1954"/>
                <a:gd name="T82" fmla="*/ 456 w 1889"/>
                <a:gd name="T83" fmla="*/ 626 h 1954"/>
                <a:gd name="T84" fmla="*/ 598 w 1889"/>
                <a:gd name="T85" fmla="*/ 566 h 1954"/>
                <a:gd name="T86" fmla="*/ 748 w 1889"/>
                <a:gd name="T87" fmla="*/ 540 h 1954"/>
                <a:gd name="T88" fmla="*/ 900 w 1889"/>
                <a:gd name="T89" fmla="*/ 552 h 1954"/>
                <a:gd name="T90" fmla="*/ 1048 w 1889"/>
                <a:gd name="T91" fmla="*/ 600 h 1954"/>
                <a:gd name="T92" fmla="*/ 1184 w 1889"/>
                <a:gd name="T93" fmla="*/ 686 h 1954"/>
                <a:gd name="T94" fmla="*/ 1274 w 1889"/>
                <a:gd name="T95" fmla="*/ 778 h 1954"/>
                <a:gd name="T96" fmla="*/ 1357 w 1889"/>
                <a:gd name="T97" fmla="*/ 910 h 1954"/>
                <a:gd name="T98" fmla="*/ 1403 w 1889"/>
                <a:gd name="T99" fmla="*/ 1056 h 1954"/>
                <a:gd name="T100" fmla="*/ 1415 w 1889"/>
                <a:gd name="T101" fmla="*/ 1208 h 1954"/>
                <a:gd name="T102" fmla="*/ 1389 w 1889"/>
                <a:gd name="T103" fmla="*/ 1360 h 1954"/>
                <a:gd name="T104" fmla="*/ 1325 w 1889"/>
                <a:gd name="T105" fmla="*/ 150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954">
                  <a:moveTo>
                    <a:pt x="1763" y="0"/>
                  </a:moveTo>
                  <a:lnTo>
                    <a:pt x="1481" y="844"/>
                  </a:lnTo>
                  <a:lnTo>
                    <a:pt x="1481" y="844"/>
                  </a:lnTo>
                  <a:lnTo>
                    <a:pt x="1481" y="844"/>
                  </a:lnTo>
                  <a:lnTo>
                    <a:pt x="1481" y="844"/>
                  </a:lnTo>
                  <a:lnTo>
                    <a:pt x="1463" y="806"/>
                  </a:lnTo>
                  <a:lnTo>
                    <a:pt x="1441" y="770"/>
                  </a:lnTo>
                  <a:lnTo>
                    <a:pt x="1419" y="736"/>
                  </a:lnTo>
                  <a:lnTo>
                    <a:pt x="1395" y="700"/>
                  </a:lnTo>
                  <a:lnTo>
                    <a:pt x="1367" y="668"/>
                  </a:lnTo>
                  <a:lnTo>
                    <a:pt x="1339" y="636"/>
                  </a:lnTo>
                  <a:lnTo>
                    <a:pt x="1306" y="606"/>
                  </a:lnTo>
                  <a:lnTo>
                    <a:pt x="1272" y="576"/>
                  </a:lnTo>
                  <a:lnTo>
                    <a:pt x="1272" y="576"/>
                  </a:lnTo>
                  <a:lnTo>
                    <a:pt x="1242" y="552"/>
                  </a:lnTo>
                  <a:lnTo>
                    <a:pt x="1210" y="530"/>
                  </a:lnTo>
                  <a:lnTo>
                    <a:pt x="1176" y="508"/>
                  </a:lnTo>
                  <a:lnTo>
                    <a:pt x="1142" y="490"/>
                  </a:lnTo>
                  <a:lnTo>
                    <a:pt x="1108" y="472"/>
                  </a:lnTo>
                  <a:lnTo>
                    <a:pt x="1072" y="456"/>
                  </a:lnTo>
                  <a:lnTo>
                    <a:pt x="1036" y="442"/>
                  </a:lnTo>
                  <a:lnTo>
                    <a:pt x="1000" y="432"/>
                  </a:lnTo>
                  <a:lnTo>
                    <a:pt x="964" y="422"/>
                  </a:lnTo>
                  <a:lnTo>
                    <a:pt x="928" y="414"/>
                  </a:lnTo>
                  <a:lnTo>
                    <a:pt x="890" y="406"/>
                  </a:lnTo>
                  <a:lnTo>
                    <a:pt x="854" y="402"/>
                  </a:lnTo>
                  <a:lnTo>
                    <a:pt x="816" y="400"/>
                  </a:lnTo>
                  <a:lnTo>
                    <a:pt x="778" y="398"/>
                  </a:lnTo>
                  <a:lnTo>
                    <a:pt x="742" y="400"/>
                  </a:lnTo>
                  <a:lnTo>
                    <a:pt x="704" y="402"/>
                  </a:lnTo>
                  <a:lnTo>
                    <a:pt x="666" y="406"/>
                  </a:lnTo>
                  <a:lnTo>
                    <a:pt x="630" y="412"/>
                  </a:lnTo>
                  <a:lnTo>
                    <a:pt x="594" y="420"/>
                  </a:lnTo>
                  <a:lnTo>
                    <a:pt x="558" y="430"/>
                  </a:lnTo>
                  <a:lnTo>
                    <a:pt x="522" y="442"/>
                  </a:lnTo>
                  <a:lnTo>
                    <a:pt x="486" y="456"/>
                  </a:lnTo>
                  <a:lnTo>
                    <a:pt x="452" y="470"/>
                  </a:lnTo>
                  <a:lnTo>
                    <a:pt x="418" y="486"/>
                  </a:lnTo>
                  <a:lnTo>
                    <a:pt x="384" y="506"/>
                  </a:lnTo>
                  <a:lnTo>
                    <a:pt x="352" y="526"/>
                  </a:lnTo>
                  <a:lnTo>
                    <a:pt x="320" y="546"/>
                  </a:lnTo>
                  <a:lnTo>
                    <a:pt x="290" y="570"/>
                  </a:lnTo>
                  <a:lnTo>
                    <a:pt x="260" y="596"/>
                  </a:lnTo>
                  <a:lnTo>
                    <a:pt x="232" y="622"/>
                  </a:lnTo>
                  <a:lnTo>
                    <a:pt x="204" y="650"/>
                  </a:lnTo>
                  <a:lnTo>
                    <a:pt x="178" y="682"/>
                  </a:lnTo>
                  <a:lnTo>
                    <a:pt x="178" y="682"/>
                  </a:lnTo>
                  <a:lnTo>
                    <a:pt x="154" y="712"/>
                  </a:lnTo>
                  <a:lnTo>
                    <a:pt x="130" y="746"/>
                  </a:lnTo>
                  <a:lnTo>
                    <a:pt x="110" y="778"/>
                  </a:lnTo>
                  <a:lnTo>
                    <a:pt x="90" y="812"/>
                  </a:lnTo>
                  <a:lnTo>
                    <a:pt x="74" y="846"/>
                  </a:lnTo>
                  <a:lnTo>
                    <a:pt x="58" y="882"/>
                  </a:lnTo>
                  <a:lnTo>
                    <a:pt x="44" y="918"/>
                  </a:lnTo>
                  <a:lnTo>
                    <a:pt x="32" y="954"/>
                  </a:lnTo>
                  <a:lnTo>
                    <a:pt x="22" y="990"/>
                  </a:lnTo>
                  <a:lnTo>
                    <a:pt x="14" y="1026"/>
                  </a:lnTo>
                  <a:lnTo>
                    <a:pt x="8" y="1064"/>
                  </a:lnTo>
                  <a:lnTo>
                    <a:pt x="4" y="1102"/>
                  </a:lnTo>
                  <a:lnTo>
                    <a:pt x="0" y="1138"/>
                  </a:lnTo>
                  <a:lnTo>
                    <a:pt x="0" y="1176"/>
                  </a:lnTo>
                  <a:lnTo>
                    <a:pt x="0" y="1212"/>
                  </a:lnTo>
                  <a:lnTo>
                    <a:pt x="4" y="1250"/>
                  </a:lnTo>
                  <a:lnTo>
                    <a:pt x="8" y="1288"/>
                  </a:lnTo>
                  <a:lnTo>
                    <a:pt x="14" y="1324"/>
                  </a:lnTo>
                  <a:lnTo>
                    <a:pt x="22" y="1360"/>
                  </a:lnTo>
                  <a:lnTo>
                    <a:pt x="32" y="1396"/>
                  </a:lnTo>
                  <a:lnTo>
                    <a:pt x="44" y="1432"/>
                  </a:lnTo>
                  <a:lnTo>
                    <a:pt x="56" y="1468"/>
                  </a:lnTo>
                  <a:lnTo>
                    <a:pt x="72" y="1502"/>
                  </a:lnTo>
                  <a:lnTo>
                    <a:pt x="88" y="1536"/>
                  </a:lnTo>
                  <a:lnTo>
                    <a:pt x="106" y="1570"/>
                  </a:lnTo>
                  <a:lnTo>
                    <a:pt x="126" y="1602"/>
                  </a:lnTo>
                  <a:lnTo>
                    <a:pt x="148" y="1634"/>
                  </a:lnTo>
                  <a:lnTo>
                    <a:pt x="172" y="1664"/>
                  </a:lnTo>
                  <a:lnTo>
                    <a:pt x="196" y="1694"/>
                  </a:lnTo>
                  <a:lnTo>
                    <a:pt x="224" y="1722"/>
                  </a:lnTo>
                  <a:lnTo>
                    <a:pt x="252" y="1750"/>
                  </a:lnTo>
                  <a:lnTo>
                    <a:pt x="282" y="1776"/>
                  </a:lnTo>
                  <a:lnTo>
                    <a:pt x="282" y="1776"/>
                  </a:lnTo>
                  <a:lnTo>
                    <a:pt x="314" y="1800"/>
                  </a:lnTo>
                  <a:lnTo>
                    <a:pt x="346" y="1824"/>
                  </a:lnTo>
                  <a:lnTo>
                    <a:pt x="380" y="1844"/>
                  </a:lnTo>
                  <a:lnTo>
                    <a:pt x="414" y="1864"/>
                  </a:lnTo>
                  <a:lnTo>
                    <a:pt x="448" y="1882"/>
                  </a:lnTo>
                  <a:lnTo>
                    <a:pt x="482" y="1896"/>
                  </a:lnTo>
                  <a:lnTo>
                    <a:pt x="518" y="1910"/>
                  </a:lnTo>
                  <a:lnTo>
                    <a:pt x="554" y="1922"/>
                  </a:lnTo>
                  <a:lnTo>
                    <a:pt x="592" y="1932"/>
                  </a:lnTo>
                  <a:lnTo>
                    <a:pt x="628" y="1940"/>
                  </a:lnTo>
                  <a:lnTo>
                    <a:pt x="664" y="1946"/>
                  </a:lnTo>
                  <a:lnTo>
                    <a:pt x="702" y="1950"/>
                  </a:lnTo>
                  <a:lnTo>
                    <a:pt x="740" y="1954"/>
                  </a:lnTo>
                  <a:lnTo>
                    <a:pt x="776" y="1954"/>
                  </a:lnTo>
                  <a:lnTo>
                    <a:pt x="814" y="1954"/>
                  </a:lnTo>
                  <a:lnTo>
                    <a:pt x="852" y="1950"/>
                  </a:lnTo>
                  <a:lnTo>
                    <a:pt x="888" y="1946"/>
                  </a:lnTo>
                  <a:lnTo>
                    <a:pt x="926" y="1940"/>
                  </a:lnTo>
                  <a:lnTo>
                    <a:pt x="962" y="1932"/>
                  </a:lnTo>
                  <a:lnTo>
                    <a:pt x="998" y="1922"/>
                  </a:lnTo>
                  <a:lnTo>
                    <a:pt x="1034" y="1912"/>
                  </a:lnTo>
                  <a:lnTo>
                    <a:pt x="1068" y="1898"/>
                  </a:lnTo>
                  <a:lnTo>
                    <a:pt x="1104" y="1882"/>
                  </a:lnTo>
                  <a:lnTo>
                    <a:pt x="1138" y="1866"/>
                  </a:lnTo>
                  <a:lnTo>
                    <a:pt x="1170" y="1848"/>
                  </a:lnTo>
                  <a:lnTo>
                    <a:pt x="1202" y="1828"/>
                  </a:lnTo>
                  <a:lnTo>
                    <a:pt x="1234" y="1806"/>
                  </a:lnTo>
                  <a:lnTo>
                    <a:pt x="1266" y="1782"/>
                  </a:lnTo>
                  <a:lnTo>
                    <a:pt x="1294" y="1758"/>
                  </a:lnTo>
                  <a:lnTo>
                    <a:pt x="1325" y="1730"/>
                  </a:lnTo>
                  <a:lnTo>
                    <a:pt x="1351" y="1702"/>
                  </a:lnTo>
                  <a:lnTo>
                    <a:pt x="1379" y="1672"/>
                  </a:lnTo>
                  <a:lnTo>
                    <a:pt x="1379" y="1672"/>
                  </a:lnTo>
                  <a:lnTo>
                    <a:pt x="1401" y="1642"/>
                  </a:lnTo>
                  <a:lnTo>
                    <a:pt x="1423" y="1612"/>
                  </a:lnTo>
                  <a:lnTo>
                    <a:pt x="1443" y="1582"/>
                  </a:lnTo>
                  <a:lnTo>
                    <a:pt x="1461" y="1550"/>
                  </a:lnTo>
                  <a:lnTo>
                    <a:pt x="1477" y="1518"/>
                  </a:lnTo>
                  <a:lnTo>
                    <a:pt x="1493" y="1486"/>
                  </a:lnTo>
                  <a:lnTo>
                    <a:pt x="1505" y="1452"/>
                  </a:lnTo>
                  <a:lnTo>
                    <a:pt x="1517" y="1418"/>
                  </a:lnTo>
                  <a:lnTo>
                    <a:pt x="1517" y="1418"/>
                  </a:lnTo>
                  <a:lnTo>
                    <a:pt x="1517" y="1418"/>
                  </a:lnTo>
                  <a:lnTo>
                    <a:pt x="1519" y="1418"/>
                  </a:lnTo>
                  <a:lnTo>
                    <a:pt x="1889" y="312"/>
                  </a:lnTo>
                  <a:lnTo>
                    <a:pt x="1889" y="312"/>
                  </a:lnTo>
                  <a:lnTo>
                    <a:pt x="1867" y="276"/>
                  </a:lnTo>
                  <a:lnTo>
                    <a:pt x="1845" y="238"/>
                  </a:lnTo>
                  <a:lnTo>
                    <a:pt x="1827" y="200"/>
                  </a:lnTo>
                  <a:lnTo>
                    <a:pt x="1811" y="162"/>
                  </a:lnTo>
                  <a:lnTo>
                    <a:pt x="1797" y="122"/>
                  </a:lnTo>
                  <a:lnTo>
                    <a:pt x="1783" y="82"/>
                  </a:lnTo>
                  <a:lnTo>
                    <a:pt x="1773" y="42"/>
                  </a:lnTo>
                  <a:lnTo>
                    <a:pt x="1763" y="0"/>
                  </a:lnTo>
                  <a:lnTo>
                    <a:pt x="1763" y="0"/>
                  </a:lnTo>
                  <a:close/>
                  <a:moveTo>
                    <a:pt x="1268" y="1582"/>
                  </a:moveTo>
                  <a:lnTo>
                    <a:pt x="1268" y="1582"/>
                  </a:lnTo>
                  <a:lnTo>
                    <a:pt x="1246" y="1606"/>
                  </a:lnTo>
                  <a:lnTo>
                    <a:pt x="1224" y="1630"/>
                  </a:lnTo>
                  <a:lnTo>
                    <a:pt x="1202" y="1652"/>
                  </a:lnTo>
                  <a:lnTo>
                    <a:pt x="1176" y="1672"/>
                  </a:lnTo>
                  <a:lnTo>
                    <a:pt x="1152" y="1692"/>
                  </a:lnTo>
                  <a:lnTo>
                    <a:pt x="1126" y="1710"/>
                  </a:lnTo>
                  <a:lnTo>
                    <a:pt x="1100" y="1726"/>
                  </a:lnTo>
                  <a:lnTo>
                    <a:pt x="1072" y="1742"/>
                  </a:lnTo>
                  <a:lnTo>
                    <a:pt x="1044" y="1754"/>
                  </a:lnTo>
                  <a:lnTo>
                    <a:pt x="1016" y="1766"/>
                  </a:lnTo>
                  <a:lnTo>
                    <a:pt x="988" y="1778"/>
                  </a:lnTo>
                  <a:lnTo>
                    <a:pt x="958" y="1788"/>
                  </a:lnTo>
                  <a:lnTo>
                    <a:pt x="928" y="1796"/>
                  </a:lnTo>
                  <a:lnTo>
                    <a:pt x="898" y="1802"/>
                  </a:lnTo>
                  <a:lnTo>
                    <a:pt x="868" y="1806"/>
                  </a:lnTo>
                  <a:lnTo>
                    <a:pt x="838" y="1810"/>
                  </a:lnTo>
                  <a:lnTo>
                    <a:pt x="808" y="1812"/>
                  </a:lnTo>
                  <a:lnTo>
                    <a:pt x="776" y="1814"/>
                  </a:lnTo>
                  <a:lnTo>
                    <a:pt x="746" y="1812"/>
                  </a:lnTo>
                  <a:lnTo>
                    <a:pt x="716" y="1810"/>
                  </a:lnTo>
                  <a:lnTo>
                    <a:pt x="686" y="1806"/>
                  </a:lnTo>
                  <a:lnTo>
                    <a:pt x="656" y="1802"/>
                  </a:lnTo>
                  <a:lnTo>
                    <a:pt x="624" y="1794"/>
                  </a:lnTo>
                  <a:lnTo>
                    <a:pt x="596" y="1786"/>
                  </a:lnTo>
                  <a:lnTo>
                    <a:pt x="566" y="1776"/>
                  </a:lnTo>
                  <a:lnTo>
                    <a:pt x="536" y="1766"/>
                  </a:lnTo>
                  <a:lnTo>
                    <a:pt x="508" y="1754"/>
                  </a:lnTo>
                  <a:lnTo>
                    <a:pt x="480" y="1740"/>
                  </a:lnTo>
                  <a:lnTo>
                    <a:pt x="452" y="1724"/>
                  </a:lnTo>
                  <a:lnTo>
                    <a:pt x="424" y="1706"/>
                  </a:lnTo>
                  <a:lnTo>
                    <a:pt x="398" y="1688"/>
                  </a:lnTo>
                  <a:lnTo>
                    <a:pt x="372" y="1668"/>
                  </a:lnTo>
                  <a:lnTo>
                    <a:pt x="372" y="1668"/>
                  </a:lnTo>
                  <a:lnTo>
                    <a:pt x="348" y="1646"/>
                  </a:lnTo>
                  <a:lnTo>
                    <a:pt x="324" y="1624"/>
                  </a:lnTo>
                  <a:lnTo>
                    <a:pt x="302" y="1600"/>
                  </a:lnTo>
                  <a:lnTo>
                    <a:pt x="282" y="1576"/>
                  </a:lnTo>
                  <a:lnTo>
                    <a:pt x="262" y="1550"/>
                  </a:lnTo>
                  <a:lnTo>
                    <a:pt x="244" y="1524"/>
                  </a:lnTo>
                  <a:lnTo>
                    <a:pt x="228" y="1498"/>
                  </a:lnTo>
                  <a:lnTo>
                    <a:pt x="212" y="1470"/>
                  </a:lnTo>
                  <a:lnTo>
                    <a:pt x="200" y="1444"/>
                  </a:lnTo>
                  <a:lnTo>
                    <a:pt x="188" y="1414"/>
                  </a:lnTo>
                  <a:lnTo>
                    <a:pt x="176" y="1386"/>
                  </a:lnTo>
                  <a:lnTo>
                    <a:pt x="166" y="1356"/>
                  </a:lnTo>
                  <a:lnTo>
                    <a:pt x="158" y="1328"/>
                  </a:lnTo>
                  <a:lnTo>
                    <a:pt x="152" y="1298"/>
                  </a:lnTo>
                  <a:lnTo>
                    <a:pt x="148" y="1268"/>
                  </a:lnTo>
                  <a:lnTo>
                    <a:pt x="144" y="1236"/>
                  </a:lnTo>
                  <a:lnTo>
                    <a:pt x="142" y="1206"/>
                  </a:lnTo>
                  <a:lnTo>
                    <a:pt x="140" y="1176"/>
                  </a:lnTo>
                  <a:lnTo>
                    <a:pt x="142" y="1146"/>
                  </a:lnTo>
                  <a:lnTo>
                    <a:pt x="144" y="1114"/>
                  </a:lnTo>
                  <a:lnTo>
                    <a:pt x="148" y="1084"/>
                  </a:lnTo>
                  <a:lnTo>
                    <a:pt x="152" y="1054"/>
                  </a:lnTo>
                  <a:lnTo>
                    <a:pt x="160" y="1024"/>
                  </a:lnTo>
                  <a:lnTo>
                    <a:pt x="168" y="994"/>
                  </a:lnTo>
                  <a:lnTo>
                    <a:pt x="178" y="964"/>
                  </a:lnTo>
                  <a:lnTo>
                    <a:pt x="188" y="936"/>
                  </a:lnTo>
                  <a:lnTo>
                    <a:pt x="200" y="906"/>
                  </a:lnTo>
                  <a:lnTo>
                    <a:pt x="216" y="878"/>
                  </a:lnTo>
                  <a:lnTo>
                    <a:pt x="230" y="850"/>
                  </a:lnTo>
                  <a:lnTo>
                    <a:pt x="248" y="824"/>
                  </a:lnTo>
                  <a:lnTo>
                    <a:pt x="266" y="796"/>
                  </a:lnTo>
                  <a:lnTo>
                    <a:pt x="286" y="772"/>
                  </a:lnTo>
                  <a:lnTo>
                    <a:pt x="286" y="772"/>
                  </a:lnTo>
                  <a:lnTo>
                    <a:pt x="308" y="746"/>
                  </a:lnTo>
                  <a:lnTo>
                    <a:pt x="330" y="722"/>
                  </a:lnTo>
                  <a:lnTo>
                    <a:pt x="354" y="700"/>
                  </a:lnTo>
                  <a:lnTo>
                    <a:pt x="378" y="680"/>
                  </a:lnTo>
                  <a:lnTo>
                    <a:pt x="404" y="662"/>
                  </a:lnTo>
                  <a:lnTo>
                    <a:pt x="430" y="644"/>
                  </a:lnTo>
                  <a:lnTo>
                    <a:pt x="456" y="626"/>
                  </a:lnTo>
                  <a:lnTo>
                    <a:pt x="484" y="612"/>
                  </a:lnTo>
                  <a:lnTo>
                    <a:pt x="510" y="598"/>
                  </a:lnTo>
                  <a:lnTo>
                    <a:pt x="540" y="586"/>
                  </a:lnTo>
                  <a:lnTo>
                    <a:pt x="568" y="576"/>
                  </a:lnTo>
                  <a:lnTo>
                    <a:pt x="598" y="566"/>
                  </a:lnTo>
                  <a:lnTo>
                    <a:pt x="626" y="558"/>
                  </a:lnTo>
                  <a:lnTo>
                    <a:pt x="656" y="552"/>
                  </a:lnTo>
                  <a:lnTo>
                    <a:pt x="686" y="546"/>
                  </a:lnTo>
                  <a:lnTo>
                    <a:pt x="718" y="542"/>
                  </a:lnTo>
                  <a:lnTo>
                    <a:pt x="748" y="540"/>
                  </a:lnTo>
                  <a:lnTo>
                    <a:pt x="778" y="540"/>
                  </a:lnTo>
                  <a:lnTo>
                    <a:pt x="808" y="540"/>
                  </a:lnTo>
                  <a:lnTo>
                    <a:pt x="840" y="542"/>
                  </a:lnTo>
                  <a:lnTo>
                    <a:pt x="870" y="546"/>
                  </a:lnTo>
                  <a:lnTo>
                    <a:pt x="900" y="552"/>
                  </a:lnTo>
                  <a:lnTo>
                    <a:pt x="930" y="558"/>
                  </a:lnTo>
                  <a:lnTo>
                    <a:pt x="960" y="566"/>
                  </a:lnTo>
                  <a:lnTo>
                    <a:pt x="990" y="576"/>
                  </a:lnTo>
                  <a:lnTo>
                    <a:pt x="1018" y="588"/>
                  </a:lnTo>
                  <a:lnTo>
                    <a:pt x="1048" y="600"/>
                  </a:lnTo>
                  <a:lnTo>
                    <a:pt x="1076" y="614"/>
                  </a:lnTo>
                  <a:lnTo>
                    <a:pt x="1104" y="630"/>
                  </a:lnTo>
                  <a:lnTo>
                    <a:pt x="1130" y="646"/>
                  </a:lnTo>
                  <a:lnTo>
                    <a:pt x="1158" y="666"/>
                  </a:lnTo>
                  <a:lnTo>
                    <a:pt x="1184" y="686"/>
                  </a:lnTo>
                  <a:lnTo>
                    <a:pt x="1184" y="686"/>
                  </a:lnTo>
                  <a:lnTo>
                    <a:pt x="1208" y="708"/>
                  </a:lnTo>
                  <a:lnTo>
                    <a:pt x="1232" y="730"/>
                  </a:lnTo>
                  <a:lnTo>
                    <a:pt x="1254" y="754"/>
                  </a:lnTo>
                  <a:lnTo>
                    <a:pt x="1274" y="778"/>
                  </a:lnTo>
                  <a:lnTo>
                    <a:pt x="1292" y="802"/>
                  </a:lnTo>
                  <a:lnTo>
                    <a:pt x="1310" y="828"/>
                  </a:lnTo>
                  <a:lnTo>
                    <a:pt x="1329" y="854"/>
                  </a:lnTo>
                  <a:lnTo>
                    <a:pt x="1343" y="882"/>
                  </a:lnTo>
                  <a:lnTo>
                    <a:pt x="1357" y="910"/>
                  </a:lnTo>
                  <a:lnTo>
                    <a:pt x="1369" y="938"/>
                  </a:lnTo>
                  <a:lnTo>
                    <a:pt x="1379" y="966"/>
                  </a:lnTo>
                  <a:lnTo>
                    <a:pt x="1389" y="996"/>
                  </a:lnTo>
                  <a:lnTo>
                    <a:pt x="1397" y="1026"/>
                  </a:lnTo>
                  <a:lnTo>
                    <a:pt x="1403" y="1056"/>
                  </a:lnTo>
                  <a:lnTo>
                    <a:pt x="1409" y="1086"/>
                  </a:lnTo>
                  <a:lnTo>
                    <a:pt x="1413" y="1116"/>
                  </a:lnTo>
                  <a:lnTo>
                    <a:pt x="1415" y="1146"/>
                  </a:lnTo>
                  <a:lnTo>
                    <a:pt x="1415" y="1178"/>
                  </a:lnTo>
                  <a:lnTo>
                    <a:pt x="1415" y="1208"/>
                  </a:lnTo>
                  <a:lnTo>
                    <a:pt x="1413" y="1238"/>
                  </a:lnTo>
                  <a:lnTo>
                    <a:pt x="1409" y="1268"/>
                  </a:lnTo>
                  <a:lnTo>
                    <a:pt x="1403" y="1300"/>
                  </a:lnTo>
                  <a:lnTo>
                    <a:pt x="1397" y="1330"/>
                  </a:lnTo>
                  <a:lnTo>
                    <a:pt x="1389" y="1360"/>
                  </a:lnTo>
                  <a:lnTo>
                    <a:pt x="1379" y="1388"/>
                  </a:lnTo>
                  <a:lnTo>
                    <a:pt x="1367" y="1418"/>
                  </a:lnTo>
                  <a:lnTo>
                    <a:pt x="1355" y="1446"/>
                  </a:lnTo>
                  <a:lnTo>
                    <a:pt x="1341" y="1474"/>
                  </a:lnTo>
                  <a:lnTo>
                    <a:pt x="1325" y="1502"/>
                  </a:lnTo>
                  <a:lnTo>
                    <a:pt x="1308" y="1530"/>
                  </a:lnTo>
                  <a:lnTo>
                    <a:pt x="1288" y="1556"/>
                  </a:lnTo>
                  <a:lnTo>
                    <a:pt x="1268" y="1582"/>
                  </a:lnTo>
                  <a:lnTo>
                    <a:pt x="1268" y="1582"/>
                  </a:lnTo>
                  <a:close/>
                </a:path>
              </a:pathLst>
            </a:custGeom>
            <a:solidFill>
              <a:schemeClr val="accent2">
                <a:lumMod val="75000"/>
              </a:schemeClr>
            </a:solidFill>
            <a:ln>
              <a:noFill/>
            </a:ln>
          </p:spPr>
          <p:txBody>
            <a:bodyPr/>
            <a:lstStyle/>
            <a:p>
              <a:pPr defTabSz="457200" eaLnBrk="1" fontAlgn="auto" hangingPunct="1">
                <a:spcBef>
                  <a:spcPts val="0"/>
                </a:spcBef>
                <a:spcAft>
                  <a:spcPts val="0"/>
                </a:spcAft>
                <a:defRPr/>
              </a:pPr>
              <a:endParaRPr lang="id-ID" kern="0">
                <a:solidFill>
                  <a:prstClr val="black"/>
                </a:solidFill>
                <a:ea typeface="等线" panose="02010600030101010101" pitchFamily="2" charset="-122"/>
              </a:endParaRPr>
            </a:p>
          </p:txBody>
        </p:sp>
      </p:grpSp>
      <p:sp>
        <p:nvSpPr>
          <p:cNvPr id="80903" name="文本框 2"/>
          <p:cNvSpPr txBox="1">
            <a:spLocks noChangeArrowheads="1"/>
          </p:cNvSpPr>
          <p:nvPr/>
        </p:nvSpPr>
        <p:spPr bwMode="auto">
          <a:xfrm>
            <a:off x="3338513" y="2986088"/>
            <a:ext cx="796448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才能以正确的人生态度对待人生、解决实际生活中的各种问题，以人民利益为重，始终对祖国和人民怀有高度的责任感，在服务人民、奉献社会中实现自己的人生价值</a:t>
            </a:r>
            <a:endParaRPr lang="zh-CN" altLang="en-US" sz="2400" dirty="0"/>
          </a:p>
        </p:txBody>
      </p:sp>
      <p:sp>
        <p:nvSpPr>
          <p:cNvPr id="80904" name="文本框 2"/>
          <p:cNvSpPr txBox="1">
            <a:spLocks noChangeArrowheads="1"/>
          </p:cNvSpPr>
          <p:nvPr/>
        </p:nvSpPr>
        <p:spPr bwMode="auto">
          <a:xfrm>
            <a:off x="3444875" y="4916488"/>
            <a:ext cx="78581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才能掌握正确的人生价值标准，才能懂得人生的价值首先在于奉献，自觉用真善美来塑造自己，不断培养高洁的操行和纯朴的情感，努力使自己成为一个高尚的人</a:t>
            </a:r>
            <a:endParaRPr lang="zh-CN" altLang="en-US" sz="2400" dirty="0"/>
          </a:p>
        </p:txBody>
      </p:sp>
      <p:cxnSp>
        <p:nvCxnSpPr>
          <p:cNvPr id="24" name="直接连接符 23"/>
          <p:cNvCxnSpPr/>
          <p:nvPr/>
        </p:nvCxnSpPr>
        <p:spPr>
          <a:xfrm>
            <a:off x="3444875" y="2808288"/>
            <a:ext cx="77517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497263" y="4887913"/>
            <a:ext cx="761682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0581" y="255047"/>
            <a:ext cx="7843627" cy="553085"/>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四、高尚的人生追求</a:t>
            </a:r>
            <a:endParaRPr lang="zh-CN" altLang="en-US" sz="3000" b="1" dirty="0">
              <a:solidFill>
                <a:schemeClr val="bg1"/>
              </a:solidFill>
              <a:latin typeface="微软雅黑" panose="020B0503020204020204" pitchFamily="34" charset="-122"/>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线连接符 12"/>
          <p:cNvCxnSpPr/>
          <p:nvPr/>
        </p:nvCxnSpPr>
        <p:spPr>
          <a:xfrm>
            <a:off x="614894" y="1194246"/>
            <a:ext cx="867795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矩形 2"/>
          <p:cNvSpPr>
            <a:spLocks noChangeArrowheads="1"/>
          </p:cNvSpPr>
          <p:nvPr/>
        </p:nvSpPr>
        <p:spPr bwMode="auto">
          <a:xfrm>
            <a:off x="-166395" y="2584794"/>
            <a:ext cx="2980133" cy="168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54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lvl="0" algn="just" eaLnBrk="1" hangingPunct="1">
              <a:lnSpc>
                <a:spcPct val="150000"/>
              </a:lnSpc>
              <a:defRPr/>
            </a:pPr>
            <a:r>
              <a:rPr lang="zh-CN" altLang="en-US" sz="2400" b="1" dirty="0">
                <a:solidFill>
                  <a:prstClr val="black"/>
                </a:solidFill>
              </a:rPr>
              <a:t>救死扶伤平生愿  </a:t>
            </a:r>
            <a:endParaRPr lang="en-US" altLang="zh-CN" sz="2400" b="1" dirty="0">
              <a:solidFill>
                <a:prstClr val="black"/>
              </a:solidFill>
            </a:endParaRPr>
          </a:p>
          <a:p>
            <a:pPr lvl="0" algn="just" eaLnBrk="1" hangingPunct="1">
              <a:lnSpc>
                <a:spcPct val="150000"/>
              </a:lnSpc>
              <a:defRPr/>
            </a:pPr>
            <a:r>
              <a:rPr lang="zh-CN" altLang="en-US" sz="2400" b="1" dirty="0">
                <a:solidFill>
                  <a:prstClr val="black"/>
                </a:solidFill>
              </a:rPr>
              <a:t>人生价值是奉献</a:t>
            </a:r>
            <a:endParaRPr lang="en-US" altLang="zh-CN" sz="2400" b="1" dirty="0">
              <a:solidFill>
                <a:prstClr val="black"/>
              </a:solidFill>
            </a:endParaRPr>
          </a:p>
          <a:p>
            <a:pPr lvl="0" algn="r" eaLnBrk="1" hangingPunct="1">
              <a:lnSpc>
                <a:spcPct val="150000"/>
              </a:lnSpc>
              <a:defRPr/>
            </a:pPr>
            <a:r>
              <a:rPr lang="en-US" altLang="zh-CN" sz="2400" b="1" dirty="0">
                <a:solidFill>
                  <a:prstClr val="black"/>
                </a:solidFill>
              </a:rPr>
              <a:t>——</a:t>
            </a:r>
            <a:r>
              <a:rPr lang="zh-CN" altLang="en-US" sz="2400" b="1" dirty="0">
                <a:solidFill>
                  <a:prstClr val="black"/>
                </a:solidFill>
              </a:rPr>
              <a:t>辛育龄</a:t>
            </a:r>
            <a:endParaRPr lang="zh-CN" altLang="en-US" sz="2400" b="1" dirty="0">
              <a:solidFill>
                <a:prstClr val="black"/>
              </a:solidFill>
            </a:endParaRPr>
          </a:p>
        </p:txBody>
      </p:sp>
      <p:pic>
        <p:nvPicPr>
          <p:cNvPr id="14"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64205" y="1368505"/>
            <a:ext cx="2913319" cy="5096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935" y="1368504"/>
            <a:ext cx="2896327" cy="5096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9834661" y="2430454"/>
            <a:ext cx="1723549" cy="1688411"/>
          </a:xfrm>
          <a:prstGeom prst="rect">
            <a:avLst/>
          </a:prstGeom>
        </p:spPr>
        <p:txBody>
          <a:bodyPr wrap="none">
            <a:spAutoFit/>
          </a:bodyPr>
          <a:lstStyle/>
          <a:p>
            <a:pPr lvl="0" algn="just" eaLnBrk="1" hangingPunct="1">
              <a:lnSpc>
                <a:spcPct val="150000"/>
              </a:lnSpc>
              <a:defRPr/>
            </a:pPr>
            <a:r>
              <a:rPr lang="zh-CN" altLang="en-US" sz="2400" b="1" dirty="0">
                <a:solidFill>
                  <a:prstClr val="black"/>
                </a:solidFill>
              </a:rPr>
              <a:t>回归祖国  </a:t>
            </a:r>
            <a:endParaRPr lang="en-US" altLang="zh-CN" sz="2400" b="1" dirty="0">
              <a:solidFill>
                <a:prstClr val="black"/>
              </a:solidFill>
            </a:endParaRPr>
          </a:p>
          <a:p>
            <a:pPr lvl="0" algn="just" eaLnBrk="1" hangingPunct="1">
              <a:lnSpc>
                <a:spcPct val="150000"/>
              </a:lnSpc>
              <a:defRPr/>
            </a:pPr>
            <a:r>
              <a:rPr lang="zh-CN" altLang="en-US" sz="2400" b="1" dirty="0">
                <a:solidFill>
                  <a:prstClr val="black"/>
                </a:solidFill>
              </a:rPr>
              <a:t>不忘初心</a:t>
            </a:r>
            <a:endParaRPr lang="en-US" altLang="zh-CN" sz="2400" b="1" dirty="0">
              <a:solidFill>
                <a:prstClr val="black"/>
              </a:solidFill>
            </a:endParaRPr>
          </a:p>
          <a:p>
            <a:pPr lvl="0" algn="r" eaLnBrk="1" hangingPunct="1">
              <a:lnSpc>
                <a:spcPct val="150000"/>
              </a:lnSpc>
              <a:defRPr/>
            </a:pPr>
            <a:r>
              <a:rPr lang="en-US" altLang="zh-CN" sz="2400" b="1" dirty="0">
                <a:solidFill>
                  <a:prstClr val="black"/>
                </a:solidFill>
              </a:rPr>
              <a:t>——</a:t>
            </a:r>
            <a:r>
              <a:rPr lang="zh-CN" altLang="en-US" sz="2400" b="1" dirty="0">
                <a:solidFill>
                  <a:prstClr val="black"/>
                </a:solidFill>
              </a:rPr>
              <a:t>陆元九</a:t>
            </a:r>
            <a:endParaRPr lang="zh-CN" altLang="en-US" sz="2400" b="1" dirty="0">
              <a:solidFill>
                <a:prstClr val="black"/>
              </a:solidFill>
            </a:endParaRPr>
          </a:p>
        </p:txBody>
      </p:sp>
      <p:sp>
        <p:nvSpPr>
          <p:cNvPr id="18" name="文本框 17"/>
          <p:cNvSpPr txBox="1"/>
          <p:nvPr/>
        </p:nvSpPr>
        <p:spPr>
          <a:xfrm>
            <a:off x="415062" y="215208"/>
            <a:ext cx="8720019" cy="553998"/>
          </a:xfrm>
          <a:prstGeom prst="rect">
            <a:avLst/>
          </a:prstGeom>
          <a:noFill/>
        </p:spPr>
        <p:txBody>
          <a:bodyPr wrap="square" rtlCol="0">
            <a:spAutoFit/>
          </a:bodyPr>
          <a:lstStyle/>
          <a:p>
            <a:pPr lvl="0" eaLnBrk="1" fontAlgn="auto" hangingPunct="1">
              <a:spcBef>
                <a:spcPts val="0"/>
              </a:spcBef>
              <a:spcAft>
                <a:spcPts val="0"/>
              </a:spcAft>
              <a:defRPr/>
            </a:pPr>
            <a:r>
              <a:rPr kumimoji="1" lang="zh-CN" altLang="en-US" sz="3000" b="1" dirty="0">
                <a:solidFill>
                  <a:schemeClr val="bg1"/>
                </a:solidFill>
                <a:latin typeface="微软雅黑" panose="020B0503020204020204" pitchFamily="34" charset="-122"/>
                <a:ea typeface="微软雅黑" panose="020B0503020204020204" pitchFamily="34" charset="-122"/>
              </a:rPr>
              <a:t>“七一勋章”获得者中的</a:t>
            </a:r>
            <a:r>
              <a:rPr kumimoji="1" lang="en-US" altLang="zh-CN" sz="3000" b="1" dirty="0">
                <a:solidFill>
                  <a:schemeClr val="bg1"/>
                </a:solidFill>
                <a:latin typeface="微软雅黑" panose="020B0503020204020204" pitchFamily="34" charset="-122"/>
                <a:ea typeface="微软雅黑" panose="020B0503020204020204" pitchFamily="34" charset="-122"/>
              </a:rPr>
              <a:t>4</a:t>
            </a:r>
            <a:r>
              <a:rPr kumimoji="1" lang="zh-CN" altLang="en-US" sz="3000" b="1" dirty="0">
                <a:solidFill>
                  <a:schemeClr val="bg1"/>
                </a:solidFill>
                <a:latin typeface="微软雅黑" panose="020B0503020204020204" pitchFamily="34" charset="-122"/>
                <a:ea typeface="微软雅黑" panose="020B0503020204020204" pitchFamily="34" charset="-122"/>
              </a:rPr>
              <a:t>位百岁老人</a:t>
            </a:r>
            <a:endParaRPr kumimoji="1" lang="zh-CN" altLang="en-US" sz="3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a:spLocks noChangeArrowheads="1"/>
          </p:cNvSpPr>
          <p:nvPr/>
        </p:nvSpPr>
        <p:spPr bwMode="auto">
          <a:xfrm>
            <a:off x="5986010" y="2114993"/>
            <a:ext cx="4667476"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nSpc>
                <a:spcPct val="150000"/>
              </a:lnSpc>
              <a:spcBef>
                <a:spcPct val="0"/>
              </a:spcBef>
              <a:buNone/>
            </a:pPr>
            <a:r>
              <a:rPr lang="zh-CN" altLang="en-US" sz="2400" b="1" dirty="0">
                <a:solidFill>
                  <a:srgbClr val="2B6C18"/>
                </a:solidFill>
              </a:rPr>
              <a:t>在现实生活中有人提出有这样的疑惑：</a:t>
            </a:r>
            <a:r>
              <a:rPr lang="zh-CN" altLang="en-US" sz="2400" dirty="0">
                <a:solidFill>
                  <a:srgbClr val="000000"/>
                </a:solidFill>
              </a:rPr>
              <a:t>社会主义市场经济条件下，讲究的是按劳分配、等价交换，在这种背景下倡导服务人民、奉献社会的人生追求是否合适？换言之，服务人民、奉献社会的人生追求是否过时了？</a:t>
            </a:r>
            <a:endParaRPr lang="zh-CN" altLang="en-US" sz="2400" dirty="0">
              <a:solidFill>
                <a:srgbClr val="000000"/>
              </a:solidFill>
            </a:endParaRPr>
          </a:p>
        </p:txBody>
      </p:sp>
      <p:pic>
        <p:nvPicPr>
          <p:cNvPr id="6146" name="Picture 2" descr="https://gimg2.baidu.com/image_search/src=http%3A%2F%2Fpic.51yuansu.com%2Fpic3%2Fcover%2F02%2F56%2F21%2F59fb45a9783f3_610.jpg&amp;refer=http%3A%2F%2Fpic.51yuansu.com&amp;app=2002&amp;size=f9999,10000&amp;q=a80&amp;n=0&amp;g=0n&amp;fmt=jpeg?sec=1632480363&amp;t=b1aa9a8d318b0820271818b24634aa80"/>
          <p:cNvPicPr>
            <a:picLocks noChangeAspect="1" noChangeArrowheads="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62081" y="2184065"/>
            <a:ext cx="4327323" cy="3766899"/>
          </a:xfrm>
          <a:prstGeom prst="rect">
            <a:avLst/>
          </a:prstGeom>
          <a:noFill/>
          <a:extLst>
            <a:ext uri="{909E8E84-426E-40DD-AFC4-6F175D3DCCD1}">
              <a14:hiddenFill xmlns:a14="http://schemas.microsoft.com/office/drawing/2010/main">
                <a:solidFill>
                  <a:srgbClr val="FFFFFF"/>
                </a:solidFill>
              </a14:hiddenFill>
            </a:ext>
          </a:extLst>
        </p:spPr>
      </p:pic>
      <p:sp>
        <p:nvSpPr>
          <p:cNvPr id="3" name="PA-10221"/>
          <p:cNvSpPr txBox="1"/>
          <p:nvPr>
            <p:custDataLst>
              <p:tags r:id="rId2"/>
            </p:custDataLst>
          </p:nvPr>
        </p:nvSpPr>
        <p:spPr>
          <a:xfrm>
            <a:off x="455835" y="1054450"/>
            <a:ext cx="7093774" cy="523220"/>
          </a:xfrm>
          <a:prstGeom prst="rect">
            <a:avLst/>
          </a:prstGeom>
          <a:noFill/>
        </p:spPr>
        <p:txBody>
          <a:bodyPr wrap="square" rtlCol="0">
            <a:spAutoFit/>
          </a:bodyPr>
          <a:p>
            <a:pPr lvl="0" algn="just"/>
            <a:r>
              <a:rPr lang="zh-CN" altLang="en-US" sz="2800" b="1" dirty="0">
                <a:solidFill>
                  <a:prstClr val="black"/>
                </a:solidFill>
                <a:latin typeface="微软雅黑" panose="020B0503020204020204" pitchFamily="34" charset="-122"/>
              </a:rPr>
              <a:t>服务人民、奉献社会的人生追求过时了吗？</a:t>
            </a:r>
            <a:endParaRPr lang="zh-CN" altLang="en-US" sz="2800" b="1" dirty="0">
              <a:solidFill>
                <a:prstClr val="black"/>
              </a:solidFill>
              <a:latin typeface="微软雅黑" panose="020B0503020204020204" pitchFamily="34" charset="-122"/>
            </a:endParaRPr>
          </a:p>
        </p:txBody>
      </p:sp>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p:cNvSpPr>
            <a:spLocks noChangeArrowheads="1"/>
          </p:cNvSpPr>
          <p:nvPr/>
        </p:nvSpPr>
        <p:spPr bwMode="auto">
          <a:xfrm>
            <a:off x="1194230" y="2038124"/>
            <a:ext cx="9803541" cy="390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pPr>
            <a:r>
              <a:rPr lang="zh-CN" altLang="en-US" sz="2400" dirty="0"/>
              <a:t>社会主义市场经济鼓励人们追求个人的正当利益，因为只有市场各主体的正当利益得到满足，经济才更有活力。但同时，各市场主体正当利益的满足，不仅有赖于其他人的劳动和付出，而且需要公平有序的市场环境。只有每个个体尽心尽力地为他人、为社会付出应有劳动，才能保证社会主义市场经济的良好运行，个体也才能在为社会发展进步作贡献的同时获得自身利益的满足。因此，服务人民、奉献社会的人生追求与社会主义市场经济并不矛盾、并未过时。</a:t>
            </a:r>
            <a:endParaRPr lang="zh-CN" altLang="en-US" sz="2400" dirty="0"/>
          </a:p>
        </p:txBody>
      </p:sp>
      <p:sp>
        <p:nvSpPr>
          <p:cNvPr id="3" name="PA-10221"/>
          <p:cNvSpPr txBox="1"/>
          <p:nvPr>
            <p:custDataLst>
              <p:tags r:id="rId1"/>
            </p:custDataLst>
          </p:nvPr>
        </p:nvSpPr>
        <p:spPr>
          <a:xfrm>
            <a:off x="2981865" y="1096360"/>
            <a:ext cx="7093774" cy="523220"/>
          </a:xfrm>
          <a:prstGeom prst="rect">
            <a:avLst/>
          </a:prstGeom>
          <a:noFill/>
        </p:spPr>
        <p:txBody>
          <a:bodyPr wrap="square" rtlCol="0">
            <a:spAutoFit/>
          </a:bodyPr>
          <a:p>
            <a:pPr lvl="0" algn="just"/>
            <a:r>
              <a:rPr lang="zh-CN" altLang="en-US" sz="2800" b="1" dirty="0">
                <a:solidFill>
                  <a:prstClr val="black"/>
                </a:solidFill>
                <a:latin typeface="微软雅黑" panose="020B0503020204020204" pitchFamily="34" charset="-122"/>
              </a:rPr>
              <a:t>服务人民、奉献社会的人生追求过时了吗？</a:t>
            </a:r>
            <a:endParaRPr lang="zh-CN" altLang="en-US" sz="2800" b="1" dirty="0">
              <a:solidFill>
                <a:prstClr val="black"/>
              </a:solidFill>
              <a:latin typeface="微软雅黑" panose="020B0503020204020204" pitchFamily="34" charset="-122"/>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p:cNvSpPr txBox="1">
            <a:spLocks noChangeArrowheads="1"/>
          </p:cNvSpPr>
          <p:nvPr/>
        </p:nvSpPr>
        <p:spPr bwMode="auto">
          <a:xfrm>
            <a:off x="5288915" y="2419985"/>
            <a:ext cx="6405880" cy="2676525"/>
          </a:xfrm>
          <a:prstGeom prst="rect">
            <a:avLst/>
          </a:prstGeom>
          <a:solidFill>
            <a:schemeClr val="accent2">
              <a:lumMod val="75000"/>
            </a:schemeClr>
          </a:solidFill>
          <a:ln>
            <a:noFill/>
          </a:ln>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algn="ctr" defTabSz="457200" rtl="0" eaLnBrk="1" fontAlgn="auto" latinLnBrk="0" hangingPunct="1">
              <a:lnSpc>
                <a:spcPct val="15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思考：</a:t>
            </a:r>
            <a:endParaRPr kumimoji="0" lang="en-US" altLang="zh-CN"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endParaRPr>
          </a:p>
          <a:p>
            <a:pPr marL="0" marR="0" lvl="0" indent="457200" algn="l" defTabSz="4572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1</a:t>
            </a: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a:t>
            </a:r>
            <a:r>
              <a:rPr kumimoji="0" lang="en-US" altLang="zh-CN"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4</a:t>
            </a: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位百岁老人的人生追求给了你怎样的启发？</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endParaRPr>
          </a:p>
          <a:p>
            <a:pPr marL="0" marR="0" lvl="0" indent="457200" algn="l" defTabSz="4572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2</a:t>
            </a:r>
            <a:r>
              <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rPr>
              <a:t>、你想过什么样的人生？</a:t>
            </a:r>
            <a:endParaRPr kumimoji="0" lang="zh-CN" alt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ea"/>
              <a:sym typeface="+mn-lt"/>
            </a:endParaRPr>
          </a:p>
        </p:txBody>
      </p:sp>
      <p:grpSp>
        <p:nvGrpSpPr>
          <p:cNvPr id="20" name="组合 19"/>
          <p:cNvGrpSpPr/>
          <p:nvPr/>
        </p:nvGrpSpPr>
        <p:grpSpPr>
          <a:xfrm>
            <a:off x="1146088" y="1507797"/>
            <a:ext cx="3835018" cy="3842405"/>
            <a:chOff x="700836" y="1442043"/>
            <a:chExt cx="2947809" cy="2953487"/>
          </a:xfrm>
        </p:grpSpPr>
        <p:grpSp>
          <p:nvGrpSpPr>
            <p:cNvPr id="23" name="组合"/>
            <p:cNvGrpSpPr/>
            <p:nvPr/>
          </p:nvGrpSpPr>
          <p:grpSpPr>
            <a:xfrm rot="2700000">
              <a:off x="697997" y="1444882"/>
              <a:ext cx="2953487" cy="2947809"/>
              <a:chOff x="1985640" y="-544697"/>
              <a:chExt cx="6843660" cy="6830504"/>
            </a:xfrm>
          </p:grpSpPr>
          <p:sp>
            <p:nvSpPr>
              <p:cNvPr id="25" name="空心弧"/>
              <p:cNvSpPr/>
              <p:nvPr/>
            </p:nvSpPr>
            <p:spPr>
              <a:xfrm rot="7200000">
                <a:off x="1985638" y="-532170"/>
                <a:ext cx="6817979" cy="6817976"/>
              </a:xfrm>
              <a:prstGeom prst="blockArc">
                <a:avLst>
                  <a:gd name="adj1" fmla="val 17965246"/>
                  <a:gd name="adj2" fmla="val 3368035"/>
                  <a:gd name="adj3" fmla="val 5945"/>
                </a:avLst>
              </a:prstGeom>
              <a:solidFill>
                <a:srgbClr val="2B6C1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字魂36号-正文宋楷" panose="02000000000000000000" pitchFamily="2" charset="-122"/>
                </a:endParaRPr>
              </a:p>
            </p:txBody>
          </p:sp>
          <p:sp>
            <p:nvSpPr>
              <p:cNvPr id="26" name="空心弧"/>
              <p:cNvSpPr/>
              <p:nvPr/>
            </p:nvSpPr>
            <p:spPr>
              <a:xfrm rot="3120000" flipH="1">
                <a:off x="1985638" y="-541242"/>
                <a:ext cx="6817979" cy="6817976"/>
              </a:xfrm>
              <a:prstGeom prst="blockArc">
                <a:avLst>
                  <a:gd name="adj1" fmla="val 19361256"/>
                  <a:gd name="adj2" fmla="val 3368035"/>
                  <a:gd name="adj3" fmla="val 5945"/>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字魂36号-正文宋楷" panose="02000000000000000000" pitchFamily="2" charset="-122"/>
                </a:endParaRPr>
              </a:p>
            </p:txBody>
          </p:sp>
          <p:sp>
            <p:nvSpPr>
              <p:cNvPr id="27" name="空心弧"/>
              <p:cNvSpPr/>
              <p:nvPr/>
            </p:nvSpPr>
            <p:spPr>
              <a:xfrm rot="8700000" flipH="1">
                <a:off x="2011321" y="-544697"/>
                <a:ext cx="6817979" cy="6817976"/>
              </a:xfrm>
              <a:prstGeom prst="blockArc">
                <a:avLst>
                  <a:gd name="adj1" fmla="val 21451878"/>
                  <a:gd name="adj2" fmla="val 3368035"/>
                  <a:gd name="adj3" fmla="val 5945"/>
                </a:avLst>
              </a:prstGeom>
              <a:solidFill>
                <a:srgbClr val="A5C75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字魂36号-正文宋楷" panose="02000000000000000000" pitchFamily="2" charset="-122"/>
                </a:endParaRPr>
              </a:p>
            </p:txBody>
          </p:sp>
          <p:sp>
            <p:nvSpPr>
              <p:cNvPr id="28" name="空心弧"/>
              <p:cNvSpPr/>
              <p:nvPr/>
            </p:nvSpPr>
            <p:spPr>
              <a:xfrm rot="12158039" flipH="1">
                <a:off x="2009333" y="-543893"/>
                <a:ext cx="6817979" cy="6817976"/>
              </a:xfrm>
              <a:prstGeom prst="blockArc">
                <a:avLst>
                  <a:gd name="adj1" fmla="val 19312122"/>
                  <a:gd name="adj2" fmla="val 3368035"/>
                  <a:gd name="adj3" fmla="val 5945"/>
                </a:avLst>
              </a:prstGeom>
              <a:solidFill>
                <a:srgbClr val="3F3F3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字魂36号-正文宋楷" panose="02000000000000000000" pitchFamily="2" charset="-122"/>
                </a:endParaRPr>
              </a:p>
            </p:txBody>
          </p:sp>
        </p:grpSp>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1618" y="1676367"/>
              <a:ext cx="2488130" cy="2488130"/>
            </a:xfrm>
            <a:prstGeom prst="ellipse">
              <a:avLst/>
            </a:prstGeom>
            <a:blipFill>
              <a:blip r:embed="rId1"/>
              <a:stretch>
                <a:fillRect/>
              </a:stretch>
            </a:blipFill>
          </p:spPr>
        </p:pic>
      </p:grpSp>
      <p:pic>
        <p:nvPicPr>
          <p:cNvPr id="19" name="图片 18">
            <a:hlinkClick r:id="rId2" action="ppaction://hlinkfile"/>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31123" y="2983835"/>
            <a:ext cx="877901" cy="877901"/>
          </a:xfrm>
          <a:prstGeom prst="rect">
            <a:avLst/>
          </a:prstGeom>
        </p:spPr>
      </p:pic>
      <p:grpSp>
        <p:nvGrpSpPr>
          <p:cNvPr id="39" name="组合 38"/>
          <p:cNvGrpSpPr/>
          <p:nvPr/>
        </p:nvGrpSpPr>
        <p:grpSpPr>
          <a:xfrm>
            <a:off x="855244" y="5488192"/>
            <a:ext cx="4416706" cy="1096291"/>
            <a:chOff x="376432" y="5027369"/>
            <a:chExt cx="4416706" cy="1096291"/>
          </a:xfrm>
        </p:grpSpPr>
        <p:sp>
          <p:nvSpPr>
            <p:cNvPr id="40" name="文本"/>
            <p:cNvSpPr/>
            <p:nvPr/>
          </p:nvSpPr>
          <p:spPr>
            <a:xfrm>
              <a:off x="1471474" y="5215410"/>
              <a:ext cx="3321664" cy="830997"/>
            </a:xfrm>
            <a:prstGeom prst="rect">
              <a:avLst/>
            </a:prstGeom>
          </p:spPr>
          <p:txBody>
            <a:bodyPr wrap="square">
              <a:spAutoFit/>
            </a:bodyPr>
            <a:lstStyle/>
            <a:p>
              <a:pPr algn="ctr"/>
              <a:r>
                <a:rPr lang="zh-CN" altLang="en-US" sz="2400" b="1" kern="0" spc="250" dirty="0">
                  <a:solidFill>
                    <a:srgbClr val="2B6C18"/>
                  </a:solidFill>
                  <a:latin typeface="微软雅黑" panose="020B0503020204020204" pitchFamily="34" charset="-122"/>
                  <a:sym typeface="字魂36号-正文宋楷" panose="02000000000000000000" pitchFamily="2" charset="-122"/>
                </a:rPr>
                <a:t>“七一勋章”获得者</a:t>
              </a:r>
              <a:endParaRPr lang="zh-CN" altLang="en-US" sz="2400" b="1" kern="0" spc="250" dirty="0">
                <a:solidFill>
                  <a:srgbClr val="2B6C18"/>
                </a:solidFill>
                <a:latin typeface="微软雅黑" panose="020B0503020204020204" pitchFamily="34" charset="-122"/>
                <a:sym typeface="字魂36号-正文宋楷" panose="02000000000000000000" pitchFamily="2" charset="-122"/>
              </a:endParaRPr>
            </a:p>
            <a:p>
              <a:pPr algn="ctr"/>
              <a:r>
                <a:rPr lang="zh-CN" altLang="en-US" sz="2400" b="1" kern="0" spc="250" dirty="0">
                  <a:solidFill>
                    <a:srgbClr val="2B6C18"/>
                  </a:solidFill>
                  <a:latin typeface="微软雅黑" panose="020B0503020204020204" pitchFamily="34" charset="-122"/>
                  <a:sym typeface="字魂36号-正文宋楷" panose="02000000000000000000" pitchFamily="2" charset="-122"/>
                </a:rPr>
                <a:t>中的</a:t>
              </a:r>
              <a:r>
                <a:rPr lang="en-US" altLang="zh-CN" sz="2400" b="1" kern="0" spc="250" dirty="0">
                  <a:solidFill>
                    <a:srgbClr val="2B6C18"/>
                  </a:solidFill>
                  <a:latin typeface="微软雅黑" panose="020B0503020204020204" pitchFamily="34" charset="-122"/>
                  <a:sym typeface="字魂36号-正文宋楷" panose="02000000000000000000" pitchFamily="2" charset="-122"/>
                </a:rPr>
                <a:t>4</a:t>
              </a:r>
              <a:r>
                <a:rPr lang="zh-CN" altLang="en-US" sz="2400" b="1" kern="0" spc="250" dirty="0">
                  <a:solidFill>
                    <a:srgbClr val="2B6C18"/>
                  </a:solidFill>
                  <a:latin typeface="微软雅黑" panose="020B0503020204020204" pitchFamily="34" charset="-122"/>
                  <a:sym typeface="字魂36号-正文宋楷" panose="02000000000000000000" pitchFamily="2" charset="-122"/>
                </a:rPr>
                <a:t>位百岁党员</a:t>
              </a:r>
              <a:endParaRPr lang="zh-CN" altLang="en-US" sz="2400" b="1" kern="0" spc="250" dirty="0">
                <a:solidFill>
                  <a:srgbClr val="2B6C18"/>
                </a:solidFill>
                <a:latin typeface="微软雅黑" panose="020B0503020204020204" pitchFamily="34" charset="-122"/>
                <a:sym typeface="字魂36号-正文宋楷" panose="02000000000000000000" pitchFamily="2" charset="-122"/>
              </a:endParaRPr>
            </a:p>
          </p:txBody>
        </p:sp>
        <p:pic>
          <p:nvPicPr>
            <p:cNvPr id="41" name="图片 40"/>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49091" r="76997" b="27100"/>
            <a:stretch>
              <a:fillRect/>
            </a:stretch>
          </p:blipFill>
          <p:spPr>
            <a:xfrm>
              <a:off x="376432" y="5027369"/>
              <a:ext cx="1059170" cy="1096291"/>
            </a:xfrm>
            <a:prstGeom prst="rect">
              <a:avLst/>
            </a:prstGeom>
          </p:spPr>
        </p:pic>
        <p:cxnSp>
          <p:nvCxnSpPr>
            <p:cNvPr id="42" name="直接连接符 41"/>
            <p:cNvCxnSpPr/>
            <p:nvPr/>
          </p:nvCxnSpPr>
          <p:spPr>
            <a:xfrm>
              <a:off x="1471474" y="6123660"/>
              <a:ext cx="3321664" cy="0"/>
            </a:xfrm>
            <a:prstGeom prst="line">
              <a:avLst/>
            </a:prstGeom>
            <a:noFill/>
            <a:ln w="6350" cap="flat" cmpd="sng" algn="ctr">
              <a:solidFill>
                <a:srgbClr val="2B6C18"/>
              </a:solidFill>
              <a:prstDash val="solid"/>
              <a:miter lim="800000"/>
            </a:ln>
            <a:effectLst/>
          </p:spPr>
        </p:cxnSp>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996180" y="1383665"/>
            <a:ext cx="4658995" cy="697865"/>
            <a:chOff x="5341827" y="1130254"/>
            <a:chExt cx="4128423" cy="446543"/>
          </a:xfrm>
        </p:grpSpPr>
        <p:sp>
          <p:nvSpPr>
            <p:cNvPr id="7" name="矩形 6"/>
            <p:cNvSpPr/>
            <p:nvPr/>
          </p:nvSpPr>
          <p:spPr>
            <a:xfrm>
              <a:off x="5341827" y="1130254"/>
              <a:ext cx="4128423" cy="4465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96" name="Text Box 11">
              <a:hlinkClick r:id=""/>
            </p:cNvPr>
            <p:cNvSpPr txBox="1">
              <a:spLocks noChangeArrowheads="1"/>
            </p:cNvSpPr>
            <p:nvPr/>
          </p:nvSpPr>
          <p:spPr bwMode="auto">
            <a:xfrm>
              <a:off x="6160766" y="1171461"/>
              <a:ext cx="2999739" cy="3339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eaLnBrk="1" fontAlgn="auto" hangingPunct="1">
                <a:spcBef>
                  <a:spcPct val="50000"/>
                </a:spcBef>
                <a:spcAft>
                  <a:spcPts val="0"/>
                </a:spcAft>
              </a:pPr>
              <a:r>
                <a:rPr lang="zh-CN" altLang="en-US" sz="2800" b="1" dirty="0">
                  <a:solidFill>
                    <a:srgbClr val="FFFFFF"/>
                  </a:solidFill>
                  <a:latin typeface="微软雅黑" panose="020B0503020204020204" pitchFamily="34" charset="-122"/>
                  <a:cs typeface="思源宋体" panose="02020400000000000000" charset="-122"/>
                </a:rPr>
                <a:t>正确认识人的本质</a:t>
              </a:r>
              <a:endParaRPr lang="zh-CN" altLang="en-US" sz="2800" b="1" dirty="0">
                <a:solidFill>
                  <a:srgbClr val="FFFFFF"/>
                </a:solidFill>
                <a:latin typeface="微软雅黑" panose="020B0503020204020204" pitchFamily="34" charset="-122"/>
                <a:cs typeface="思源宋体" panose="02020400000000000000" charset="-122"/>
              </a:endParaRPr>
            </a:p>
          </p:txBody>
        </p:sp>
      </p:grpSp>
      <p:sp>
        <p:nvSpPr>
          <p:cNvPr id="16" name="文本框 15"/>
          <p:cNvSpPr txBox="1"/>
          <p:nvPr/>
        </p:nvSpPr>
        <p:spPr>
          <a:xfrm>
            <a:off x="1456948" y="2968098"/>
            <a:ext cx="2352675"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思源宋体" panose="02020400000000000000" charset="-122"/>
              </a:rPr>
              <a:t>目</a:t>
            </a:r>
            <a:r>
              <a:rPr kumimoji="0" lang="en-US" altLang="zh-CN" sz="5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思源宋体" panose="02020400000000000000" charset="-122"/>
              </a:rPr>
              <a:t> </a:t>
            </a:r>
            <a:r>
              <a:rPr kumimoji="0" lang="zh-CN" altLang="en-US" sz="5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思源宋体" panose="02020400000000000000" charset="-122"/>
              </a:rPr>
              <a:t>录</a:t>
            </a:r>
            <a:endParaRPr kumimoji="0" lang="zh-CN" altLang="en-US" sz="5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grpSp>
        <p:nvGrpSpPr>
          <p:cNvPr id="40" name="组合 39"/>
          <p:cNvGrpSpPr/>
          <p:nvPr/>
        </p:nvGrpSpPr>
        <p:grpSpPr>
          <a:xfrm>
            <a:off x="5056505" y="2620010"/>
            <a:ext cx="4658995" cy="676910"/>
            <a:chOff x="5341827" y="1130254"/>
            <a:chExt cx="4264593" cy="446543"/>
          </a:xfrm>
        </p:grpSpPr>
        <p:sp>
          <p:nvSpPr>
            <p:cNvPr id="41" name="矩形 40"/>
            <p:cNvSpPr/>
            <p:nvPr/>
          </p:nvSpPr>
          <p:spPr>
            <a:xfrm>
              <a:off x="5341827" y="1130254"/>
              <a:ext cx="4264593" cy="4465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43" name="Text Box 11">
              <a:hlinkClick r:id=""/>
            </p:cNvPr>
            <p:cNvSpPr txBox="1">
              <a:spLocks noChangeArrowheads="1"/>
            </p:cNvSpPr>
            <p:nvPr/>
          </p:nvSpPr>
          <p:spPr bwMode="auto">
            <a:xfrm>
              <a:off x="6085064" y="1165097"/>
              <a:ext cx="3035214" cy="344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eaLnBrk="1" fontAlgn="auto" hangingPunct="1">
                <a:spcBef>
                  <a:spcPct val="50000"/>
                </a:spcBef>
                <a:spcAft>
                  <a:spcPts val="0"/>
                </a:spcAft>
              </a:pPr>
              <a:r>
                <a:rPr lang="zh-CN" altLang="en-US" sz="2800" b="1" dirty="0">
                  <a:solidFill>
                    <a:srgbClr val="FFFFFF"/>
                  </a:solidFill>
                  <a:latin typeface="微软雅黑" panose="020B0503020204020204" pitchFamily="34" charset="-122"/>
                  <a:cs typeface="思源宋体" panose="02020400000000000000" charset="-122"/>
                </a:rPr>
                <a:t>人生观的主要内容</a:t>
              </a:r>
              <a:endParaRPr lang="zh-CN" altLang="en-US" sz="2400" b="1" dirty="0">
                <a:solidFill>
                  <a:srgbClr val="FFFFFF"/>
                </a:solidFill>
                <a:latin typeface="微软雅黑" panose="020B0503020204020204" pitchFamily="34" charset="-122"/>
                <a:cs typeface="思源宋体" panose="02020400000000000000" charset="-122"/>
              </a:endParaRPr>
            </a:p>
          </p:txBody>
        </p:sp>
      </p:grpSp>
      <p:grpSp>
        <p:nvGrpSpPr>
          <p:cNvPr id="53" name="组合 52"/>
          <p:cNvGrpSpPr/>
          <p:nvPr/>
        </p:nvGrpSpPr>
        <p:grpSpPr>
          <a:xfrm>
            <a:off x="5056505" y="3897630"/>
            <a:ext cx="4659630" cy="686435"/>
            <a:chOff x="5341827" y="1130254"/>
            <a:chExt cx="4265174" cy="446543"/>
          </a:xfrm>
        </p:grpSpPr>
        <p:sp>
          <p:nvSpPr>
            <p:cNvPr id="54" name="矩形 53"/>
            <p:cNvSpPr/>
            <p:nvPr/>
          </p:nvSpPr>
          <p:spPr>
            <a:xfrm>
              <a:off x="5341827" y="1130254"/>
              <a:ext cx="4264593" cy="4465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56" name="Text Box 11">
              <a:hlinkClick r:id=""/>
            </p:cNvPr>
            <p:cNvSpPr txBox="1">
              <a:spLocks noChangeArrowheads="1"/>
            </p:cNvSpPr>
            <p:nvPr/>
          </p:nvSpPr>
          <p:spPr bwMode="auto">
            <a:xfrm>
              <a:off x="5341827" y="1189325"/>
              <a:ext cx="4265174" cy="339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eaLnBrk="1" fontAlgn="auto" hangingPunct="1">
                <a:spcBef>
                  <a:spcPct val="50000"/>
                </a:spcBef>
                <a:spcAft>
                  <a:spcPts val="0"/>
                </a:spcAft>
              </a:pPr>
              <a:r>
                <a:rPr lang="zh-CN" altLang="en-US" sz="2800" b="1" dirty="0">
                  <a:solidFill>
                    <a:srgbClr val="FFFFFF"/>
                  </a:solidFill>
                  <a:latin typeface="微软雅黑" panose="020B0503020204020204" pitchFamily="34" charset="-122"/>
                  <a:cs typeface="思源宋体" panose="02020400000000000000" charset="-122"/>
                </a:rPr>
                <a:t>人生观与世界观、价值观</a:t>
              </a:r>
              <a:endParaRPr lang="zh-CN" altLang="en-US" sz="2400" b="1" dirty="0">
                <a:solidFill>
                  <a:srgbClr val="FFFFFF"/>
                </a:solidFill>
                <a:latin typeface="微软雅黑" panose="020B0503020204020204" pitchFamily="34" charset="-122"/>
                <a:cs typeface="思源宋体" panose="02020400000000000000" charset="-122"/>
              </a:endParaRPr>
            </a:p>
          </p:txBody>
        </p:sp>
      </p:grpSp>
      <p:grpSp>
        <p:nvGrpSpPr>
          <p:cNvPr id="2" name="组合 1"/>
          <p:cNvGrpSpPr/>
          <p:nvPr/>
        </p:nvGrpSpPr>
        <p:grpSpPr>
          <a:xfrm>
            <a:off x="5056505" y="5184775"/>
            <a:ext cx="4658995" cy="676910"/>
            <a:chOff x="5341827" y="1130254"/>
            <a:chExt cx="4264593" cy="446543"/>
          </a:xfrm>
        </p:grpSpPr>
        <p:sp>
          <p:nvSpPr>
            <p:cNvPr id="4" name="矩形 3"/>
            <p:cNvSpPr/>
            <p:nvPr/>
          </p:nvSpPr>
          <p:spPr>
            <a:xfrm>
              <a:off x="5341827" y="1130254"/>
              <a:ext cx="4264593" cy="4465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宋体" panose="02020400000000000000" charset="-122"/>
              </a:endParaRPr>
            </a:p>
          </p:txBody>
        </p:sp>
        <p:sp>
          <p:nvSpPr>
            <p:cNvPr id="5" name="Text Box 11">
              <a:hlinkClick r:id=""/>
            </p:cNvPr>
            <p:cNvSpPr txBox="1">
              <a:spLocks noChangeArrowheads="1"/>
            </p:cNvSpPr>
            <p:nvPr/>
          </p:nvSpPr>
          <p:spPr bwMode="auto">
            <a:xfrm>
              <a:off x="6085064" y="1165097"/>
              <a:ext cx="3035214" cy="344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lvl="0" algn="just" eaLnBrk="1" fontAlgn="auto" hangingPunct="1">
                <a:spcBef>
                  <a:spcPct val="50000"/>
                </a:spcBef>
                <a:spcAft>
                  <a:spcPts val="0"/>
                </a:spcAft>
              </a:pPr>
              <a:r>
                <a:rPr lang="zh-CN" altLang="en-US" sz="2800" b="1" dirty="0">
                  <a:solidFill>
                    <a:srgbClr val="FFFFFF"/>
                  </a:solidFill>
                  <a:latin typeface="微软雅黑" panose="020B0503020204020204" pitchFamily="34" charset="-122"/>
                  <a:cs typeface="思源宋体" panose="02020400000000000000" charset="-122"/>
                </a:rPr>
                <a:t>高尚的人生追求</a:t>
              </a:r>
              <a:endParaRPr lang="zh-CN" altLang="en-US" sz="2400" b="1" dirty="0">
                <a:solidFill>
                  <a:srgbClr val="FFFFFF"/>
                </a:solidFill>
                <a:latin typeface="微软雅黑" panose="020B0503020204020204" pitchFamily="34" charset="-122"/>
                <a:cs typeface="思源宋体" panose="02020400000000000000" charset="-122"/>
              </a:endParaRPr>
            </a:p>
          </p:txBody>
        </p:sp>
      </p:grpSp>
    </p:spTree>
    <p:custDataLst>
      <p:tags r:id="rId1"/>
    </p:custDataLst>
  </p:cSld>
  <p:clrMapOvr>
    <a:masterClrMapping/>
  </p:clrMapOvr>
  <p:transition>
    <p:wheel spokes="2"/>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18" name="矩形: 圆角 17"/>
          <p:cNvSpPr/>
          <p:nvPr/>
        </p:nvSpPr>
        <p:spPr>
          <a:xfrm>
            <a:off x="2732998" y="1064542"/>
            <a:ext cx="6726004" cy="630237"/>
          </a:xfrm>
          <a:prstGeom prst="roundRect">
            <a:avLst>
              <a:gd name="adj" fmla="val 50000"/>
            </a:avLst>
          </a:prstGeom>
          <a:solidFill>
            <a:schemeClr val="accent2">
              <a:lumMod val="75000"/>
            </a:schemeClr>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（一）马克思主义关于人的本质的认识</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3100" y="1598930"/>
            <a:ext cx="5000166" cy="5000166"/>
          </a:xfrm>
          <a:prstGeom prst="rect">
            <a:avLst/>
          </a:prstGeom>
        </p:spPr>
      </p:pic>
      <p:sp>
        <p:nvSpPr>
          <p:cNvPr id="8" name="文本框 7"/>
          <p:cNvSpPr txBox="1"/>
          <p:nvPr/>
        </p:nvSpPr>
        <p:spPr>
          <a:xfrm>
            <a:off x="5673090" y="3324225"/>
            <a:ext cx="5926455" cy="2584450"/>
          </a:xfrm>
          <a:prstGeom prst="rect">
            <a:avLst/>
          </a:prstGeom>
          <a:noFill/>
        </p:spPr>
        <p:txBody>
          <a:bodyPr wrap="square" rtlCol="0">
            <a:spAutoFit/>
          </a:bodyPr>
          <a:p>
            <a:pPr>
              <a:lnSpc>
                <a:spcPct val="150000"/>
              </a:lnSpc>
            </a:pPr>
            <a:r>
              <a:rPr lang="zh-CN" altLang="en-US" sz="5400" dirty="0">
                <a:solidFill>
                  <a:srgbClr val="C00000"/>
                </a:solidFill>
                <a:latin typeface="华文行楷" panose="02010800040101010101" pitchFamily="2" charset="-122"/>
                <a:ea typeface="华文行楷" panose="02010800040101010101" pitchFamily="2" charset="-122"/>
              </a:rPr>
              <a:t>一撇一捺写个人， 一生一世学做人。</a:t>
            </a:r>
            <a:endParaRPr lang="zh-CN" altLang="en-US" sz="5400" dirty="0">
              <a:solidFill>
                <a:srgbClr val="C00000"/>
              </a:solidFill>
              <a:latin typeface="华文行楷" panose="02010800040101010101" pitchFamily="2" charset="-122"/>
              <a:ea typeface="华文行楷" panose="02010800040101010101" pitchFamily="2" charset="-122"/>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966" y="985080"/>
            <a:ext cx="9334046" cy="5744253"/>
            <a:chOff x="892131" y="642180"/>
            <a:chExt cx="9334046" cy="5744253"/>
          </a:xfrm>
        </p:grpSpPr>
        <p:sp>
          <p:nvSpPr>
            <p:cNvPr id="22" name="圆角矩形 23"/>
            <p:cNvSpPr/>
            <p:nvPr/>
          </p:nvSpPr>
          <p:spPr>
            <a:xfrm>
              <a:off x="1634354" y="642180"/>
              <a:ext cx="8591823" cy="731837"/>
            </a:xfrm>
            <a:prstGeom prst="roundRect">
              <a:avLst/>
            </a:prstGeom>
            <a:solidFill>
              <a:schemeClr val="accent2">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lvl="0" algn="ctr" eaLnBrk="1" fontAlgn="auto" hangingPunct="1">
                <a:spcBef>
                  <a:spcPts val="0"/>
                </a:spcBef>
                <a:spcAft>
                  <a:spcPts val="0"/>
                </a:spcAft>
                <a:defRPr/>
              </a:pPr>
              <a:r>
                <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拓展</a:t>
              </a:r>
              <a:r>
                <a:rPr lang="zh-CN" altLang="en-US" sz="32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：历史上关于“人是什么”的代表性观点</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5" name="矩形 4"/>
            <p:cNvSpPr>
              <a:spLocks noChangeArrowheads="1"/>
            </p:cNvSpPr>
            <p:nvPr/>
          </p:nvSpPr>
          <p:spPr bwMode="auto">
            <a:xfrm>
              <a:off x="892131" y="1373394"/>
              <a:ext cx="7792439" cy="501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lvl="0" indent="629920" algn="just">
                <a:lnSpc>
                  <a:spcPct val="150000"/>
                </a:lnSpc>
                <a:spcBef>
                  <a:spcPct val="0"/>
                </a:spcBef>
                <a:buNone/>
              </a:pPr>
              <a:r>
                <a:rPr lang="zh-CN" altLang="en-US" sz="2400" dirty="0">
                  <a:solidFill>
                    <a:srgbClr val="000000"/>
                  </a:solidFill>
                </a:rPr>
                <a:t>在马克思主义诞生之前，有人从人性善恶的角度去认识人，比如中国古代的孟子强调“人性善”，荀子强调“人性恶”；有人从人与一般动物生理特征上的区别来认识人，比如古希腊的柏拉图曾将人定义为双足而无羽毛的动物；有人根据某种特殊的社会属性来揭示人的本质，比如古希腊的亚里士多德指出“人是天生的政治动物”</a:t>
              </a:r>
              <a:r>
                <a:rPr lang="en-US" altLang="zh-CN" sz="2400" dirty="0">
                  <a:solidFill>
                    <a:srgbClr val="000000"/>
                  </a:solidFill>
                </a:rPr>
                <a:t>……</a:t>
              </a:r>
              <a:endParaRPr lang="en-US" altLang="zh-CN" sz="2400" dirty="0">
                <a:solidFill>
                  <a:srgbClr val="000000"/>
                </a:solidFill>
              </a:endParaRPr>
            </a:p>
            <a:p>
              <a:pPr lvl="0" indent="629920" algn="just">
                <a:lnSpc>
                  <a:spcPct val="150000"/>
                </a:lnSpc>
                <a:spcBef>
                  <a:spcPct val="0"/>
                </a:spcBef>
                <a:buNone/>
              </a:pPr>
              <a:r>
                <a:rPr lang="zh-CN" altLang="en-US" sz="2400" dirty="0">
                  <a:solidFill>
                    <a:srgbClr val="000000"/>
                  </a:solidFill>
                </a:rPr>
                <a:t>这些认识从一般的或是抽象的人性论出发，都没能正确地揭示人的本质。</a:t>
              </a:r>
              <a:endParaRPr lang="zh-CN" altLang="en-US" sz="2400" dirty="0">
                <a:solidFill>
                  <a:srgbClr val="000000"/>
                </a:solidFill>
              </a:endParaRPr>
            </a:p>
          </p:txBody>
        </p:sp>
      </p:grpSp>
      <p:pic>
        <p:nvPicPr>
          <p:cNvPr id="2" name="图片 1"/>
          <p:cNvPicPr>
            <a:picLocks noChangeAspect="1"/>
          </p:cNvPicPr>
          <p:nvPr/>
        </p:nvPicPr>
        <p:blipFill rotWithShape="1">
          <a:blip r:embed="rId1"/>
          <a:srcRect l="59584" r="833"/>
          <a:stretch>
            <a:fillRect/>
          </a:stretch>
        </p:blipFill>
        <p:spPr>
          <a:xfrm>
            <a:off x="9269255" y="3794050"/>
            <a:ext cx="1918408" cy="2416520"/>
          </a:xfrm>
          <a:prstGeom prst="rect">
            <a:avLst/>
          </a:prstGeom>
          <a:ln>
            <a:noFill/>
          </a:ln>
          <a:effectLst>
            <a:softEdge rad="112500"/>
          </a:effectLst>
        </p:spPr>
      </p:pic>
      <p:pic>
        <p:nvPicPr>
          <p:cNvPr id="5" name="图片 4"/>
          <p:cNvPicPr>
            <a:picLocks noChangeAspect="1"/>
          </p:cNvPicPr>
          <p:nvPr/>
        </p:nvPicPr>
        <p:blipFill rotWithShape="1">
          <a:blip r:embed="rId1"/>
          <a:srcRect l="2500" r="62361"/>
          <a:stretch>
            <a:fillRect/>
          </a:stretch>
        </p:blipFill>
        <p:spPr>
          <a:xfrm>
            <a:off x="9850915" y="960680"/>
            <a:ext cx="1703007" cy="2416520"/>
          </a:xfrm>
          <a:prstGeom prst="rect">
            <a:avLst/>
          </a:prstGeom>
          <a:ln>
            <a:noFill/>
          </a:ln>
          <a:effectLst>
            <a:softEdge rad="112500"/>
          </a:effectLst>
        </p:spPr>
      </p:pic>
      <p:sp>
        <p:nvSpPr>
          <p:cNvPr id="6" name="矩形 5"/>
          <p:cNvSpPr/>
          <p:nvPr/>
        </p:nvSpPr>
        <p:spPr>
          <a:xfrm>
            <a:off x="9097074" y="3377343"/>
            <a:ext cx="2262158" cy="369332"/>
          </a:xfrm>
          <a:prstGeom prst="rect">
            <a:avLst/>
          </a:prstGeom>
        </p:spPr>
        <p:txBody>
          <a:bodyPr wrap="none">
            <a:spAutoFit/>
          </a:bodyPr>
          <a:lstStyle/>
          <a:p>
            <a:r>
              <a:rPr lang="zh-CN" altLang="en-US" dirty="0">
                <a:solidFill>
                  <a:srgbClr val="000000"/>
                </a:solidFill>
              </a:rPr>
              <a:t>孟子：“人性本善”</a:t>
            </a:r>
            <a:endParaRPr lang="zh-CN" altLang="en-US" dirty="0"/>
          </a:p>
        </p:txBody>
      </p:sp>
      <p:sp>
        <p:nvSpPr>
          <p:cNvPr id="7" name="矩形 6"/>
          <p:cNvSpPr/>
          <p:nvPr/>
        </p:nvSpPr>
        <p:spPr>
          <a:xfrm>
            <a:off x="9097709" y="6258597"/>
            <a:ext cx="2262158" cy="369332"/>
          </a:xfrm>
          <a:prstGeom prst="rect">
            <a:avLst/>
          </a:prstGeom>
        </p:spPr>
        <p:txBody>
          <a:bodyPr wrap="none">
            <a:spAutoFit/>
          </a:bodyPr>
          <a:lstStyle/>
          <a:p>
            <a:r>
              <a:rPr lang="zh-CN" altLang="en-US" dirty="0">
                <a:solidFill>
                  <a:srgbClr val="000000"/>
                </a:solidFill>
              </a:rPr>
              <a:t>荀子：“人性本恶”</a:t>
            </a:r>
            <a:endParaRPr lang="zh-CN" altLang="en-US" dirty="0"/>
          </a:p>
        </p:txBody>
      </p:sp>
      <p:sp>
        <p:nvSpPr>
          <p:cNvPr id="16" name="文本框 15"/>
          <p:cNvSpPr txBox="1"/>
          <p:nvPr/>
        </p:nvSpPr>
        <p:spPr>
          <a:xfrm>
            <a:off x="70581" y="255047"/>
            <a:ext cx="7843627" cy="553998"/>
          </a:xfrm>
          <a:prstGeom prst="rect">
            <a:avLst/>
          </a:prstGeom>
          <a:noFill/>
        </p:spPr>
        <p:txBody>
          <a:bodyPr wrap="square" rtlCol="0">
            <a:spAutoFit/>
          </a:bodyPr>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890587" y="2160948"/>
            <a:ext cx="5929312" cy="4318000"/>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ln>
        </p:spPr>
        <p:txBody>
          <a:bodyPr/>
          <a:lstStyle/>
          <a:p>
            <a:pPr algn="ctr" defTabSz="457200">
              <a:lnSpc>
                <a:spcPct val="120000"/>
              </a:lnSpc>
              <a:defRPr/>
            </a:pPr>
            <a:endParaRPr lang="zh-CN" altLang="en-US" sz="1130" kern="0" dirty="0">
              <a:solidFill>
                <a:srgbClr val="000000"/>
              </a:solidFill>
              <a:ea typeface="华文细黑" panose="02010600040101010101" pitchFamily="2" charset="-122"/>
            </a:endParaRPr>
          </a:p>
        </p:txBody>
      </p:sp>
      <p:sp>
        <p:nvSpPr>
          <p:cNvPr id="17409" name="Text Box 14"/>
          <p:cNvSpPr txBox="1">
            <a:spLocks noChangeArrowheads="1"/>
          </p:cNvSpPr>
          <p:nvPr/>
        </p:nvSpPr>
        <p:spPr bwMode="auto">
          <a:xfrm>
            <a:off x="1324207" y="2921424"/>
            <a:ext cx="5062071" cy="2797048"/>
          </a:xfrm>
          <a:prstGeom prst="rect">
            <a:avLst/>
          </a:prstGeom>
          <a:noFill/>
          <a:ln>
            <a:noFill/>
          </a:ln>
        </p:spPr>
        <p:txBody>
          <a:bodyPr wrap="square">
            <a:spAutoFit/>
          </a:bodyP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indent="630555" algn="just" defTabSz="457200">
              <a:lnSpc>
                <a:spcPct val="150000"/>
              </a:lnSpc>
              <a:spcBef>
                <a:spcPts val="1200"/>
              </a:spcBef>
              <a:defRPr/>
            </a:pPr>
            <a:r>
              <a:rPr lang="zh-CN" altLang="en-US" sz="2400" b="0" dirty="0">
                <a:latin typeface="+mn-ea"/>
                <a:ea typeface="+mn-ea"/>
                <a:sym typeface="+mn-ea"/>
              </a:rPr>
              <a:t>马克思运用</a:t>
            </a:r>
            <a:r>
              <a:rPr lang="zh-CN" altLang="en-US" sz="2400" dirty="0">
                <a:solidFill>
                  <a:srgbClr val="2B6C18"/>
                </a:solidFill>
                <a:latin typeface="+mn-ea"/>
                <a:ea typeface="+mn-ea"/>
                <a:sym typeface="+mn-ea"/>
              </a:rPr>
              <a:t>辩证唯物主义和历史唯物主义</a:t>
            </a:r>
            <a:r>
              <a:rPr lang="zh-CN" altLang="en-US" sz="2400" b="0" dirty="0">
                <a:latin typeface="+mn-ea"/>
                <a:ea typeface="+mn-ea"/>
                <a:sym typeface="+mn-ea"/>
              </a:rPr>
              <a:t>的立场、观点、方法，揭开了人的本质之谜：</a:t>
            </a:r>
            <a:r>
              <a:rPr lang="en-US" altLang="zh-CN" sz="2400" b="0" dirty="0">
                <a:latin typeface="+mn-ea"/>
                <a:ea typeface="+mn-ea"/>
                <a:sym typeface="+mn-ea"/>
              </a:rPr>
              <a:t>“</a:t>
            </a:r>
            <a:r>
              <a:rPr lang="zh-CN" altLang="en-US" sz="2400" b="0" dirty="0">
                <a:latin typeface="+mn-ea"/>
                <a:ea typeface="+mn-ea"/>
                <a:sym typeface="+mn-ea"/>
              </a:rPr>
              <a:t>人的本质不是单个人所固有的抽象物，在其现实性上，</a:t>
            </a:r>
            <a:r>
              <a:rPr lang="zh-CN" altLang="en-US" sz="2400" dirty="0">
                <a:solidFill>
                  <a:schemeClr val="accent4">
                    <a:lumMod val="50000"/>
                  </a:schemeClr>
                </a:solidFill>
                <a:latin typeface="+mn-ea"/>
                <a:ea typeface="+mn-ea"/>
                <a:sym typeface="+mn-ea"/>
              </a:rPr>
              <a:t>它是一切社会关系的总和</a:t>
            </a:r>
            <a:r>
              <a:rPr lang="zh-CN" altLang="en-US" sz="2400" b="0" dirty="0">
                <a:latin typeface="+mn-ea"/>
                <a:ea typeface="+mn-ea"/>
                <a:sym typeface="+mn-ea"/>
              </a:rPr>
              <a:t>。</a:t>
            </a:r>
            <a:r>
              <a:rPr lang="en-US" altLang="zh-CN" sz="2400" b="0" dirty="0">
                <a:latin typeface="+mn-ea"/>
                <a:ea typeface="+mn-ea"/>
                <a:sym typeface="+mn-ea"/>
              </a:rPr>
              <a:t>”</a:t>
            </a:r>
            <a:endParaRPr lang="en-US" altLang="zh-CN" sz="2400" b="0" dirty="0">
              <a:latin typeface="+mn-ea"/>
              <a:ea typeface="+mn-ea"/>
              <a:sym typeface="+mn-ea"/>
            </a:endParaRPr>
          </a:p>
        </p:txBody>
      </p:sp>
      <p:pic>
        <p:nvPicPr>
          <p:cNvPr id="2" name="图片 1"/>
          <p:cNvPicPr>
            <a:picLocks noChangeAspect="1"/>
          </p:cNvPicPr>
          <p:nvPr/>
        </p:nvPicPr>
        <p:blipFill>
          <a:blip r:embed="rId1"/>
          <a:srcRect/>
          <a:stretch>
            <a:fillRect/>
          </a:stretch>
        </p:blipFill>
        <p:spPr>
          <a:xfrm>
            <a:off x="7431955" y="2443440"/>
            <a:ext cx="4269899" cy="3753015"/>
          </a:xfrm>
          <a:prstGeom prst="ellipse">
            <a:avLst/>
          </a:prstGeom>
          <a:ln>
            <a:noFill/>
          </a:ln>
          <a:effectLst>
            <a:softEdge rad="112500"/>
          </a:effectLst>
        </p:spPr>
      </p:pic>
      <p:sp>
        <p:nvSpPr>
          <p:cNvPr id="15" name="文本框 14"/>
          <p:cNvSpPr txBox="1"/>
          <p:nvPr/>
        </p:nvSpPr>
        <p:spPr>
          <a:xfrm>
            <a:off x="70581" y="255047"/>
            <a:ext cx="7843627" cy="553998"/>
          </a:xfrm>
          <a:prstGeom prst="rect">
            <a:avLst/>
          </a:prstGeom>
          <a:noFill/>
        </p:spPr>
        <p:txBody>
          <a:bodyPr wrap="square" rtlCol="0">
            <a:spAutoFit/>
          </a:bodyPr>
          <a:lstStyle/>
          <a:p>
            <a:pPr algn="just"/>
            <a:r>
              <a:rPr lang="zh-CN" altLang="en-US" sz="3000" b="1" dirty="0">
                <a:solidFill>
                  <a:schemeClr val="bg1"/>
                </a:solidFill>
                <a:latin typeface="微软雅黑" panose="020B0503020204020204" pitchFamily="34" charset="-122"/>
              </a:rPr>
              <a:t>一、正确认识人的本质</a:t>
            </a:r>
            <a:endParaRPr lang="zh-CN" altLang="en-US" sz="3000" b="1" dirty="0">
              <a:solidFill>
                <a:schemeClr val="bg1"/>
              </a:solidFill>
              <a:latin typeface="微软雅黑" panose="020B0503020204020204" pitchFamily="34" charset="-122"/>
            </a:endParaRPr>
          </a:p>
        </p:txBody>
      </p:sp>
      <p:sp>
        <p:nvSpPr>
          <p:cNvPr id="6" name="矩形: 圆角 5"/>
          <p:cNvSpPr/>
          <p:nvPr/>
        </p:nvSpPr>
        <p:spPr>
          <a:xfrm>
            <a:off x="2732998" y="1064542"/>
            <a:ext cx="6726004" cy="630237"/>
          </a:xfrm>
          <a:prstGeom prst="roundRect">
            <a:avLst>
              <a:gd name="adj" fmla="val 50000"/>
            </a:avLst>
          </a:prstGeom>
          <a:solidFill>
            <a:schemeClr val="accent2">
              <a:lumMod val="75000"/>
            </a:schemeClr>
          </a:solidFill>
          <a:ln w="31750">
            <a:solidFill>
              <a:srgbClr val="34861E">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anchor="ctr"/>
          <a:lstStyle/>
          <a:p>
            <a:pPr lvl="0" algn="ctr">
              <a:defRPr/>
            </a:pPr>
            <a:r>
              <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rPr>
              <a:t>（一）马克思主义关于人的本质的认识</a:t>
            </a:r>
            <a:endParaRPr lang="zh-CN" altLang="en-US" sz="2800" b="1" dirty="0">
              <a:solidFill>
                <a:prstClr val="white"/>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Tree>
  </p:cSld>
  <p:clrMapOvr>
    <a:masterClrMapping/>
  </p:clrMapOvr>
  <p:transition spd="med">
    <p:fade/>
  </p:transition>
</p:sld>
</file>

<file path=ppt/tags/tag1.xml><?xml version="1.0" encoding="utf-8"?>
<p:tagLst xmlns:p="http://schemas.openxmlformats.org/presentationml/2006/main">
  <p:tag name="KSO_WM_BEAUTIFY_FLAG" val="#wm#"/>
  <p:tag name="KSO_WM_TEMPLATE_CATEGORY" val="custom"/>
  <p:tag name="KSO_WM_TEMPLATE_INDEX" val="20205081"/>
</p:tagLst>
</file>

<file path=ppt/tags/tag10.xml><?xml version="1.0" encoding="utf-8"?>
<p:tagLst xmlns:p="http://schemas.openxmlformats.org/presentationml/2006/main">
  <p:tag name="MH" val="20180330144444"/>
  <p:tag name="MH_LIBRARY" val="GRAPHIC"/>
  <p:tag name="MH_TYPE" val="Other"/>
  <p:tag name="MH_ORDER" val="2"/>
</p:tagLst>
</file>

<file path=ppt/tags/tag11.xml><?xml version="1.0" encoding="utf-8"?>
<p:tagLst xmlns:p="http://schemas.openxmlformats.org/presentationml/2006/main">
  <p:tag name="MH" val="20180205134804"/>
  <p:tag name="MH_LIBRARY" val="GRAPHIC"/>
  <p:tag name="MH_TYPE" val="Other"/>
  <p:tag name="MH_ORDER" val="3"/>
</p:tagLst>
</file>

<file path=ppt/tags/tag12.xml><?xml version="1.0" encoding="utf-8"?>
<p:tagLst xmlns:p="http://schemas.openxmlformats.org/presentationml/2006/main">
  <p:tag name="MH" val="20180205134804"/>
  <p:tag name="MH_LIBRARY" val="GRAPHIC"/>
  <p:tag name="MH_TYPE" val="Other"/>
  <p:tag name="MH_ORDER" val="4"/>
</p:tagLst>
</file>

<file path=ppt/tags/tag13.xml><?xml version="1.0" encoding="utf-8"?>
<p:tagLst xmlns:p="http://schemas.openxmlformats.org/presentationml/2006/main">
  <p:tag name="MH" val="20180205134804"/>
  <p:tag name="MH_LIBRARY" val="GRAPHIC"/>
  <p:tag name="MH_TYPE" val="Other"/>
  <p:tag name="MH_ORDER" val="5"/>
</p:tagLst>
</file>

<file path=ppt/tags/tag14.xml><?xml version="1.0" encoding="utf-8"?>
<p:tagLst xmlns:p="http://schemas.openxmlformats.org/presentationml/2006/main">
  <p:tag name="MH" val="20180205134804"/>
  <p:tag name="MH_LIBRARY" val="GRAPHIC"/>
  <p:tag name="MH_TYPE" val="Other"/>
  <p:tag name="MH_ORDER" val="7"/>
</p:tagLst>
</file>

<file path=ppt/tags/tag15.xml><?xml version="1.0" encoding="utf-8"?>
<p:tagLst xmlns:p="http://schemas.openxmlformats.org/presentationml/2006/main">
  <p:tag name="MH" val="20180205134804"/>
  <p:tag name="MH_LIBRARY" val="GRAPHIC"/>
  <p:tag name="MH_TYPE" val="Other"/>
  <p:tag name="MH_ORDER" val="7"/>
</p:tagLst>
</file>

<file path=ppt/tags/tag16.xml><?xml version="1.0" encoding="utf-8"?>
<p:tagLst xmlns:p="http://schemas.openxmlformats.org/presentationml/2006/main">
  <p:tag name="PA" val="v5.2.4"/>
</p:tagLst>
</file>

<file path=ppt/tags/tag17.xml><?xml version="1.0" encoding="utf-8"?>
<p:tagLst xmlns:p="http://schemas.openxmlformats.org/presentationml/2006/main">
  <p:tag name="PA" val="v5.2.4"/>
</p:tagLst>
</file>

<file path=ppt/tags/tag2.xml><?xml version="1.0" encoding="utf-8"?>
<p:tagLst xmlns:p="http://schemas.openxmlformats.org/presentationml/2006/main">
  <p:tag name="MH" val="20180330144444"/>
  <p:tag name="MH_LIBRARY" val="GRAPHIC"/>
  <p:tag name="MH_TYPE" val="SubTitle"/>
  <p:tag name="MH_ORDER" val="3"/>
</p:tagLst>
</file>

<file path=ppt/tags/tag3.xml><?xml version="1.0" encoding="utf-8"?>
<p:tagLst xmlns:p="http://schemas.openxmlformats.org/presentationml/2006/main">
  <p:tag name="MH" val="20180330144444"/>
  <p:tag name="MH_LIBRARY" val="GRAPHIC"/>
  <p:tag name="MH_TYPE" val="SubTitle"/>
  <p:tag name="MH_ORDER" val="4"/>
</p:tagLst>
</file>

<file path=ppt/tags/tag4.xml><?xml version="1.0" encoding="utf-8"?>
<p:tagLst xmlns:p="http://schemas.openxmlformats.org/presentationml/2006/main">
  <p:tag name="MH" val="20180330144444"/>
  <p:tag name="MH_LIBRARY" val="GRAPHIC"/>
  <p:tag name="MH_TYPE" val="SubTitle"/>
  <p:tag name="MH_ORDER" val="5"/>
</p:tagLst>
</file>

<file path=ppt/tags/tag5.xml><?xml version="1.0" encoding="utf-8"?>
<p:tagLst xmlns:p="http://schemas.openxmlformats.org/presentationml/2006/main">
  <p:tag name="MH" val="20180330144444"/>
  <p:tag name="MH_LIBRARY" val="GRAPHIC"/>
  <p:tag name="MH_TYPE" val="SubTitle"/>
  <p:tag name="MH_ORDER" val="2"/>
</p:tagLst>
</file>

<file path=ppt/tags/tag6.xml><?xml version="1.0" encoding="utf-8"?>
<p:tagLst xmlns:p="http://schemas.openxmlformats.org/presentationml/2006/main">
  <p:tag name="MH" val="20180330144444"/>
  <p:tag name="MH_LIBRARY" val="GRAPHIC"/>
  <p:tag name="MH_TYPE" val="SubTitle"/>
  <p:tag name="MH_ORDER" val="7"/>
</p:tagLst>
</file>

<file path=ppt/tags/tag7.xml><?xml version="1.0" encoding="utf-8"?>
<p:tagLst xmlns:p="http://schemas.openxmlformats.org/presentationml/2006/main">
  <p:tag name="MH" val="20180330144444"/>
  <p:tag name="MH_LIBRARY" val="GRAPHIC"/>
  <p:tag name="MH_TYPE" val="SubTitle"/>
  <p:tag name="MH_ORDER" val="6"/>
</p:tagLst>
</file>

<file path=ppt/tags/tag8.xml><?xml version="1.0" encoding="utf-8"?>
<p:tagLst xmlns:p="http://schemas.openxmlformats.org/presentationml/2006/main">
  <p:tag name="MH" val="20180330144444"/>
  <p:tag name="MH_LIBRARY" val="GRAPHIC"/>
  <p:tag name="MH_TYPE" val="Other"/>
  <p:tag name="MH_ORDER" val="1"/>
</p:tagLst>
</file>

<file path=ppt/tags/tag9.xml><?xml version="1.0" encoding="utf-8"?>
<p:tagLst xmlns:p="http://schemas.openxmlformats.org/presentationml/2006/main">
  <p:tag name="MH" val="20180330144444"/>
  <p:tag name="MH_LIBRARY" val="GRAPHIC"/>
  <p:tag name="MH_TYPE" val="SubTitle"/>
  <p:tag name="MH_ORDER" val="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Aria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微软雅黑"/>
        <a:ea typeface="Microsoft YaHei"/>
        <a:cs typeface=""/>
      </a:majorFont>
      <a:minorFont>
        <a:latin typeface="微软雅黑"/>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Aria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4744</Words>
  <Application>WPS 演示</Application>
  <PresentationFormat>宽屏</PresentationFormat>
  <Paragraphs>395</Paragraphs>
  <Slides>41</Slides>
  <Notes>4</Notes>
  <HiddenSlides>0</HiddenSlides>
  <MMClips>0</MMClips>
  <ScaleCrop>false</ScaleCrop>
  <HeadingPairs>
    <vt:vector size="6" baseType="variant">
      <vt:variant>
        <vt:lpstr>已用的字体</vt:lpstr>
      </vt:variant>
      <vt:variant>
        <vt:i4>27</vt:i4>
      </vt:variant>
      <vt:variant>
        <vt:lpstr>主题</vt:lpstr>
      </vt:variant>
      <vt:variant>
        <vt:i4>4</vt:i4>
      </vt:variant>
      <vt:variant>
        <vt:lpstr>幻灯片标题</vt:lpstr>
      </vt:variant>
      <vt:variant>
        <vt:i4>41</vt:i4>
      </vt:variant>
    </vt:vector>
  </HeadingPairs>
  <TitlesOfParts>
    <vt:vector size="72" baseType="lpstr">
      <vt:lpstr>Arial</vt:lpstr>
      <vt:lpstr>宋体</vt:lpstr>
      <vt:lpstr>Wingdings</vt:lpstr>
      <vt:lpstr>微软雅黑</vt:lpstr>
      <vt:lpstr>Wingdings</vt:lpstr>
      <vt:lpstr>Calibri</vt:lpstr>
      <vt:lpstr>Arial Unicode MS</vt:lpstr>
      <vt:lpstr>DengXian</vt:lpstr>
      <vt:lpstr>DengXian</vt:lpstr>
      <vt:lpstr>字魂36号-正文宋楷</vt:lpstr>
      <vt:lpstr>思源宋体</vt:lpstr>
      <vt:lpstr>Calibri</vt:lpstr>
      <vt:lpstr>inpin yayati-Dban</vt:lpstr>
      <vt:lpstr>思源黑体 CN Medium</vt:lpstr>
      <vt:lpstr>黑体</vt:lpstr>
      <vt:lpstr>华文行楷</vt:lpstr>
      <vt:lpstr>华文细黑</vt:lpstr>
      <vt:lpstr>微软雅黑 Light</vt:lpstr>
      <vt:lpstr>FZSSK--GBK1-0</vt:lpstr>
      <vt:lpstr>Arnprior</vt:lpstr>
      <vt:lpstr>等线</vt:lpstr>
      <vt:lpstr>楷体</vt:lpstr>
      <vt:lpstr>Arial</vt:lpstr>
      <vt:lpstr>等线 Light</vt:lpstr>
      <vt:lpstr>Times New Roman</vt:lpstr>
      <vt:lpstr>字魂59号-创粗黑</vt:lpstr>
      <vt:lpstr>PMingLiU</vt:lpstr>
      <vt:lpstr>2_Office 主题​​</vt:lpstr>
      <vt:lpstr>1_Office 主题</vt:lpstr>
      <vt:lpstr>3_Office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谭琼</cp:lastModifiedBy>
  <cp:revision>176</cp:revision>
  <dcterms:created xsi:type="dcterms:W3CDTF">2019-06-19T02:08:00Z</dcterms:created>
  <dcterms:modified xsi:type="dcterms:W3CDTF">2021-09-15T15:12:44Z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8445AC068D524D06B4017B8654898AD5</vt:lpwstr>
  </property>
</Properties>
</file>