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4"/>
  </p:notesMasterIdLst>
  <p:sldIdLst>
    <p:sldId id="257" r:id="rId4"/>
    <p:sldId id="456" r:id="rId5"/>
    <p:sldId id="457" r:id="rId6"/>
    <p:sldId id="458" r:id="rId7"/>
    <p:sldId id="459" r:id="rId8"/>
    <p:sldId id="460" r:id="rId9"/>
    <p:sldId id="378" r:id="rId10"/>
    <p:sldId id="380" r:id="rId11"/>
    <p:sldId id="381" r:id="rId12"/>
    <p:sldId id="382" r:id="rId13"/>
    <p:sldId id="383" r:id="rId14"/>
    <p:sldId id="384" r:id="rId15"/>
    <p:sldId id="388" r:id="rId16"/>
    <p:sldId id="389" r:id="rId17"/>
    <p:sldId id="311" r:id="rId18"/>
    <p:sldId id="312" r:id="rId19"/>
    <p:sldId id="313" r:id="rId20"/>
    <p:sldId id="314" r:id="rId21"/>
    <p:sldId id="315" r:id="rId22"/>
    <p:sldId id="316" r:id="rId23"/>
    <p:sldId id="317" r:id="rId25"/>
    <p:sldId id="318" r:id="rId26"/>
    <p:sldId id="319" r:id="rId27"/>
    <p:sldId id="320" r:id="rId28"/>
    <p:sldId id="321" r:id="rId29"/>
    <p:sldId id="322" r:id="rId30"/>
    <p:sldId id="323" r:id="rId31"/>
    <p:sldId id="324" r:id="rId32"/>
    <p:sldId id="330" r:id="rId33"/>
    <p:sldId id="332" r:id="rId34"/>
    <p:sldId id="333" r:id="rId35"/>
    <p:sldId id="334" r:id="rId36"/>
    <p:sldId id="335" r:id="rId37"/>
    <p:sldId id="336" r:id="rId38"/>
    <p:sldId id="337" r:id="rId39"/>
    <p:sldId id="338" r:id="rId40"/>
    <p:sldId id="339" r:id="rId41"/>
    <p:sldId id="340" r:id="rId42"/>
    <p:sldId id="342" r:id="rId43"/>
    <p:sldId id="344" r:id="rId44"/>
    <p:sldId id="346"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9" r:id="rId66"/>
    <p:sldId id="461" r:id="rId67"/>
    <p:sldId id="374" r:id="rId68"/>
    <p:sldId id="375"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sz="1200" dirty="0">
                <a:solidFill>
                  <a:srgbClr val="000000"/>
                </a:solidFill>
              </a:rPr>
              <a:t>在西安市盲哑学校，四位“</a:t>
            </a:r>
            <a:r>
              <a:rPr lang="en-US" altLang="zh-CN" sz="1200" dirty="0">
                <a:solidFill>
                  <a:srgbClr val="000000"/>
                </a:solidFill>
              </a:rPr>
              <a:t>00</a:t>
            </a:r>
            <a:r>
              <a:rPr lang="zh-CN" altLang="en-US" sz="1200" dirty="0">
                <a:solidFill>
                  <a:srgbClr val="000000"/>
                </a:solidFill>
              </a:rPr>
              <a:t>后”盲人学生组成了“重木头乐队”。乐队由主唱、键盘手、鼓手、贝斯手组成，主要弹唱民谣、摇滚等。由于视力障碍，他们在音乐上的付出要比常人多数倍，但对于这些身处“黑暗”中的乐手而言，未来能与音乐相伴，用音乐感知世界，便是他们最大的心愿。虽然视力受限，但他们的听力比常人更加灵敏，更可贵的是他们始终保持着对生活的期待和热爱，以乐观的态度对待人生，不断丰富自己的兴趣爱好和学习生活。</a:t>
            </a:r>
            <a:endParaRPr lang="zh-CN" altLang="en-US" sz="1200" dirty="0">
              <a:solidFill>
                <a:srgbClr val="000000"/>
              </a:solidFill>
            </a:endParaRPr>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3059E3-D8B2-49F4-8FC9-5551905D4E5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17675499-9908-4454-B1BB-AC3177E1A3C3}"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vl1pPr>
          </a:lstStyle>
          <a:p>
            <a:fld id="{F6B10530-62DB-41D1-93DF-513B97C7B22A}"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矩形 1"/>
          <p:cNvSpPr/>
          <p:nvPr userDrawn="1"/>
        </p:nvSpPr>
        <p:spPr>
          <a:xfrm>
            <a:off x="0" y="190083"/>
            <a:ext cx="12192000" cy="6374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p:cNvSpPr/>
          <p:nvPr userDrawn="1"/>
        </p:nvSpPr>
        <p:spPr>
          <a:xfrm>
            <a:off x="122656" y="190083"/>
            <a:ext cx="727349" cy="727349"/>
          </a:xfrm>
          <a:prstGeom prst="ellipse">
            <a:avLst/>
          </a:prstGeom>
          <a:solidFill>
            <a:srgbClr val="F4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椭圆 3"/>
          <p:cNvSpPr/>
          <p:nvPr userDrawn="1"/>
        </p:nvSpPr>
        <p:spPr>
          <a:xfrm>
            <a:off x="122656" y="698730"/>
            <a:ext cx="309093" cy="309093"/>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userDrawn="1"/>
        </p:nvSpPr>
        <p:spPr>
          <a:xfrm>
            <a:off x="251444" y="363673"/>
            <a:ext cx="471604" cy="369332"/>
          </a:xfrm>
          <a:prstGeom prst="rect">
            <a:avLst/>
          </a:prstGeom>
          <a:noFill/>
        </p:spPr>
        <p:txBody>
          <a:bodyPr wrap="none" rtlCol="0">
            <a:spAutoFit/>
          </a:bodyPr>
          <a:lstStyle/>
          <a:p>
            <a:pPr algn="ctr"/>
            <a:fld id="{8A94E358-6EE4-7848-A49C-7E9415ED7B24}" type="slidenum">
              <a:rPr kumimoji="1" lang="zh-CN" altLang="en-US">
                <a:solidFill>
                  <a:schemeClr val="accent1">
                    <a:lumMod val="50000"/>
                  </a:schemeClr>
                </a:solidFill>
                <a:latin typeface="+mj-ea"/>
                <a:ea typeface="+mj-ea"/>
              </a:rPr>
            </a:fld>
            <a:endParaRPr kumimoji="1" lang="zh-CN" altLang="en-US">
              <a:solidFill>
                <a:schemeClr val="accent1">
                  <a:lumMod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0" y="606056"/>
            <a:ext cx="4240306" cy="5645888"/>
          </a:xfrm>
          <a:custGeom>
            <a:avLst/>
            <a:gdLst>
              <a:gd name="connsiteX0" fmla="*/ 0 w 4240306"/>
              <a:gd name="connsiteY0" fmla="*/ 0 h 5645888"/>
              <a:gd name="connsiteX1" fmla="*/ 4240306 w 4240306"/>
              <a:gd name="connsiteY1" fmla="*/ 0 h 5645888"/>
              <a:gd name="connsiteX2" fmla="*/ 4240306 w 4240306"/>
              <a:gd name="connsiteY2" fmla="*/ 1 h 5645888"/>
              <a:gd name="connsiteX3" fmla="*/ 4147468 w 4240306"/>
              <a:gd name="connsiteY3" fmla="*/ 1 h 5645888"/>
              <a:gd name="connsiteX4" fmla="*/ 3213100 w 4240306"/>
              <a:gd name="connsiteY4" fmla="*/ 5645888 h 5645888"/>
              <a:gd name="connsiteX5" fmla="*/ 0 w 4240306"/>
              <a:gd name="connsiteY5" fmla="*/ 5645888 h 564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0306" h="5645888">
                <a:moveTo>
                  <a:pt x="0" y="0"/>
                </a:moveTo>
                <a:lnTo>
                  <a:pt x="4240306" y="0"/>
                </a:lnTo>
                <a:lnTo>
                  <a:pt x="4240306" y="1"/>
                </a:lnTo>
                <a:lnTo>
                  <a:pt x="4147468" y="1"/>
                </a:lnTo>
                <a:lnTo>
                  <a:pt x="3213100" y="5645888"/>
                </a:lnTo>
                <a:lnTo>
                  <a:pt x="0" y="5645888"/>
                </a:lnTo>
                <a:close/>
              </a:path>
            </a:pathLst>
          </a:custGeom>
        </p:spPr>
        <p:txBody>
          <a:bodyPr wrap="square">
            <a:noAutofit/>
          </a:bodyPr>
          <a:lstStyle>
            <a:lvl1pPr>
              <a:defRPr>
                <a:ea typeface="微软雅黑" panose="020B0503020204020204" pitchFamily="34"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0012BFF8-3610-4CA1-9475-D17162D27F15}" type="datetimeFigureOut">
              <a:rPr lang="zh-CN" altLang="en-US"/>
            </a:fld>
            <a:endParaRPr lang="zh-CN" altLang="en-US"/>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vl1pPr>
          </a:lstStyle>
          <a:p>
            <a:fld id="{F1E0BE90-9E5C-4C2B-B489-D13D9937769A}"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showMasterSp="0">
  <p:cSld name="标题幻灯片">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1.png"/><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grpSp>
        <p:nvGrpSpPr>
          <p:cNvPr id="11" name="组合 10"/>
          <p:cNvGrpSpPr/>
          <p:nvPr userDrawn="1"/>
        </p:nvGrpSpPr>
        <p:grpSpPr>
          <a:xfrm>
            <a:off x="-18931" y="186307"/>
            <a:ext cx="12210930" cy="728093"/>
            <a:chOff x="-18931" y="261257"/>
            <a:chExt cx="12210930" cy="508001"/>
          </a:xfrm>
        </p:grpSpPr>
        <p:sp>
          <p:nvSpPr>
            <p:cNvPr id="13" name="矩形 12"/>
            <p:cNvSpPr/>
            <p:nvPr/>
          </p:nvSpPr>
          <p:spPr>
            <a:xfrm>
              <a:off x="-1" y="320254"/>
              <a:ext cx="12192000" cy="407992"/>
            </a:xfrm>
            <a:prstGeom prst="rect">
              <a:avLst/>
            </a:prstGeom>
            <a:solidFill>
              <a:sysClr val="window" lastClr="FFFFFF">
                <a:lumMod val="85000"/>
                <a:alpha val="81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4" name="组合 13"/>
            <p:cNvGrpSpPr/>
            <p:nvPr/>
          </p:nvGrpSpPr>
          <p:grpSpPr>
            <a:xfrm rot="5400000">
              <a:off x="3986554" y="-3744228"/>
              <a:ext cx="508001" cy="8518972"/>
              <a:chOff x="7197211" y="-1735709"/>
              <a:chExt cx="3775589" cy="20521956"/>
            </a:xfrm>
          </p:grpSpPr>
          <p:sp>
            <p:nvSpPr>
              <p:cNvPr id="15" name="矩形 14"/>
              <p:cNvSpPr/>
              <p:nvPr/>
            </p:nvSpPr>
            <p:spPr>
              <a:xfrm>
                <a:off x="7635694" y="-1735709"/>
                <a:ext cx="3032305" cy="3892222"/>
              </a:xfrm>
              <a:prstGeom prst="rect">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nvSpPr>
            <p:spPr>
              <a:xfrm rot="16200000" flipH="1" flipV="1">
                <a:off x="7926800" y="-1335756"/>
                <a:ext cx="2456093" cy="3026305"/>
              </a:xfrm>
              <a:prstGeom prst="parallelogram">
                <a:avLst>
                  <a:gd name="adj" fmla="val 43814"/>
                </a:avLst>
              </a:prstGeom>
              <a:solidFill>
                <a:srgbClr val="A5C75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流程图: 手动输入 16"/>
              <p:cNvSpPr/>
              <p:nvPr/>
            </p:nvSpPr>
            <p:spPr>
              <a:xfrm flipH="1">
                <a:off x="7197211" y="-904683"/>
                <a:ext cx="3775587" cy="4763292"/>
              </a:xfrm>
              <a:prstGeom prst="flowChartManualInput">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a:xfrm flipH="1">
                <a:off x="7197215" y="3858610"/>
                <a:ext cx="3775585" cy="14927637"/>
              </a:xfrm>
              <a:prstGeom prst="rect">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9" name="组合 9"/>
          <p:cNvGrpSpPr/>
          <p:nvPr userDrawn="1"/>
        </p:nvGrpSpPr>
        <p:grpSpPr bwMode="auto">
          <a:xfrm>
            <a:off x="9828212" y="386048"/>
            <a:ext cx="2085975" cy="328612"/>
            <a:chOff x="9534704" y="546889"/>
            <a:chExt cx="2086182" cy="328828"/>
          </a:xfrm>
        </p:grpSpPr>
        <p:pic>
          <p:nvPicPr>
            <p:cNvPr id="20" name="图片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40127" y="546889"/>
              <a:ext cx="1680759" cy="3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4704" y="554934"/>
              <a:ext cx="3127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1.png"/><Relationship Id="rId7" Type="http://schemas.openxmlformats.org/officeDocument/2006/relationships/image" Target="../media/image1.svg"/><Relationship Id="rId6" Type="http://schemas.openxmlformats.org/officeDocument/2006/relationships/image" Target="../media/image20.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22.png"/><Relationship Id="rId7"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1" Type="http://schemas.openxmlformats.org/officeDocument/2006/relationships/slideLayout" Target="../slideLayouts/slideLayout4.xml"/><Relationship Id="rId10" Type="http://schemas.openxmlformats.org/officeDocument/2006/relationships/image" Target="../media/image23.png"/><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5.e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6.xml"/><Relationship Id="rId7" Type="http://schemas.openxmlformats.org/officeDocument/2006/relationships/image" Target="../media/image34.png"/><Relationship Id="rId6" Type="http://schemas.openxmlformats.org/officeDocument/2006/relationships/hyperlink" Target="&#35270;&#39057;&#36164;&#28304;/&#34013;&#22825;&#37326;&#8212;&#8212;&#25226;&#19968;&#29983;&#22857;&#29486;&#32473;&#25103;&#21095;&#33310;&#21488;.mp4" TargetMode="External"/><Relationship Id="rId5" Type="http://schemas.openxmlformats.org/officeDocument/2006/relationships/image" Target="../media/image33.png"/><Relationship Id="rId4" Type="http://schemas.openxmlformats.org/officeDocument/2006/relationships/image" Target="../media/image32.png"/><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7.pn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6.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51.png"/><Relationship Id="rId1"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52.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55.em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tags" Target="../tags/tag14.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0.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63.png"/><Relationship Id="rId1" Type="http://schemas.openxmlformats.org/officeDocument/2006/relationships/image" Target="../media/image62.emf"/></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59.png"/><Relationship Id="rId1"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8.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69.png"/></Relationships>
</file>

<file path=ppt/slides/_rels/slide5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slideLayout" Target="../slideLayouts/slideLayout16.xml"/><Relationship Id="rId1"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72.jpeg"/><Relationship Id="rId1" Type="http://schemas.openxmlformats.org/officeDocument/2006/relationships/image" Target="../media/image71.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image" Target="../media/image73.png"/></Relationships>
</file>

<file path=ppt/slides/_rels/slide59.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6.xml"/><Relationship Id="rId7" Type="http://schemas.openxmlformats.org/officeDocument/2006/relationships/image" Target="../media/image34.png"/><Relationship Id="rId6" Type="http://schemas.openxmlformats.org/officeDocument/2006/relationships/hyperlink" Target="&#35270;&#39057;&#36164;&#28304;/&#27743;&#23665;&#23601;&#26159;&#20154;&#27665;&#65292;&#20154;&#27665;&#23601;&#26159;&#27743;&#23665;.mp4" TargetMode="External"/><Relationship Id="rId5" Type="http://schemas.openxmlformats.org/officeDocument/2006/relationships/image" Target="../media/image33.png"/><Relationship Id="rId4" Type="http://schemas.openxmlformats.org/officeDocument/2006/relationships/image" Target="../media/image76.png"/><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77.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80.png"/><Relationship Id="rId1"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8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6" name="文本框 25"/>
          <p:cNvSpPr txBox="1"/>
          <p:nvPr/>
        </p:nvSpPr>
        <p:spPr>
          <a:xfrm>
            <a:off x="2108835" y="2127250"/>
            <a:ext cx="7974330" cy="3230245"/>
          </a:xfrm>
          <a:prstGeom prst="rect">
            <a:avLst/>
          </a:prstGeom>
          <a:noFill/>
        </p:spPr>
        <p:txBody>
          <a:bodyPr wrap="square" rtlCol="0">
            <a:spAutoFit/>
          </a:bodyPr>
          <a:p>
            <a:pPr lvl="0" algn="ctr" eaLnBrk="1" fontAlgn="auto" hangingPunct="1">
              <a:lnSpc>
                <a:spcPct val="150000"/>
              </a:lnSpc>
              <a:spcBef>
                <a:spcPts val="0"/>
              </a:spcBef>
              <a:spcAft>
                <a:spcPts val="0"/>
              </a:spcAft>
            </a:pPr>
            <a:r>
              <a:rPr lang="zh-CN" altLang="en-US" sz="4800" b="1" spc="300" dirty="0">
                <a:solidFill>
                  <a:schemeClr val="bg1"/>
                </a:solidFill>
                <a:latin typeface="微软雅黑" panose="020B0503020204020204" pitchFamily="34" charset="-122"/>
              </a:rPr>
              <a:t>专题三</a:t>
            </a:r>
            <a:r>
              <a:rPr lang="en-US" altLang="zh-CN" sz="4400" b="1" spc="300" dirty="0">
                <a:solidFill>
                  <a:schemeClr val="bg1"/>
                </a:solidFill>
                <a:latin typeface="微软雅黑" panose="020B0503020204020204" pitchFamily="34" charset="-122"/>
              </a:rPr>
              <a:t> </a:t>
            </a:r>
            <a:endParaRPr lang="en-US" altLang="zh-CN" sz="4400" b="1" spc="300" dirty="0">
              <a:solidFill>
                <a:schemeClr val="bg1"/>
              </a:solidFill>
              <a:latin typeface="微软雅黑" panose="020B0503020204020204" pitchFamily="34" charset="-122"/>
            </a:endParaRPr>
          </a:p>
          <a:p>
            <a:pPr lvl="0" algn="ctr" eaLnBrk="1" fontAlgn="auto" hangingPunct="1">
              <a:lnSpc>
                <a:spcPct val="150000"/>
              </a:lnSpc>
              <a:spcBef>
                <a:spcPts val="0"/>
              </a:spcBef>
              <a:spcAft>
                <a:spcPts val="0"/>
              </a:spcAft>
            </a:pPr>
            <a:r>
              <a:rPr lang="en-US" altLang="zh-CN" sz="4400" b="1" spc="300" dirty="0">
                <a:solidFill>
                  <a:schemeClr val="bg1"/>
                </a:solidFill>
                <a:latin typeface="微软雅黑" panose="020B0503020204020204" pitchFamily="34" charset="-122"/>
              </a:rPr>
              <a:t>  </a:t>
            </a:r>
            <a:r>
              <a:rPr lang="zh-CN" altLang="zh-CN" sz="4400" b="1" dirty="0" smtClean="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直面</a:t>
            </a:r>
            <a:r>
              <a:rPr lang="zh-CN" altLang="zh-CN" sz="44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人生矛盾</a:t>
            </a:r>
            <a:r>
              <a:rPr lang="en-US" altLang="zh-CN" sz="44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44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成就出彩人生</a:t>
            </a:r>
            <a:endParaRPr lang="en-US" altLang="zh-CN" sz="4400" b="1" spc="300" dirty="0">
              <a:solidFill>
                <a:schemeClr val="bg1"/>
              </a:solidFill>
              <a:latin typeface="微软雅黑" panose="020B0503020204020204" pitchFamily="34" charset="-122"/>
            </a:endParaRPr>
          </a:p>
          <a:p>
            <a:pPr lvl="0" algn="ctr" eaLnBrk="1" fontAlgn="auto" hangingPunct="1">
              <a:lnSpc>
                <a:spcPct val="150000"/>
              </a:lnSpc>
              <a:spcBef>
                <a:spcPts val="0"/>
              </a:spcBef>
              <a:spcAft>
                <a:spcPts val="0"/>
              </a:spcAft>
            </a:pPr>
            <a:endParaRPr lang="zh-CN" altLang="en-US" sz="4400" b="1" spc="300" dirty="0">
              <a:solidFill>
                <a:schemeClr val="bg1"/>
              </a:solidFill>
              <a:latin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6" y="132762"/>
            <a:ext cx="12192154" cy="1246697"/>
            <a:chOff x="-5720519" y="757867"/>
            <a:chExt cx="14864518" cy="1519954"/>
          </a:xfrm>
        </p:grpSpPr>
        <p:sp>
          <p:nvSpPr>
            <p:cNvPr id="2" name="矩形 1"/>
            <p:cNvSpPr/>
            <p:nvPr/>
          </p:nvSpPr>
          <p:spPr>
            <a:xfrm>
              <a:off x="-5720519" y="1527204"/>
              <a:ext cx="12356817" cy="750617"/>
            </a:xfrm>
            <a:prstGeom prst="rect">
              <a:avLst/>
            </a:prstGeom>
            <a:gradFill>
              <a:gsLst>
                <a:gs pos="0">
                  <a:srgbClr val="1F4E12"/>
                </a:gs>
                <a:gs pos="100000">
                  <a:srgbClr val="34861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9088259" y="757867"/>
              <a:ext cx="55740" cy="1492282"/>
            </a:xfrm>
            <a:prstGeom prst="rect">
              <a:avLst/>
            </a:prstGeom>
            <a:gradFill>
              <a:gsLst>
                <a:gs pos="0">
                  <a:srgbClr val="A5C757"/>
                </a:gs>
                <a:gs pos="100000">
                  <a:srgbClr val="2B6C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6809158" y="854089"/>
              <a:ext cx="2106242" cy="1423732"/>
            </a:xfrm>
            <a:prstGeom prst="rect">
              <a:avLst/>
            </a:prstGeom>
            <a:blipFill>
              <a:blip r:embed="rId1"/>
              <a:stretch>
                <a:fillRect l="-7124" r="-70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5720519" y="1583561"/>
              <a:ext cx="12356817" cy="637903"/>
            </a:xfrm>
            <a:prstGeom prst="rect">
              <a:avLst/>
            </a:prstGeom>
            <a:noFill/>
          </p:spPr>
          <p:txBody>
            <a:bodyPr wrap="square" rtlCol="0">
              <a:spAutoFit/>
            </a:bodyPr>
            <a:lstStyle/>
            <a:p>
              <a:pPr lvl="0" algn="ctr"/>
              <a:r>
                <a:rPr lang="zh-CN" altLang="en-US" sz="2800" b="1" dirty="0">
                  <a:solidFill>
                    <a:prstClr val="white"/>
                  </a:solidFill>
                  <a:latin typeface="微软雅黑" panose="020B0503020204020204" pitchFamily="34" charset="-122"/>
                </a:rPr>
                <a:t>大国工匠艾爱国</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36" name="矩形 1"/>
          <p:cNvSpPr>
            <a:spLocks noChangeArrowheads="1"/>
          </p:cNvSpPr>
          <p:nvPr/>
        </p:nvSpPr>
        <p:spPr bwMode="auto">
          <a:xfrm>
            <a:off x="5155832" y="2216706"/>
            <a:ext cx="5984875" cy="3905043"/>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eaLnBrk="1" hangingPunct="1">
              <a:lnSpc>
                <a:spcPct val="150000"/>
              </a:lnSpc>
              <a:defRPr/>
            </a:pPr>
            <a:r>
              <a:rPr lang="zh-CN" altLang="en-US" sz="2400" dirty="0">
                <a:latin typeface="+mn-ea"/>
              </a:rPr>
              <a:t>“七一勋章”颁奖词称，艾爱国是工匠精神的杰出代表，在焊工岗位奉献</a:t>
            </a:r>
            <a:r>
              <a:rPr lang="en-US" altLang="zh-CN" sz="2400" dirty="0">
                <a:latin typeface="+mn-ea"/>
              </a:rPr>
              <a:t>50</a:t>
            </a:r>
            <a:r>
              <a:rPr lang="zh-CN" altLang="en-US" sz="2400" dirty="0">
                <a:latin typeface="+mn-ea"/>
              </a:rPr>
              <a:t>多年，精益求精，追求卓越，勇于自主创新，攻克了数百项技术难关，成为一身绝技的焊接行业“领军人”。</a:t>
            </a:r>
            <a:endParaRPr lang="en-US" altLang="zh-CN" sz="2400" dirty="0">
              <a:latin typeface="+mn-ea"/>
            </a:endParaRPr>
          </a:p>
          <a:p>
            <a:pPr indent="626110" algn="just" eaLnBrk="1" hangingPunct="1">
              <a:lnSpc>
                <a:spcPct val="150000"/>
              </a:lnSpc>
              <a:defRPr/>
            </a:pPr>
            <a:r>
              <a:rPr lang="zh-CN" altLang="en-US" sz="2400" dirty="0">
                <a:latin typeface="+mn-ea"/>
              </a:rPr>
              <a:t>一位</a:t>
            </a:r>
            <a:r>
              <a:rPr lang="en-US" altLang="zh-CN" sz="2400" dirty="0">
                <a:latin typeface="+mn-ea"/>
              </a:rPr>
              <a:t>71</a:t>
            </a:r>
            <a:r>
              <a:rPr lang="zh-CN" altLang="en-US" sz="2400" dirty="0">
                <a:latin typeface="+mn-ea"/>
              </a:rPr>
              <a:t>岁的老人，终日奋战在高温火花中，只为给我国焊接事业贡献力量。</a:t>
            </a:r>
            <a:endParaRPr lang="zh-CN" altLang="en-US" sz="2400" dirty="0">
              <a:latin typeface="+mn-ea"/>
            </a:endParaRPr>
          </a:p>
        </p:txBody>
      </p:sp>
      <p:pic>
        <p:nvPicPr>
          <p:cNvPr id="37"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293" y="1901370"/>
            <a:ext cx="3304419" cy="495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 y="0"/>
            <a:ext cx="2050938" cy="1367292"/>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9" name="组合 24"/>
          <p:cNvGrpSpPr/>
          <p:nvPr/>
        </p:nvGrpSpPr>
        <p:grpSpPr bwMode="auto">
          <a:xfrm>
            <a:off x="6584950" y="2241550"/>
            <a:ext cx="3692525" cy="3879850"/>
            <a:chOff x="2731892" y="1337343"/>
            <a:chExt cx="3944812" cy="4146158"/>
          </a:xfrm>
        </p:grpSpPr>
        <p:sp>
          <p:nvSpPr>
            <p:cNvPr id="26" name="Freeform 6"/>
            <p:cNvSpPr/>
            <p:nvPr/>
          </p:nvSpPr>
          <p:spPr bwMode="auto">
            <a:xfrm rot="5400000">
              <a:off x="2688899" y="1495695"/>
              <a:ext cx="4030798" cy="3944812"/>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solidFill>
              <a:sysClr val="window" lastClr="FFFFFF">
                <a:lumMod val="75000"/>
              </a:sysClr>
            </a:solidFill>
            <a:ln w="9525" algn="ctr">
              <a:solidFill>
                <a:srgbClr val="7F7F7F">
                  <a:lumMod val="60000"/>
                  <a:lumOff val="40000"/>
                </a:srgbClr>
              </a:solidFill>
              <a:round/>
            </a:ln>
            <a:effectLst/>
          </p:spPr>
          <p:txBody>
            <a:bodyPr wrap="none" lIns="82296" tIns="41148" rIns="82296" bIns="41148" anchor="ctr"/>
            <a:lstStyle/>
            <a:p>
              <a:pPr algn="ctr" defTabSz="822960" eaLnBrk="1" fontAlgn="auto" hangingPunct="1">
                <a:lnSpc>
                  <a:spcPct val="150000"/>
                </a:lnSpc>
                <a:spcBef>
                  <a:spcPts val="0"/>
                </a:spcBef>
                <a:spcAft>
                  <a:spcPts val="0"/>
                </a:spcAft>
                <a:buClr>
                  <a:srgbClr val="007EEA"/>
                </a:buClr>
                <a:defRPr/>
              </a:pPr>
              <a:endParaRPr lang="zh-CN" altLang="en-US" sz="1260" kern="0">
                <a:solidFill>
                  <a:sysClr val="windowText" lastClr="000000"/>
                </a:solidFill>
                <a:latin typeface="微软雅黑" panose="020B0503020204020204" pitchFamily="34" charset="-122"/>
                <a:ea typeface="微软雅黑" panose="020B0503020204020204" pitchFamily="34" charset="-122"/>
              </a:endParaRPr>
            </a:p>
          </p:txBody>
        </p:sp>
        <p:sp>
          <p:nvSpPr>
            <p:cNvPr id="93201" name="WordArt 9"/>
            <p:cNvSpPr>
              <a:spLocks noChangeArrowheads="1" noChangeShapeType="1" noTextEdit="1"/>
            </p:cNvSpPr>
            <p:nvPr/>
          </p:nvSpPr>
          <p:spPr bwMode="auto">
            <a:xfrm>
              <a:off x="4568069" y="1337343"/>
              <a:ext cx="27245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a:solidFill>
                    <a:srgbClr val="A6A6A6"/>
                  </a:solidFill>
                  <a:latin typeface="微软雅黑" panose="020B0503020204020204" pitchFamily="34" charset="-122"/>
                </a:rPr>
                <a:t>2</a:t>
              </a:r>
              <a:endParaRPr lang="zh-CN" altLang="en-US" sz="3240" b="1" kern="10">
                <a:solidFill>
                  <a:srgbClr val="A6A6A6"/>
                </a:solidFill>
                <a:latin typeface="微软雅黑" panose="020B0503020204020204" pitchFamily="34" charset="-122"/>
              </a:endParaRPr>
            </a:p>
          </p:txBody>
        </p:sp>
      </p:grpSp>
      <p:grpSp>
        <p:nvGrpSpPr>
          <p:cNvPr id="93190" name="组合 27"/>
          <p:cNvGrpSpPr/>
          <p:nvPr/>
        </p:nvGrpSpPr>
        <p:grpSpPr bwMode="auto">
          <a:xfrm>
            <a:off x="1624013" y="2241550"/>
            <a:ext cx="3876675" cy="3879850"/>
            <a:chOff x="1091582" y="2507571"/>
            <a:chExt cx="3876203" cy="3879577"/>
          </a:xfrm>
        </p:grpSpPr>
        <p:grpSp>
          <p:nvGrpSpPr>
            <p:cNvPr id="93196" name="组合 28"/>
            <p:cNvGrpSpPr/>
            <p:nvPr/>
          </p:nvGrpSpPr>
          <p:grpSpPr bwMode="auto">
            <a:xfrm>
              <a:off x="1091582" y="2507571"/>
              <a:ext cx="3876203" cy="3879577"/>
              <a:chOff x="329926" y="1337343"/>
              <a:chExt cx="4142558" cy="4146163"/>
            </a:xfrm>
          </p:grpSpPr>
          <p:sp>
            <p:nvSpPr>
              <p:cNvPr id="31" name="Freeform 5"/>
              <p:cNvSpPr/>
              <p:nvPr/>
            </p:nvSpPr>
            <p:spPr bwMode="auto">
              <a:xfrm rot="5400000">
                <a:off x="385804" y="1396825"/>
                <a:ext cx="4030803" cy="4142558"/>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a:gsLst>
                  <a:gs pos="62000">
                    <a:schemeClr val="accent6">
                      <a:lumMod val="75000"/>
                    </a:schemeClr>
                  </a:gs>
                  <a:gs pos="0">
                    <a:srgbClr val="2B6C18"/>
                  </a:gs>
                  <a:gs pos="100000">
                    <a:schemeClr val="accent6">
                      <a:lumMod val="60000"/>
                      <a:lumOff val="40000"/>
                    </a:schemeClr>
                  </a:gs>
                </a:gsLst>
                <a:lin ang="5400000" scaled="0"/>
              </a:gradFill>
              <a:ln w="9525" algn="ctr">
                <a:noFill/>
                <a:miter lim="800000"/>
              </a:ln>
              <a:effectLst/>
            </p:spPr>
            <p:txBody>
              <a:bodyPr wrap="none" anchor="ctr"/>
              <a:lstStyle/>
              <a:p>
                <a:pPr algn="ctr" defTabSz="822960">
                  <a:defRPr/>
                </a:pPr>
                <a:endParaRPr lang="zh-CN" altLang="en-US" sz="1620" b="1" kern="0">
                  <a:solidFill>
                    <a:srgbClr val="FFFFFF"/>
                  </a:solidFill>
                  <a:effectLst>
                    <a:outerShdw blurRad="38100" dist="38100" dir="2700000" algn="tl">
                      <a:srgbClr val="000000">
                        <a:alpha val="43137"/>
                      </a:srgbClr>
                    </a:outerShdw>
                  </a:effectLst>
                  <a:latin typeface="微软雅黑" panose="020B0503020204020204" pitchFamily="34" charset="-122"/>
                </a:endParaRPr>
              </a:p>
            </p:txBody>
          </p:sp>
          <p:sp>
            <p:nvSpPr>
              <p:cNvPr id="93199" name="WordArt 8"/>
              <p:cNvSpPr>
                <a:spLocks noChangeArrowheads="1" noChangeShapeType="1" noTextEdit="1"/>
              </p:cNvSpPr>
              <p:nvPr/>
            </p:nvSpPr>
            <p:spPr bwMode="auto">
              <a:xfrm>
                <a:off x="2304956" y="1337343"/>
                <a:ext cx="19249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dirty="0">
                    <a:solidFill>
                      <a:srgbClr val="2B6C18"/>
                    </a:solidFill>
                    <a:latin typeface="微软雅黑" panose="020B0503020204020204" pitchFamily="34" charset="-122"/>
                  </a:rPr>
                  <a:t>1</a:t>
                </a:r>
                <a:endParaRPr lang="zh-CN" altLang="en-US" sz="3240" b="1" kern="10" dirty="0">
                  <a:solidFill>
                    <a:srgbClr val="2B6C18"/>
                  </a:solidFill>
                  <a:latin typeface="微软雅黑" panose="020B0503020204020204" pitchFamily="34" charset="-122"/>
                </a:endParaRPr>
              </a:p>
            </p:txBody>
          </p:sp>
        </p:grpSp>
        <p:sp>
          <p:nvSpPr>
            <p:cNvPr id="93197" name="文本框 2"/>
            <p:cNvSpPr txBox="1">
              <a:spLocks noChangeArrowheads="1"/>
            </p:cNvSpPr>
            <p:nvPr/>
          </p:nvSpPr>
          <p:spPr bwMode="auto">
            <a:xfrm>
              <a:off x="1528901" y="3515584"/>
              <a:ext cx="3181685" cy="224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solidFill>
                    <a:schemeClr val="bg1"/>
                  </a:solidFill>
                </a:rPr>
                <a:t>只有热爱生活的人，才能真正拥有生活。要始终保持乐观向上的人生态度。</a:t>
              </a:r>
              <a:endParaRPr lang="zh-CN" altLang="en-US" sz="2400" dirty="0">
                <a:solidFill>
                  <a:schemeClr val="bg1"/>
                </a:solidFill>
              </a:endParaRPr>
            </a:p>
          </p:txBody>
        </p:sp>
      </p:grpSp>
      <p:sp>
        <p:nvSpPr>
          <p:cNvPr id="93191" name="文本框 2"/>
          <p:cNvSpPr txBox="1">
            <a:spLocks noChangeArrowheads="1"/>
          </p:cNvSpPr>
          <p:nvPr/>
        </p:nvSpPr>
        <p:spPr bwMode="auto">
          <a:xfrm>
            <a:off x="6584950" y="3086100"/>
            <a:ext cx="36925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不能因为没有满足自己的期望或者遇到困难和挫折，就消极悲观、畏难退缩，甚至颓废堕落、自暴自弃。</a:t>
            </a:r>
            <a:endParaRPr lang="zh-CN" altLang="en-US" sz="2400"/>
          </a:p>
        </p:txBody>
      </p:sp>
      <p:sp>
        <p:nvSpPr>
          <p:cNvPr id="13" name="矩形: 圆角 12"/>
          <p:cNvSpPr/>
          <p:nvPr/>
        </p:nvSpPr>
        <p:spPr>
          <a:xfrm>
            <a:off x="3934480" y="1066074"/>
            <a:ext cx="388274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（三）人生应乐观</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 name="文本框 1"/>
          <p:cNvSpPr txBox="1"/>
          <p:nvPr/>
        </p:nvSpPr>
        <p:spPr>
          <a:xfrm>
            <a:off x="155575" y="0"/>
            <a:ext cx="6114415" cy="829945"/>
          </a:xfrm>
          <a:prstGeom prst="rect">
            <a:avLst/>
          </a:prstGeom>
          <a:noFill/>
        </p:spPr>
        <p:txBody>
          <a:bodyPr wrap="square" rtlCol="0">
            <a:spAutoFit/>
          </a:bodyPr>
          <a:lstStyle/>
          <a:p>
            <a:pPr indent="0">
              <a:lnSpc>
                <a:spcPct val="150000"/>
              </a:lnSpc>
              <a:buFont typeface="Wingdings" panose="05000000000000000000" pitchFamily="2" charset="2"/>
              <a:buNone/>
            </a:pPr>
            <a:r>
              <a:rPr lang="zh-CN" altLang="en-US" sz="3200" b="1" dirty="0" smtClean="0">
                <a:solidFill>
                  <a:schemeClr val="bg1"/>
                </a:solidFill>
                <a:latin typeface="微软雅黑" panose="020B0503020204020204" pitchFamily="34" charset="-122"/>
                <a:ea typeface="微软雅黑" panose="020B0503020204020204" pitchFamily="34" charset="-122"/>
              </a:rPr>
              <a:t>一、积极进取的人生态度</a:t>
            </a:r>
            <a:endParaRPr lang="zh-CN" altLang="en-US" sz="32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8" name="组合 29"/>
          <p:cNvGrpSpPr/>
          <p:nvPr/>
        </p:nvGrpSpPr>
        <p:grpSpPr bwMode="auto">
          <a:xfrm>
            <a:off x="6584950" y="2241550"/>
            <a:ext cx="3692525" cy="3879850"/>
            <a:chOff x="2731892" y="1337343"/>
            <a:chExt cx="3944812" cy="4146158"/>
          </a:xfrm>
        </p:grpSpPr>
        <p:sp>
          <p:nvSpPr>
            <p:cNvPr id="31" name="Freeform 6"/>
            <p:cNvSpPr/>
            <p:nvPr/>
          </p:nvSpPr>
          <p:spPr bwMode="auto">
            <a:xfrm rot="5400000">
              <a:off x="2688899" y="1495695"/>
              <a:ext cx="4030798" cy="3944812"/>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solidFill>
              <a:sysClr val="window" lastClr="FFFFFF">
                <a:lumMod val="75000"/>
              </a:sysClr>
            </a:solidFill>
            <a:ln w="9525" algn="ctr">
              <a:solidFill>
                <a:srgbClr val="7F7F7F">
                  <a:lumMod val="60000"/>
                  <a:lumOff val="40000"/>
                </a:srgbClr>
              </a:solidFill>
              <a:round/>
            </a:ln>
            <a:effectLst/>
          </p:spPr>
          <p:txBody>
            <a:bodyPr wrap="none" lIns="82296" tIns="41148" rIns="82296" bIns="41148" anchor="ctr"/>
            <a:lstStyle/>
            <a:p>
              <a:pPr algn="ctr" defTabSz="822960" eaLnBrk="1" fontAlgn="auto" hangingPunct="1">
                <a:lnSpc>
                  <a:spcPct val="150000"/>
                </a:lnSpc>
                <a:spcBef>
                  <a:spcPts val="0"/>
                </a:spcBef>
                <a:spcAft>
                  <a:spcPts val="0"/>
                </a:spcAft>
                <a:buClr>
                  <a:srgbClr val="007EEA"/>
                </a:buClr>
                <a:defRPr/>
              </a:pPr>
              <a:endParaRPr lang="zh-CN" altLang="en-US" sz="1260" kern="0">
                <a:solidFill>
                  <a:sysClr val="windowText" lastClr="000000"/>
                </a:solidFill>
                <a:latin typeface="微软雅黑" panose="020B0503020204020204" pitchFamily="34" charset="-122"/>
                <a:ea typeface="微软雅黑" panose="020B0503020204020204" pitchFamily="34" charset="-122"/>
              </a:endParaRPr>
            </a:p>
          </p:txBody>
        </p:sp>
        <p:sp>
          <p:nvSpPr>
            <p:cNvPr id="95249" name="WordArt 9"/>
            <p:cNvSpPr>
              <a:spLocks noChangeArrowheads="1" noChangeShapeType="1" noTextEdit="1"/>
            </p:cNvSpPr>
            <p:nvPr/>
          </p:nvSpPr>
          <p:spPr bwMode="auto">
            <a:xfrm>
              <a:off x="4568069" y="1337343"/>
              <a:ext cx="27245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a:solidFill>
                    <a:srgbClr val="A6A6A6"/>
                  </a:solidFill>
                  <a:latin typeface="微软雅黑" panose="020B0503020204020204" pitchFamily="34" charset="-122"/>
                </a:rPr>
                <a:t>2</a:t>
              </a:r>
              <a:endParaRPr lang="zh-CN" altLang="en-US" sz="3240" b="1" kern="10">
                <a:solidFill>
                  <a:srgbClr val="A6A6A6"/>
                </a:solidFill>
                <a:latin typeface="微软雅黑" panose="020B0503020204020204" pitchFamily="34" charset="-122"/>
              </a:endParaRPr>
            </a:p>
          </p:txBody>
        </p:sp>
      </p:grpSp>
      <p:grpSp>
        <p:nvGrpSpPr>
          <p:cNvPr id="95239" name="组合 32"/>
          <p:cNvGrpSpPr/>
          <p:nvPr/>
        </p:nvGrpSpPr>
        <p:grpSpPr bwMode="auto">
          <a:xfrm>
            <a:off x="1624013" y="2241550"/>
            <a:ext cx="3876675" cy="3879850"/>
            <a:chOff x="1090924" y="2507571"/>
            <a:chExt cx="3876861" cy="3879577"/>
          </a:xfrm>
        </p:grpSpPr>
        <p:grpSp>
          <p:nvGrpSpPr>
            <p:cNvPr id="95244" name="组合 33"/>
            <p:cNvGrpSpPr/>
            <p:nvPr/>
          </p:nvGrpSpPr>
          <p:grpSpPr bwMode="auto">
            <a:xfrm>
              <a:off x="1091582" y="2507571"/>
              <a:ext cx="3876203" cy="3879577"/>
              <a:chOff x="329926" y="1337343"/>
              <a:chExt cx="4142558" cy="4146163"/>
            </a:xfrm>
          </p:grpSpPr>
          <p:sp>
            <p:nvSpPr>
              <p:cNvPr id="36" name="Freeform 5"/>
              <p:cNvSpPr/>
              <p:nvPr/>
            </p:nvSpPr>
            <p:spPr bwMode="auto">
              <a:xfrm rot="5400000">
                <a:off x="385452" y="1396473"/>
                <a:ext cx="4030803" cy="4143261"/>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a:gsLst>
                  <a:gs pos="61000">
                    <a:schemeClr val="accent6">
                      <a:lumMod val="75000"/>
                    </a:schemeClr>
                  </a:gs>
                  <a:gs pos="0">
                    <a:srgbClr val="2B6C18"/>
                  </a:gs>
                  <a:gs pos="100000">
                    <a:schemeClr val="accent6">
                      <a:lumMod val="60000"/>
                      <a:lumOff val="40000"/>
                    </a:schemeClr>
                  </a:gs>
                </a:gsLst>
                <a:lin ang="5400000" scaled="0"/>
              </a:gradFill>
              <a:ln w="9525" algn="ctr">
                <a:noFill/>
                <a:miter lim="800000"/>
              </a:ln>
              <a:effectLst/>
            </p:spPr>
            <p:txBody>
              <a:bodyPr wrap="none" anchor="ctr"/>
              <a:lstStyle/>
              <a:p>
                <a:pPr algn="ctr" defTabSz="822960">
                  <a:defRPr/>
                </a:pPr>
                <a:endParaRPr lang="zh-CN" altLang="en-US" sz="1620" b="1" kern="0">
                  <a:solidFill>
                    <a:srgbClr val="FFFFFF"/>
                  </a:solidFill>
                  <a:effectLst>
                    <a:outerShdw blurRad="38100" dist="38100" dir="2700000" algn="tl">
                      <a:srgbClr val="000000">
                        <a:alpha val="43137"/>
                      </a:srgbClr>
                    </a:outerShdw>
                  </a:effectLst>
                  <a:latin typeface="微软雅黑" panose="020B0503020204020204" pitchFamily="34" charset="-122"/>
                </a:endParaRPr>
              </a:p>
            </p:txBody>
          </p:sp>
          <p:sp>
            <p:nvSpPr>
              <p:cNvPr id="95247" name="WordArt 8"/>
              <p:cNvSpPr>
                <a:spLocks noChangeArrowheads="1" noChangeShapeType="1" noTextEdit="1"/>
              </p:cNvSpPr>
              <p:nvPr/>
            </p:nvSpPr>
            <p:spPr bwMode="auto">
              <a:xfrm>
                <a:off x="2304956" y="1337343"/>
                <a:ext cx="19249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dirty="0">
                    <a:solidFill>
                      <a:srgbClr val="2B6C18"/>
                    </a:solidFill>
                    <a:latin typeface="微软雅黑" panose="020B0503020204020204" pitchFamily="34" charset="-122"/>
                  </a:rPr>
                  <a:t>1</a:t>
                </a:r>
                <a:endParaRPr lang="zh-CN" altLang="en-US" sz="3240" b="1" kern="10" dirty="0">
                  <a:solidFill>
                    <a:srgbClr val="2B6C18"/>
                  </a:solidFill>
                  <a:latin typeface="微软雅黑" panose="020B0503020204020204" pitchFamily="34" charset="-122"/>
                </a:endParaRPr>
              </a:p>
            </p:txBody>
          </p:sp>
        </p:grpSp>
        <p:sp>
          <p:nvSpPr>
            <p:cNvPr id="95245" name="文本框 2"/>
            <p:cNvSpPr txBox="1">
              <a:spLocks noChangeArrowheads="1"/>
            </p:cNvSpPr>
            <p:nvPr/>
          </p:nvSpPr>
          <p:spPr bwMode="auto">
            <a:xfrm>
              <a:off x="1090924" y="3421087"/>
              <a:ext cx="3723894" cy="279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solidFill>
                    <a:schemeClr val="bg1"/>
                  </a:solidFill>
                </a:rPr>
                <a:t>要适应历史发展的趋势，以开拓进取的态度迎接人生的各种挑战；要积极进取，不断丰富人生的意义。</a:t>
              </a:r>
              <a:endParaRPr lang="zh-CN" altLang="en-US" sz="2400" dirty="0">
                <a:solidFill>
                  <a:schemeClr val="bg1"/>
                </a:solidFill>
              </a:endParaRPr>
            </a:p>
          </p:txBody>
        </p:sp>
      </p:grpSp>
      <p:sp>
        <p:nvSpPr>
          <p:cNvPr id="95240" name="文本框 2"/>
          <p:cNvSpPr txBox="1">
            <a:spLocks noChangeArrowheads="1"/>
          </p:cNvSpPr>
          <p:nvPr/>
        </p:nvSpPr>
        <p:spPr bwMode="auto">
          <a:xfrm>
            <a:off x="6584950" y="3216275"/>
            <a:ext cx="36925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不能贪图安逸、满足现状、因循守旧、故步自封，否则人生就会失去应有的光彩。</a:t>
            </a:r>
            <a:endParaRPr lang="zh-CN" altLang="en-US" sz="2400"/>
          </a:p>
        </p:txBody>
      </p:sp>
      <p:sp>
        <p:nvSpPr>
          <p:cNvPr id="21" name="文本框 20"/>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二、积极进取的人生态度</a:t>
            </a:r>
            <a:endParaRPr lang="zh-CN" altLang="en-US" sz="3000" b="1" dirty="0">
              <a:solidFill>
                <a:schemeClr val="bg1"/>
              </a:solidFill>
              <a:latin typeface="微软雅黑" panose="020B0503020204020204" pitchFamily="34" charset="-122"/>
            </a:endParaRPr>
          </a:p>
        </p:txBody>
      </p:sp>
      <p:sp>
        <p:nvSpPr>
          <p:cNvPr id="14" name="矩形: 圆角 13"/>
          <p:cNvSpPr/>
          <p:nvPr/>
        </p:nvSpPr>
        <p:spPr>
          <a:xfrm>
            <a:off x="3934480" y="1066074"/>
            <a:ext cx="388274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（四）人生要进取</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二、积极进取的人生态度</a:t>
            </a:r>
            <a:endParaRPr lang="zh-CN" altLang="en-US" sz="3000" b="1" dirty="0">
              <a:solidFill>
                <a:schemeClr val="bg1"/>
              </a:solidFill>
              <a:latin typeface="微软雅黑" panose="020B0503020204020204" pitchFamily="34" charset="-122"/>
            </a:endParaRPr>
          </a:p>
        </p:txBody>
      </p:sp>
      <p:grpSp>
        <p:nvGrpSpPr>
          <p:cNvPr id="10" name="组合 9"/>
          <p:cNvGrpSpPr/>
          <p:nvPr/>
        </p:nvGrpSpPr>
        <p:grpSpPr>
          <a:xfrm>
            <a:off x="-175680" y="683530"/>
            <a:ext cx="9556452" cy="1317984"/>
            <a:chOff x="951653" y="29287"/>
            <a:chExt cx="9556452" cy="1317984"/>
          </a:xfrm>
        </p:grpSpPr>
        <p:sp>
          <p:nvSpPr>
            <p:cNvPr id="2" name="PA-10221"/>
            <p:cNvSpPr txBox="1"/>
            <p:nvPr>
              <p:custDataLst>
                <p:tags r:id="rId1"/>
              </p:custDataLst>
            </p:nvPr>
          </p:nvSpPr>
          <p:spPr>
            <a:xfrm>
              <a:off x="4038806" y="824051"/>
              <a:ext cx="6469299" cy="523220"/>
            </a:xfrm>
            <a:prstGeom prst="rect">
              <a:avLst/>
            </a:prstGeom>
            <a:noFill/>
          </p:spPr>
          <p:txBody>
            <a:bodyPr wrap="square" rtlCol="0">
              <a:spAutoFit/>
            </a:bodyPr>
            <a:lstStyle/>
            <a:p>
              <a:pPr lvl="0" algn="just"/>
              <a:r>
                <a:rPr lang="zh-CN" altLang="en-US" sz="2800" b="1" dirty="0">
                  <a:solidFill>
                    <a:prstClr val="black"/>
                  </a:solidFill>
                  <a:latin typeface="微软雅黑" panose="020B0503020204020204" pitchFamily="34" charset="-122"/>
                </a:rPr>
                <a:t>当代青年能否选择“躺平”？</a:t>
              </a:r>
              <a:endPar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PA-10223"/>
            <p:cNvSpPr/>
            <p:nvPr>
              <p:custDataLst>
                <p:tags r:id="rId2"/>
              </p:custDataLst>
            </p:nvPr>
          </p:nvSpPr>
          <p:spPr>
            <a:xfrm>
              <a:off x="2246049" y="30785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明</a:t>
              </a:r>
              <a:endPar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PA-10224"/>
            <p:cNvSpPr/>
            <p:nvPr>
              <p:custDataLst>
                <p:tags r:id="rId3"/>
              </p:custDataLst>
            </p:nvPr>
          </p:nvSpPr>
          <p:spPr>
            <a:xfrm>
              <a:off x="3094756" y="30516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辨</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PA-10227"/>
            <p:cNvSpPr/>
            <p:nvPr>
              <p:custDataLst>
                <p:tags r:id="rId4"/>
              </p:custDataLst>
            </p:nvPr>
          </p:nvSpPr>
          <p:spPr>
            <a:xfrm>
              <a:off x="3943463" y="680085"/>
              <a:ext cx="6564642" cy="414197"/>
            </a:xfrm>
            <a:custGeom>
              <a:avLst/>
              <a:gdLst>
                <a:gd name="connsiteX0" fmla="*/ 0 w 8307564"/>
                <a:gd name="connsiteY0" fmla="*/ 0 h 701285"/>
                <a:gd name="connsiteX1" fmla="*/ 8307564 w 8307564"/>
                <a:gd name="connsiteY1" fmla="*/ 0 h 701285"/>
                <a:gd name="connsiteX2" fmla="*/ 8307564 w 8307564"/>
                <a:gd name="connsiteY2" fmla="*/ 701285 h 701285"/>
                <a:gd name="connsiteX3" fmla="*/ 0 w 8307564"/>
                <a:gd name="connsiteY3" fmla="*/ 701285 h 701285"/>
                <a:gd name="connsiteX4" fmla="*/ 0 w 8307564"/>
                <a:gd name="connsiteY4" fmla="*/ 0 h 701285"/>
                <a:gd name="connsiteX0-1" fmla="*/ 0 w 8307564"/>
                <a:gd name="connsiteY0-2" fmla="*/ 0 h 701285"/>
                <a:gd name="connsiteX1-3" fmla="*/ 8307564 w 8307564"/>
                <a:gd name="connsiteY1-4" fmla="*/ 0 h 701285"/>
                <a:gd name="connsiteX2-5" fmla="*/ 8307564 w 8307564"/>
                <a:gd name="connsiteY2-6" fmla="*/ 701285 h 701285"/>
                <a:gd name="connsiteX3-7" fmla="*/ 0 w 8307564"/>
                <a:gd name="connsiteY3-8" fmla="*/ 701285 h 701285"/>
                <a:gd name="connsiteX4-9" fmla="*/ 91440 w 8307564"/>
                <a:gd name="connsiteY4-10" fmla="*/ 91440 h 701285"/>
                <a:gd name="connsiteX0-11" fmla="*/ 0 w 8307564"/>
                <a:gd name="connsiteY0-12" fmla="*/ 0 h 701285"/>
                <a:gd name="connsiteX1-13" fmla="*/ 8307564 w 8307564"/>
                <a:gd name="connsiteY1-14" fmla="*/ 0 h 701285"/>
                <a:gd name="connsiteX2-15" fmla="*/ 8307564 w 8307564"/>
                <a:gd name="connsiteY2-16" fmla="*/ 701285 h 701285"/>
                <a:gd name="connsiteX3-17" fmla="*/ 91440 w 8307564"/>
                <a:gd name="connsiteY3-18" fmla="*/ 91440 h 701285"/>
                <a:gd name="connsiteX0-19" fmla="*/ 0 w 8307564"/>
                <a:gd name="connsiteY0-20" fmla="*/ 0 h 713232"/>
                <a:gd name="connsiteX1-21" fmla="*/ 8307564 w 8307564"/>
                <a:gd name="connsiteY1-22" fmla="*/ 0 h 713232"/>
                <a:gd name="connsiteX2-23" fmla="*/ 8307564 w 8307564"/>
                <a:gd name="connsiteY2-24" fmla="*/ 701285 h 713232"/>
                <a:gd name="connsiteX3-25" fmla="*/ 8110728 w 8307564"/>
                <a:gd name="connsiteY3-26" fmla="*/ 713232 h 713232"/>
                <a:gd name="connsiteX0-27" fmla="*/ 0 w 8307564"/>
                <a:gd name="connsiteY0-28" fmla="*/ 0 h 701285"/>
                <a:gd name="connsiteX1-29" fmla="*/ 8307564 w 8307564"/>
                <a:gd name="connsiteY1-30" fmla="*/ 0 h 701285"/>
                <a:gd name="connsiteX2-31" fmla="*/ 8307564 w 8307564"/>
                <a:gd name="connsiteY2-32" fmla="*/ 701285 h 701285"/>
                <a:gd name="connsiteX3-33" fmla="*/ 8103442 w 8307564"/>
                <a:gd name="connsiteY3-34" fmla="*/ 698660 h 701285"/>
                <a:gd name="connsiteX0-35" fmla="*/ 0 w 8307564"/>
                <a:gd name="connsiteY0-36" fmla="*/ 0 h 709589"/>
                <a:gd name="connsiteX1-37" fmla="*/ 8307564 w 8307564"/>
                <a:gd name="connsiteY1-38" fmla="*/ 0 h 709589"/>
                <a:gd name="connsiteX2-39" fmla="*/ 8307564 w 8307564"/>
                <a:gd name="connsiteY2-40" fmla="*/ 701285 h 709589"/>
                <a:gd name="connsiteX3-41" fmla="*/ 8103442 w 8307564"/>
                <a:gd name="connsiteY3-42" fmla="*/ 709589 h 709589"/>
                <a:gd name="connsiteX0-43" fmla="*/ 0 w 8307564"/>
                <a:gd name="connsiteY0-44" fmla="*/ 0 h 701285"/>
                <a:gd name="connsiteX1-45" fmla="*/ 8307564 w 8307564"/>
                <a:gd name="connsiteY1-46" fmla="*/ 0 h 701285"/>
                <a:gd name="connsiteX2-47" fmla="*/ 8307564 w 8307564"/>
                <a:gd name="connsiteY2-48" fmla="*/ 701285 h 701285"/>
                <a:gd name="connsiteX3-49" fmla="*/ 8103442 w 8307564"/>
                <a:gd name="connsiteY3-50" fmla="*/ 698660 h 701285"/>
                <a:gd name="connsiteX0-51" fmla="*/ 0 w 8307564"/>
                <a:gd name="connsiteY0-52" fmla="*/ 0 h 709589"/>
                <a:gd name="connsiteX1-53" fmla="*/ 8307564 w 8307564"/>
                <a:gd name="connsiteY1-54" fmla="*/ 0 h 709589"/>
                <a:gd name="connsiteX2-55" fmla="*/ 8307564 w 8307564"/>
                <a:gd name="connsiteY2-56" fmla="*/ 701285 h 709589"/>
                <a:gd name="connsiteX3-57" fmla="*/ 8103442 w 8307564"/>
                <a:gd name="connsiteY3-58" fmla="*/ 709589 h 709589"/>
                <a:gd name="connsiteX0-59" fmla="*/ 0 w 8307564"/>
                <a:gd name="connsiteY0-60" fmla="*/ 0 h 705946"/>
                <a:gd name="connsiteX1-61" fmla="*/ 8307564 w 8307564"/>
                <a:gd name="connsiteY1-62" fmla="*/ 0 h 705946"/>
                <a:gd name="connsiteX2-63" fmla="*/ 8307564 w 8307564"/>
                <a:gd name="connsiteY2-64" fmla="*/ 701285 h 705946"/>
                <a:gd name="connsiteX3-65" fmla="*/ 8103442 w 8307564"/>
                <a:gd name="connsiteY3-66" fmla="*/ 705946 h 705946"/>
                <a:gd name="connsiteX0-67" fmla="*/ 0 w 8307564"/>
                <a:gd name="connsiteY0-68" fmla="*/ 0 h 705946"/>
                <a:gd name="connsiteX1-69" fmla="*/ 8307564 w 8307564"/>
                <a:gd name="connsiteY1-70" fmla="*/ 0 h 705946"/>
                <a:gd name="connsiteX2-71" fmla="*/ 8307564 w 8307564"/>
                <a:gd name="connsiteY2-72" fmla="*/ 701285 h 705946"/>
                <a:gd name="connsiteX3-73" fmla="*/ 8103442 w 8307564"/>
                <a:gd name="connsiteY3-74" fmla="*/ 705946 h 705946"/>
                <a:gd name="connsiteX0-75" fmla="*/ 0 w 8307564"/>
                <a:gd name="connsiteY0-76" fmla="*/ 0 h 705946"/>
                <a:gd name="connsiteX1-77" fmla="*/ 8307564 w 8307564"/>
                <a:gd name="connsiteY1-78" fmla="*/ 0 h 705946"/>
                <a:gd name="connsiteX2-79" fmla="*/ 8307564 w 8307564"/>
                <a:gd name="connsiteY2-80" fmla="*/ 701285 h 705946"/>
                <a:gd name="connsiteX3-81" fmla="*/ 8103442 w 8307564"/>
                <a:gd name="connsiteY3-82" fmla="*/ 705946 h 705946"/>
                <a:gd name="connsiteX0-83" fmla="*/ 0 w 8307564"/>
                <a:gd name="connsiteY0-84" fmla="*/ 0 h 702303"/>
                <a:gd name="connsiteX1-85" fmla="*/ 8307564 w 8307564"/>
                <a:gd name="connsiteY1-86" fmla="*/ 0 h 702303"/>
                <a:gd name="connsiteX2-87" fmla="*/ 8307564 w 8307564"/>
                <a:gd name="connsiteY2-88" fmla="*/ 701285 h 702303"/>
                <a:gd name="connsiteX3-89" fmla="*/ 8103442 w 8307564"/>
                <a:gd name="connsiteY3-90" fmla="*/ 702303 h 702303"/>
              </a:gdLst>
              <a:ahLst/>
              <a:cxnLst>
                <a:cxn ang="0">
                  <a:pos x="connsiteX0-1" y="connsiteY0-2"/>
                </a:cxn>
                <a:cxn ang="0">
                  <a:pos x="connsiteX1-3" y="connsiteY1-4"/>
                </a:cxn>
                <a:cxn ang="0">
                  <a:pos x="connsiteX2-5" y="connsiteY2-6"/>
                </a:cxn>
                <a:cxn ang="0">
                  <a:pos x="connsiteX3-7" y="connsiteY3-8"/>
                </a:cxn>
              </a:cxnLst>
              <a:rect l="l" t="t" r="r" b="b"/>
              <a:pathLst>
                <a:path w="8307564" h="702303">
                  <a:moveTo>
                    <a:pt x="0" y="0"/>
                  </a:moveTo>
                  <a:lnTo>
                    <a:pt x="8307564" y="0"/>
                  </a:lnTo>
                  <a:lnTo>
                    <a:pt x="8307564" y="701285"/>
                  </a:lnTo>
                  <a:lnTo>
                    <a:pt x="8103442" y="702303"/>
                  </a:lnTo>
                </a:path>
              </a:pathLst>
            </a:custGeom>
            <a:noFill/>
            <a:ln w="19050">
              <a:solidFill>
                <a:srgbClr val="2B6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PA-10229"/>
            <p:cNvPicPr>
              <a:picLocks noChangeAspect="1"/>
            </p:cNvPicPr>
            <p:nvPr>
              <p:custDataLst>
                <p:tags r:id="rId5"/>
              </p:custDataLst>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1653" y="29287"/>
              <a:ext cx="1226184" cy="1301596"/>
            </a:xfrm>
            <a:prstGeom prst="rect">
              <a:avLst/>
            </a:prstGeom>
          </p:spPr>
        </p:pic>
      </p:grpSp>
      <p:sp>
        <p:nvSpPr>
          <p:cNvPr id="15" name="文本框 2"/>
          <p:cNvSpPr txBox="1">
            <a:spLocks noChangeArrowheads="1"/>
          </p:cNvSpPr>
          <p:nvPr/>
        </p:nvSpPr>
        <p:spPr bwMode="auto">
          <a:xfrm>
            <a:off x="816769" y="1739900"/>
            <a:ext cx="10558462"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说到现在的流行，就有一个刷屏朋友圈的新词</a:t>
            </a:r>
            <a:r>
              <a:rPr lang="en-US" altLang="zh-CN" sz="2400" dirty="0"/>
              <a:t>——</a:t>
            </a:r>
            <a:r>
              <a:rPr lang="zh-CN" altLang="en-US" sz="2400" dirty="0"/>
              <a:t>“躺平”。部分年轻人使用这个词，其实是一种自嘲，是一种心态上的自我和解，调整心理落差、积极适应环境的表现，但是，我们也应该审慎对待“躺平”一词。</a:t>
            </a:r>
            <a:endParaRPr lang="zh-CN" altLang="en-US" sz="2400" dirty="0"/>
          </a:p>
        </p:txBody>
      </p:sp>
      <p:pic>
        <p:nvPicPr>
          <p:cNvPr id="16" name="图片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9382" y="3666399"/>
            <a:ext cx="5033237" cy="2144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2"/>
          <p:cNvSpPr>
            <a:spLocks noChangeArrowheads="1"/>
          </p:cNvSpPr>
          <p:nvPr/>
        </p:nvSpPr>
        <p:spPr bwMode="auto">
          <a:xfrm>
            <a:off x="1846262" y="5938446"/>
            <a:ext cx="8499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sz="2400" dirty="0">
                <a:latin typeface="FZSSK--GBK1-0"/>
              </a:rPr>
              <a:t>能否把“躺平”作为生活方式和人生道路来选择？</a:t>
            </a:r>
            <a:endParaRPr lang="zh-CN" altLang="en-US"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16750" y="724170"/>
            <a:ext cx="9556452" cy="1317984"/>
            <a:chOff x="951653" y="29287"/>
            <a:chExt cx="9556452" cy="1317984"/>
          </a:xfrm>
        </p:grpSpPr>
        <p:sp>
          <p:nvSpPr>
            <p:cNvPr id="2" name="PA-10221"/>
            <p:cNvSpPr txBox="1"/>
            <p:nvPr>
              <p:custDataLst>
                <p:tags r:id="rId1"/>
              </p:custDataLst>
            </p:nvPr>
          </p:nvSpPr>
          <p:spPr>
            <a:xfrm>
              <a:off x="4038806" y="824051"/>
              <a:ext cx="6469299"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当代青年能否选择“躺平”？</a:t>
              </a:r>
              <a:endPar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PA-10223"/>
            <p:cNvSpPr/>
            <p:nvPr>
              <p:custDataLst>
                <p:tags r:id="rId2"/>
              </p:custDataLst>
            </p:nvPr>
          </p:nvSpPr>
          <p:spPr>
            <a:xfrm>
              <a:off x="2246049" y="30785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明</a:t>
              </a:r>
              <a:endPar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PA-10224"/>
            <p:cNvSpPr/>
            <p:nvPr>
              <p:custDataLst>
                <p:tags r:id="rId3"/>
              </p:custDataLst>
            </p:nvPr>
          </p:nvSpPr>
          <p:spPr>
            <a:xfrm>
              <a:off x="3094756" y="30516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辨</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PA-10227"/>
            <p:cNvSpPr/>
            <p:nvPr>
              <p:custDataLst>
                <p:tags r:id="rId4"/>
              </p:custDataLst>
            </p:nvPr>
          </p:nvSpPr>
          <p:spPr>
            <a:xfrm>
              <a:off x="3943463" y="680085"/>
              <a:ext cx="6564642" cy="414197"/>
            </a:xfrm>
            <a:custGeom>
              <a:avLst/>
              <a:gdLst>
                <a:gd name="connsiteX0" fmla="*/ 0 w 8307564"/>
                <a:gd name="connsiteY0" fmla="*/ 0 h 701285"/>
                <a:gd name="connsiteX1" fmla="*/ 8307564 w 8307564"/>
                <a:gd name="connsiteY1" fmla="*/ 0 h 701285"/>
                <a:gd name="connsiteX2" fmla="*/ 8307564 w 8307564"/>
                <a:gd name="connsiteY2" fmla="*/ 701285 h 701285"/>
                <a:gd name="connsiteX3" fmla="*/ 0 w 8307564"/>
                <a:gd name="connsiteY3" fmla="*/ 701285 h 701285"/>
                <a:gd name="connsiteX4" fmla="*/ 0 w 8307564"/>
                <a:gd name="connsiteY4" fmla="*/ 0 h 701285"/>
                <a:gd name="connsiteX0-1" fmla="*/ 0 w 8307564"/>
                <a:gd name="connsiteY0-2" fmla="*/ 0 h 701285"/>
                <a:gd name="connsiteX1-3" fmla="*/ 8307564 w 8307564"/>
                <a:gd name="connsiteY1-4" fmla="*/ 0 h 701285"/>
                <a:gd name="connsiteX2-5" fmla="*/ 8307564 w 8307564"/>
                <a:gd name="connsiteY2-6" fmla="*/ 701285 h 701285"/>
                <a:gd name="connsiteX3-7" fmla="*/ 0 w 8307564"/>
                <a:gd name="connsiteY3-8" fmla="*/ 701285 h 701285"/>
                <a:gd name="connsiteX4-9" fmla="*/ 91440 w 8307564"/>
                <a:gd name="connsiteY4-10" fmla="*/ 91440 h 701285"/>
                <a:gd name="connsiteX0-11" fmla="*/ 0 w 8307564"/>
                <a:gd name="connsiteY0-12" fmla="*/ 0 h 701285"/>
                <a:gd name="connsiteX1-13" fmla="*/ 8307564 w 8307564"/>
                <a:gd name="connsiteY1-14" fmla="*/ 0 h 701285"/>
                <a:gd name="connsiteX2-15" fmla="*/ 8307564 w 8307564"/>
                <a:gd name="connsiteY2-16" fmla="*/ 701285 h 701285"/>
                <a:gd name="connsiteX3-17" fmla="*/ 91440 w 8307564"/>
                <a:gd name="connsiteY3-18" fmla="*/ 91440 h 701285"/>
                <a:gd name="connsiteX0-19" fmla="*/ 0 w 8307564"/>
                <a:gd name="connsiteY0-20" fmla="*/ 0 h 713232"/>
                <a:gd name="connsiteX1-21" fmla="*/ 8307564 w 8307564"/>
                <a:gd name="connsiteY1-22" fmla="*/ 0 h 713232"/>
                <a:gd name="connsiteX2-23" fmla="*/ 8307564 w 8307564"/>
                <a:gd name="connsiteY2-24" fmla="*/ 701285 h 713232"/>
                <a:gd name="connsiteX3-25" fmla="*/ 8110728 w 8307564"/>
                <a:gd name="connsiteY3-26" fmla="*/ 713232 h 713232"/>
                <a:gd name="connsiteX0-27" fmla="*/ 0 w 8307564"/>
                <a:gd name="connsiteY0-28" fmla="*/ 0 h 701285"/>
                <a:gd name="connsiteX1-29" fmla="*/ 8307564 w 8307564"/>
                <a:gd name="connsiteY1-30" fmla="*/ 0 h 701285"/>
                <a:gd name="connsiteX2-31" fmla="*/ 8307564 w 8307564"/>
                <a:gd name="connsiteY2-32" fmla="*/ 701285 h 701285"/>
                <a:gd name="connsiteX3-33" fmla="*/ 8103442 w 8307564"/>
                <a:gd name="connsiteY3-34" fmla="*/ 698660 h 701285"/>
                <a:gd name="connsiteX0-35" fmla="*/ 0 w 8307564"/>
                <a:gd name="connsiteY0-36" fmla="*/ 0 h 709589"/>
                <a:gd name="connsiteX1-37" fmla="*/ 8307564 w 8307564"/>
                <a:gd name="connsiteY1-38" fmla="*/ 0 h 709589"/>
                <a:gd name="connsiteX2-39" fmla="*/ 8307564 w 8307564"/>
                <a:gd name="connsiteY2-40" fmla="*/ 701285 h 709589"/>
                <a:gd name="connsiteX3-41" fmla="*/ 8103442 w 8307564"/>
                <a:gd name="connsiteY3-42" fmla="*/ 709589 h 709589"/>
                <a:gd name="connsiteX0-43" fmla="*/ 0 w 8307564"/>
                <a:gd name="connsiteY0-44" fmla="*/ 0 h 701285"/>
                <a:gd name="connsiteX1-45" fmla="*/ 8307564 w 8307564"/>
                <a:gd name="connsiteY1-46" fmla="*/ 0 h 701285"/>
                <a:gd name="connsiteX2-47" fmla="*/ 8307564 w 8307564"/>
                <a:gd name="connsiteY2-48" fmla="*/ 701285 h 701285"/>
                <a:gd name="connsiteX3-49" fmla="*/ 8103442 w 8307564"/>
                <a:gd name="connsiteY3-50" fmla="*/ 698660 h 701285"/>
                <a:gd name="connsiteX0-51" fmla="*/ 0 w 8307564"/>
                <a:gd name="connsiteY0-52" fmla="*/ 0 h 709589"/>
                <a:gd name="connsiteX1-53" fmla="*/ 8307564 w 8307564"/>
                <a:gd name="connsiteY1-54" fmla="*/ 0 h 709589"/>
                <a:gd name="connsiteX2-55" fmla="*/ 8307564 w 8307564"/>
                <a:gd name="connsiteY2-56" fmla="*/ 701285 h 709589"/>
                <a:gd name="connsiteX3-57" fmla="*/ 8103442 w 8307564"/>
                <a:gd name="connsiteY3-58" fmla="*/ 709589 h 709589"/>
                <a:gd name="connsiteX0-59" fmla="*/ 0 w 8307564"/>
                <a:gd name="connsiteY0-60" fmla="*/ 0 h 705946"/>
                <a:gd name="connsiteX1-61" fmla="*/ 8307564 w 8307564"/>
                <a:gd name="connsiteY1-62" fmla="*/ 0 h 705946"/>
                <a:gd name="connsiteX2-63" fmla="*/ 8307564 w 8307564"/>
                <a:gd name="connsiteY2-64" fmla="*/ 701285 h 705946"/>
                <a:gd name="connsiteX3-65" fmla="*/ 8103442 w 8307564"/>
                <a:gd name="connsiteY3-66" fmla="*/ 705946 h 705946"/>
                <a:gd name="connsiteX0-67" fmla="*/ 0 w 8307564"/>
                <a:gd name="connsiteY0-68" fmla="*/ 0 h 705946"/>
                <a:gd name="connsiteX1-69" fmla="*/ 8307564 w 8307564"/>
                <a:gd name="connsiteY1-70" fmla="*/ 0 h 705946"/>
                <a:gd name="connsiteX2-71" fmla="*/ 8307564 w 8307564"/>
                <a:gd name="connsiteY2-72" fmla="*/ 701285 h 705946"/>
                <a:gd name="connsiteX3-73" fmla="*/ 8103442 w 8307564"/>
                <a:gd name="connsiteY3-74" fmla="*/ 705946 h 705946"/>
                <a:gd name="connsiteX0-75" fmla="*/ 0 w 8307564"/>
                <a:gd name="connsiteY0-76" fmla="*/ 0 h 705946"/>
                <a:gd name="connsiteX1-77" fmla="*/ 8307564 w 8307564"/>
                <a:gd name="connsiteY1-78" fmla="*/ 0 h 705946"/>
                <a:gd name="connsiteX2-79" fmla="*/ 8307564 w 8307564"/>
                <a:gd name="connsiteY2-80" fmla="*/ 701285 h 705946"/>
                <a:gd name="connsiteX3-81" fmla="*/ 8103442 w 8307564"/>
                <a:gd name="connsiteY3-82" fmla="*/ 705946 h 705946"/>
                <a:gd name="connsiteX0-83" fmla="*/ 0 w 8307564"/>
                <a:gd name="connsiteY0-84" fmla="*/ 0 h 702303"/>
                <a:gd name="connsiteX1-85" fmla="*/ 8307564 w 8307564"/>
                <a:gd name="connsiteY1-86" fmla="*/ 0 h 702303"/>
                <a:gd name="connsiteX2-87" fmla="*/ 8307564 w 8307564"/>
                <a:gd name="connsiteY2-88" fmla="*/ 701285 h 702303"/>
                <a:gd name="connsiteX3-89" fmla="*/ 8103442 w 8307564"/>
                <a:gd name="connsiteY3-90" fmla="*/ 702303 h 702303"/>
              </a:gdLst>
              <a:ahLst/>
              <a:cxnLst>
                <a:cxn ang="0">
                  <a:pos x="connsiteX0-1" y="connsiteY0-2"/>
                </a:cxn>
                <a:cxn ang="0">
                  <a:pos x="connsiteX1-3" y="connsiteY1-4"/>
                </a:cxn>
                <a:cxn ang="0">
                  <a:pos x="connsiteX2-5" y="connsiteY2-6"/>
                </a:cxn>
                <a:cxn ang="0">
                  <a:pos x="connsiteX3-7" y="connsiteY3-8"/>
                </a:cxn>
              </a:cxnLst>
              <a:rect l="l" t="t" r="r" b="b"/>
              <a:pathLst>
                <a:path w="8307564" h="702303">
                  <a:moveTo>
                    <a:pt x="0" y="0"/>
                  </a:moveTo>
                  <a:lnTo>
                    <a:pt x="8307564" y="0"/>
                  </a:lnTo>
                  <a:lnTo>
                    <a:pt x="8307564" y="701285"/>
                  </a:lnTo>
                  <a:lnTo>
                    <a:pt x="8103442" y="702303"/>
                  </a:lnTo>
                </a:path>
              </a:pathLst>
            </a:custGeom>
            <a:noFill/>
            <a:ln w="19050">
              <a:solidFill>
                <a:srgbClr val="2B6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PA-10229"/>
            <p:cNvPicPr>
              <a:picLocks noChangeAspect="1"/>
            </p:cNvPicPr>
            <p:nvPr>
              <p:custDataLst>
                <p:tags r:id="rId5"/>
              </p:custDataLst>
            </p:nvPr>
          </p:nvPicPr>
          <p:blipFill>
            <a:blip r:embed="rId6" cstate="hqprint">
              <a:extLst>
                <a:ext uri="{28A0092B-C50C-407E-A947-70E740481C1C}">
                  <a14:useLocalDpi xmlns:a14="http://schemas.microsoft.com/office/drawing/2010/main" val="0"/>
                </a:ext>
              </a:extLst>
            </a:blip>
            <a:stretch>
              <a:fillRect/>
            </a:stretch>
          </p:blipFill>
          <p:spPr>
            <a:xfrm>
              <a:off x="951653" y="29287"/>
              <a:ext cx="1226184" cy="1301596"/>
            </a:xfrm>
            <a:prstGeom prst="rect">
              <a:avLst/>
            </a:prstGeom>
          </p:spPr>
        </p:pic>
      </p:grpSp>
      <p:pic>
        <p:nvPicPr>
          <p:cNvPr id="11" name="图片 3"/>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l="11032" t="1692" r="4993" b="6767"/>
          <a:stretch>
            <a:fillRect/>
          </a:stretch>
        </p:blipFill>
        <p:spPr bwMode="auto">
          <a:xfrm>
            <a:off x="6067744" y="2122412"/>
            <a:ext cx="3567112" cy="201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
          <p:cNvSpPr txBox="1">
            <a:spLocks noChangeArrowheads="1"/>
          </p:cNvSpPr>
          <p:nvPr/>
        </p:nvSpPr>
        <p:spPr bwMode="auto">
          <a:xfrm>
            <a:off x="527104" y="4093210"/>
            <a:ext cx="11167002" cy="335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人们在成长的过程中，总会面临各种各样的现实压力，甚至还会遭遇挫折，以“躺平”的方式主动退缩、选择放弃，无益于解决问题，甚至会使得问题更加复杂和严重。唯有树立积极面对、主动进取的人生态度，才能够克服前进道路上的种种困难。当代青年正处于探索与奋斗的大好时期，应该发扬自强不息、百折不挠的精神，保持年轻人的蓬勃朝气、昂扬锐气，在创新创造、不断奋斗中，成长为实现中华民族伟大复兴的先锋力量。</a:t>
            </a:r>
            <a:endParaRPr lang="zh-CN" altLang="en-US" sz="2400" dirty="0"/>
          </a:p>
        </p:txBody>
      </p:sp>
      <p:pic>
        <p:nvPicPr>
          <p:cNvPr id="13" name="图片 4"/>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a:stretch>
            <a:fillRect/>
          </a:stretch>
        </p:blipFill>
        <p:spPr bwMode="auto">
          <a:xfrm>
            <a:off x="2055053" y="2122412"/>
            <a:ext cx="3677183" cy="204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55575" y="0"/>
            <a:ext cx="6114415" cy="829945"/>
          </a:xfrm>
          <a:prstGeom prst="rect">
            <a:avLst/>
          </a:prstGeom>
          <a:noFill/>
        </p:spPr>
        <p:txBody>
          <a:bodyPr wrap="square" rtlCol="0">
            <a:spAutoFit/>
          </a:bodyPr>
          <a:lstStyle/>
          <a:p>
            <a:pPr indent="0">
              <a:lnSpc>
                <a:spcPct val="150000"/>
              </a:lnSpc>
              <a:buFont typeface="Wingdings" panose="05000000000000000000" pitchFamily="2" charset="2"/>
              <a:buNone/>
            </a:pPr>
            <a:r>
              <a:rPr lang="zh-CN" altLang="en-US" sz="3200" b="1" dirty="0" smtClean="0">
                <a:solidFill>
                  <a:schemeClr val="bg1"/>
                </a:solidFill>
                <a:latin typeface="微软雅黑" panose="020B0503020204020204" pitchFamily="34" charset="-122"/>
                <a:ea typeface="微软雅黑" panose="020B0503020204020204" pitchFamily="34" charset="-122"/>
              </a:rPr>
              <a:t>一、积极进取的人生态度</a:t>
            </a:r>
            <a:endParaRPr lang="zh-CN" altLang="en-US" sz="32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p:cNvSpPr/>
          <p:nvPr/>
        </p:nvSpPr>
        <p:spPr>
          <a:xfrm>
            <a:off x="3815311" y="1064542"/>
            <a:ext cx="4561379" cy="630237"/>
          </a:xfrm>
          <a:prstGeom prst="roundRect">
            <a:avLst>
              <a:gd name="adj" fmla="val 50000"/>
            </a:avLst>
          </a:prstGeom>
          <a:solidFill>
            <a:srgbClr val="2B6C18"/>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（一）正确评价人生价值</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99331" name="文本框 16"/>
          <p:cNvSpPr txBox="1">
            <a:spLocks noChangeArrowheads="1"/>
          </p:cNvSpPr>
          <p:nvPr/>
        </p:nvSpPr>
        <p:spPr bwMode="auto">
          <a:xfrm>
            <a:off x="4978920" y="4082143"/>
            <a:ext cx="58705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实践活动是否符合社会发展的客观规律，是否促进了历史的进步</a:t>
            </a:r>
            <a:endParaRPr lang="zh-CN" altLang="en-US" sz="2400"/>
          </a:p>
        </p:txBody>
      </p:sp>
      <p:grpSp>
        <p:nvGrpSpPr>
          <p:cNvPr id="2" name="组合 1"/>
          <p:cNvGrpSpPr/>
          <p:nvPr/>
        </p:nvGrpSpPr>
        <p:grpSpPr>
          <a:xfrm>
            <a:off x="1114685" y="4288207"/>
            <a:ext cx="3642100" cy="654273"/>
            <a:chOff x="8015068" y="1262298"/>
            <a:chExt cx="3274086" cy="654273"/>
          </a:xfrm>
          <a:solidFill>
            <a:srgbClr val="2B6C18"/>
          </a:solidFill>
        </p:grpSpPr>
        <p:sp>
          <p:nvSpPr>
            <p:cNvPr id="8" name="Rounded Rectangle 12"/>
            <p:cNvSpPr/>
            <p:nvPr/>
          </p:nvSpPr>
          <p:spPr>
            <a:xfrm>
              <a:off x="8015068" y="1614349"/>
              <a:ext cx="3240506" cy="142716"/>
            </a:xfrm>
            <a:prstGeom prst="roundRect">
              <a:avLst>
                <a:gd name="adj" fmla="val 50000"/>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en-US" sz="4000" kern="0" dirty="0">
                <a:solidFill>
                  <a:srgbClr val="FFFFFF">
                    <a:lumMod val="65000"/>
                  </a:srgbClr>
                </a:solidFill>
                <a:latin typeface="Calibri" panose="020F0502020204030204"/>
                <a:ea typeface="+mn-ea"/>
              </a:endParaRPr>
            </a:p>
          </p:txBody>
        </p:sp>
        <p:sp>
          <p:nvSpPr>
            <p:cNvPr id="9" name="Rounded Rectangle 13"/>
            <p:cNvSpPr/>
            <p:nvPr/>
          </p:nvSpPr>
          <p:spPr>
            <a:xfrm rot="2700000">
              <a:off x="10797919" y="1446989"/>
              <a:ext cx="512099" cy="142717"/>
            </a:xfrm>
            <a:prstGeom prst="roundRect">
              <a:avLst>
                <a:gd name="adj" fmla="val 50000"/>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en-US" sz="4000" kern="0" dirty="0">
                <a:solidFill>
                  <a:srgbClr val="FFFFFF">
                    <a:lumMod val="65000"/>
                  </a:srgbClr>
                </a:solidFill>
                <a:latin typeface="Calibri" panose="020F0502020204030204"/>
                <a:ea typeface="+mn-ea"/>
              </a:endParaRPr>
            </a:p>
          </p:txBody>
        </p:sp>
        <p:sp>
          <p:nvSpPr>
            <p:cNvPr id="10" name="Rounded Rectangle 14"/>
            <p:cNvSpPr/>
            <p:nvPr/>
          </p:nvSpPr>
          <p:spPr>
            <a:xfrm rot="18900000">
              <a:off x="10777053" y="1773855"/>
              <a:ext cx="512101" cy="142716"/>
            </a:xfrm>
            <a:prstGeom prst="roundRect">
              <a:avLst>
                <a:gd name="adj" fmla="val 50000"/>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en-US" sz="4000" kern="0" dirty="0">
                <a:solidFill>
                  <a:srgbClr val="FFFFFF">
                    <a:lumMod val="65000"/>
                  </a:srgbClr>
                </a:solidFill>
                <a:latin typeface="Calibri" panose="020F0502020204030204"/>
                <a:ea typeface="+mn-ea"/>
              </a:endParaRPr>
            </a:p>
          </p:txBody>
        </p:sp>
      </p:grpSp>
      <p:sp>
        <p:nvSpPr>
          <p:cNvPr id="99333" name="文本框 16"/>
          <p:cNvSpPr txBox="1">
            <a:spLocks noChangeArrowheads="1"/>
          </p:cNvSpPr>
          <p:nvPr/>
        </p:nvSpPr>
        <p:spPr bwMode="auto">
          <a:xfrm>
            <a:off x="1100667" y="3755728"/>
            <a:ext cx="3938138"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b="1" dirty="0"/>
              <a:t>评价人生价值的根本尺度：</a:t>
            </a:r>
            <a:endParaRPr lang="zh-CN" altLang="en-US" sz="2400" b="1" dirty="0"/>
          </a:p>
        </p:txBody>
      </p:sp>
      <p:sp>
        <p:nvSpPr>
          <p:cNvPr id="3" name="矩形 2"/>
          <p:cNvSpPr/>
          <p:nvPr/>
        </p:nvSpPr>
        <p:spPr>
          <a:xfrm>
            <a:off x="5945188" y="1155700"/>
            <a:ext cx="184150" cy="368300"/>
          </a:xfrm>
          <a:prstGeom prst="rect">
            <a:avLst/>
          </a:prstGeom>
        </p:spPr>
        <p:txBody>
          <a:bodyPr wrap="none">
            <a:spAutoFit/>
          </a:bodyPr>
          <a:lstStyle/>
          <a:p>
            <a:pPr algn="ctr" fontAlgn="auto">
              <a:spcBef>
                <a:spcPts val="0"/>
              </a:spcBef>
              <a:spcAft>
                <a:spcPts val="0"/>
              </a:spcAft>
              <a:defRPr/>
            </a:pPr>
            <a:endParaRPr lang="zh-CN" altLang="en-US" b="1" kern="0" dirty="0">
              <a:ln>
                <a:solidFill>
                  <a:schemeClr val="tx1"/>
                </a:solidFill>
              </a:ln>
              <a:latin typeface="微软雅黑" panose="020B0503020204020204" pitchFamily="34" charset="-122"/>
              <a:sym typeface="+mn-ea"/>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
        <p:nvSpPr>
          <p:cNvPr id="19" name="矩形 4"/>
          <p:cNvSpPr>
            <a:spLocks noChangeArrowheads="1"/>
          </p:cNvSpPr>
          <p:nvPr/>
        </p:nvSpPr>
        <p:spPr bwMode="auto">
          <a:xfrm>
            <a:off x="491488" y="2006965"/>
            <a:ext cx="376649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1.</a:t>
            </a:r>
            <a:r>
              <a:rPr lang="zh-CN" altLang="en-US" sz="2400" b="1" dirty="0">
                <a:solidFill>
                  <a:srgbClr val="2B6C18"/>
                </a:solidFill>
              </a:rPr>
              <a:t>评价人生价值的标准</a:t>
            </a:r>
            <a:endParaRPr lang="zh-CN" altLang="en-US" sz="2400" b="1" dirty="0">
              <a:solidFill>
                <a:srgbClr val="2B6C18"/>
              </a:solidFill>
            </a:endParaRPr>
          </a:p>
          <a:p>
            <a:pPr>
              <a:lnSpc>
                <a:spcPct val="100000"/>
              </a:lnSpc>
              <a:spcBef>
                <a:spcPct val="0"/>
              </a:spcBef>
              <a:buFontTx/>
              <a:buNone/>
            </a:pPr>
            <a:endParaRPr lang="zh-CN" altLang="en-US" sz="2400" b="1" dirty="0">
              <a:solidFill>
                <a:srgbClr val="2B6C18"/>
              </a:solidFill>
            </a:endParaRPr>
          </a:p>
          <a:p>
            <a:pPr>
              <a:lnSpc>
                <a:spcPct val="100000"/>
              </a:lnSpc>
              <a:spcBef>
                <a:spcPct val="0"/>
              </a:spcBef>
              <a:buFontTx/>
              <a:buNone/>
            </a:pPr>
            <a:endParaRPr lang="zh-CN" altLang="en-US" sz="2400" b="1" dirty="0">
              <a:solidFill>
                <a:srgbClr val="2B6C18"/>
              </a:solidFill>
            </a:endParaRPr>
          </a:p>
          <a:p>
            <a:pPr>
              <a:lnSpc>
                <a:spcPct val="100000"/>
              </a:lnSpc>
              <a:spcBef>
                <a:spcPct val="0"/>
              </a:spcBef>
              <a:buFontTx/>
              <a:buNone/>
            </a:pPr>
            <a:endParaRPr lang="zh-CN" altLang="en-US" sz="2400" b="1" dirty="0">
              <a:solidFill>
                <a:srgbClr val="2B6C18"/>
              </a:solidFill>
            </a:endParaRPr>
          </a:p>
          <a:p>
            <a:pPr>
              <a:lnSpc>
                <a:spcPct val="100000"/>
              </a:lnSpc>
              <a:spcBef>
                <a:spcPct val="0"/>
              </a:spcBef>
              <a:buFontTx/>
              <a:buNone/>
            </a:pPr>
            <a:endParaRPr lang="zh-CN" altLang="en-US" sz="2400" b="1" dirty="0">
              <a:solidFill>
                <a:srgbClr val="2B6C18"/>
              </a:solidFill>
            </a:endParaRPr>
          </a:p>
          <a:p>
            <a:pPr>
              <a:lnSpc>
                <a:spcPct val="100000"/>
              </a:lnSpc>
              <a:spcBef>
                <a:spcPct val="0"/>
              </a:spcBef>
              <a:buFontTx/>
              <a:buNone/>
            </a:pPr>
            <a:endParaRPr lang="zh-CN" altLang="en-US" sz="2400" b="1" dirty="0">
              <a:solidFill>
                <a:srgbClr val="2B6C18"/>
              </a:solidFill>
            </a:endParaRPr>
          </a:p>
          <a:p>
            <a:pPr>
              <a:lnSpc>
                <a:spcPct val="100000"/>
              </a:lnSpc>
              <a:spcBef>
                <a:spcPct val="0"/>
              </a:spcBef>
              <a:buFontTx/>
              <a:buNone/>
            </a:pPr>
            <a:endParaRPr lang="zh-CN" altLang="en-US" sz="2400" b="1" dirty="0">
              <a:solidFill>
                <a:srgbClr val="2B6C18"/>
              </a:solidFil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文本框 16"/>
          <p:cNvSpPr txBox="1">
            <a:spLocks noChangeArrowheads="1"/>
          </p:cNvSpPr>
          <p:nvPr/>
        </p:nvSpPr>
        <p:spPr bwMode="auto">
          <a:xfrm>
            <a:off x="6510338" y="3535726"/>
            <a:ext cx="47466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一个人是否用自己的劳动和聪明才智为国家和社会真诚奉献，为人民群众尽心尽力服务</a:t>
            </a:r>
            <a:endParaRPr lang="zh-CN" altLang="en-US" sz="2400" dirty="0"/>
          </a:p>
        </p:txBody>
      </p:sp>
      <p:grpSp>
        <p:nvGrpSpPr>
          <p:cNvPr id="10" name="组合 9"/>
          <p:cNvGrpSpPr/>
          <p:nvPr/>
        </p:nvGrpSpPr>
        <p:grpSpPr>
          <a:xfrm>
            <a:off x="6511130" y="2679652"/>
            <a:ext cx="3274084" cy="641576"/>
            <a:chOff x="8015068" y="1274996"/>
            <a:chExt cx="3274086" cy="641575"/>
          </a:xfrm>
          <a:solidFill>
            <a:srgbClr val="2B6C18"/>
          </a:solidFill>
        </p:grpSpPr>
        <p:sp>
          <p:nvSpPr>
            <p:cNvPr id="11" name="Rounded Rectangle 12"/>
            <p:cNvSpPr/>
            <p:nvPr/>
          </p:nvSpPr>
          <p:spPr>
            <a:xfrm>
              <a:off x="8015068" y="1614349"/>
              <a:ext cx="3240506" cy="142716"/>
            </a:xfrm>
            <a:prstGeom prst="roundRect">
              <a:avLst>
                <a:gd name="adj" fmla="val 50000"/>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en-US" sz="4000" kern="0" dirty="0">
                <a:solidFill>
                  <a:srgbClr val="FFFFFF">
                    <a:lumMod val="65000"/>
                  </a:srgbClr>
                </a:solidFill>
                <a:latin typeface="Calibri" panose="020F0502020204030204"/>
                <a:ea typeface="+mn-ea"/>
              </a:endParaRPr>
            </a:p>
          </p:txBody>
        </p:sp>
        <p:sp>
          <p:nvSpPr>
            <p:cNvPr id="12" name="Rounded Rectangle 13"/>
            <p:cNvSpPr/>
            <p:nvPr/>
          </p:nvSpPr>
          <p:spPr>
            <a:xfrm rot="2700000">
              <a:off x="10777054" y="1459687"/>
              <a:ext cx="512099" cy="142717"/>
            </a:xfrm>
            <a:prstGeom prst="roundRect">
              <a:avLst>
                <a:gd name="adj" fmla="val 50000"/>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en-US" sz="4000" kern="0" dirty="0">
                <a:solidFill>
                  <a:srgbClr val="FFFFFF">
                    <a:lumMod val="65000"/>
                  </a:srgbClr>
                </a:solidFill>
                <a:latin typeface="Calibri" panose="020F0502020204030204"/>
                <a:ea typeface="+mn-ea"/>
              </a:endParaRPr>
            </a:p>
          </p:txBody>
        </p:sp>
        <p:sp>
          <p:nvSpPr>
            <p:cNvPr id="13" name="Rounded Rectangle 14"/>
            <p:cNvSpPr/>
            <p:nvPr/>
          </p:nvSpPr>
          <p:spPr>
            <a:xfrm rot="18900000">
              <a:off x="10777053" y="1773855"/>
              <a:ext cx="512101" cy="142716"/>
            </a:xfrm>
            <a:prstGeom prst="roundRect">
              <a:avLst>
                <a:gd name="adj" fmla="val 50000"/>
              </a:avLst>
            </a:prstGeom>
            <a:grpFill/>
            <a:ln w="25400" cap="flat" cmpd="sng" algn="ctr">
              <a:noFill/>
              <a:prstDash val="solid"/>
            </a:ln>
            <a:effectLst/>
          </p:spPr>
          <p:txBody>
            <a:bodyPr anchor="ctr"/>
            <a:lstStyle/>
            <a:p>
              <a:pPr algn="ctr" eaLnBrk="1" fontAlgn="auto" hangingPunct="1">
                <a:spcBef>
                  <a:spcPts val="0"/>
                </a:spcBef>
                <a:spcAft>
                  <a:spcPts val="0"/>
                </a:spcAft>
                <a:defRPr/>
              </a:pPr>
              <a:endParaRPr lang="en-US" sz="4000" kern="0" dirty="0">
                <a:solidFill>
                  <a:srgbClr val="FFFFFF">
                    <a:lumMod val="65000"/>
                  </a:srgbClr>
                </a:solidFill>
                <a:latin typeface="Calibri" panose="020F0502020204030204"/>
                <a:ea typeface="+mn-ea"/>
              </a:endParaRPr>
            </a:p>
          </p:txBody>
        </p:sp>
      </p:grpSp>
      <p:sp>
        <p:nvSpPr>
          <p:cNvPr id="100357" name="文本框 16"/>
          <p:cNvSpPr txBox="1">
            <a:spLocks noChangeArrowheads="1"/>
          </p:cNvSpPr>
          <p:nvPr/>
        </p:nvSpPr>
        <p:spPr bwMode="auto">
          <a:xfrm>
            <a:off x="6510338" y="2159383"/>
            <a:ext cx="3421509"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b="1" dirty="0"/>
              <a:t>衡量人生价值的标准：</a:t>
            </a:r>
            <a:endParaRPr lang="zh-CN" altLang="en-US" sz="2400" b="1" dirty="0"/>
          </a:p>
        </p:txBody>
      </p:sp>
      <p:pic>
        <p:nvPicPr>
          <p:cNvPr id="100362"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6717" y="2159383"/>
            <a:ext cx="4059595" cy="458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4"/>
          <p:cNvSpPr>
            <a:spLocks noChangeArrowheads="1"/>
          </p:cNvSpPr>
          <p:nvPr/>
        </p:nvSpPr>
        <p:spPr bwMode="auto">
          <a:xfrm>
            <a:off x="557120" y="1772248"/>
            <a:ext cx="376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1.</a:t>
            </a:r>
            <a:r>
              <a:rPr lang="zh-CN" altLang="en-US" sz="2400" b="1" dirty="0">
                <a:solidFill>
                  <a:srgbClr val="2B6C18"/>
                </a:solidFill>
              </a:rPr>
              <a:t>评价人生价值的标准</a:t>
            </a:r>
            <a:endParaRPr lang="zh-CN" altLang="en-US" sz="2400" b="1" dirty="0">
              <a:solidFill>
                <a:srgbClr val="2B6C18"/>
              </a:solidFill>
            </a:endParaRPr>
          </a:p>
        </p:txBody>
      </p:sp>
      <p:sp>
        <p:nvSpPr>
          <p:cNvPr id="14" name="矩形: 圆角 13"/>
          <p:cNvSpPr/>
          <p:nvPr/>
        </p:nvSpPr>
        <p:spPr>
          <a:xfrm>
            <a:off x="3815311" y="1064542"/>
            <a:ext cx="4561379" cy="630237"/>
          </a:xfrm>
          <a:prstGeom prst="roundRect">
            <a:avLst>
              <a:gd name="adj" fmla="val 50000"/>
            </a:avLst>
          </a:prstGeom>
          <a:solidFill>
            <a:srgbClr val="2B6C18"/>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（一）正确评价人生价值</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 name="文本框 1"/>
          <p:cNvSpPr txBox="1"/>
          <p:nvPr/>
        </p:nvSpPr>
        <p:spPr>
          <a:xfrm>
            <a:off x="70581" y="25504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bwMode="auto">
          <a:xfrm>
            <a:off x="491970" y="2986804"/>
            <a:ext cx="6692601" cy="2769506"/>
          </a:xfrm>
          <a:prstGeom prst="rect">
            <a:avLst/>
          </a:prstGeom>
          <a:solidFill>
            <a:srgbClr val="34861E"/>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dirty="0">
              <a:solidFill>
                <a:prstClr val="white"/>
              </a:solidFill>
              <a:latin typeface="微软雅黑" panose="020B0503020204020204" pitchFamily="34" charset="-122"/>
              <a:ea typeface="Source Han Sans K Bold"/>
              <a:cs typeface="+mn-ea"/>
              <a:sym typeface="+mn-lt"/>
            </a:endParaRPr>
          </a:p>
        </p:txBody>
      </p:sp>
      <p:pic>
        <p:nvPicPr>
          <p:cNvPr id="101383"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59663" y="2593023"/>
            <a:ext cx="4087812"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矩形 3"/>
          <p:cNvSpPr>
            <a:spLocks noChangeArrowheads="1"/>
          </p:cNvSpPr>
          <p:nvPr/>
        </p:nvSpPr>
        <p:spPr bwMode="auto">
          <a:xfrm>
            <a:off x="7381074" y="5803247"/>
            <a:ext cx="4353726"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000" dirty="0">
                <a:solidFill>
                  <a:srgbClr val="000000"/>
                </a:solidFill>
                <a:latin typeface="微软雅黑" panose="020B0503020204020204" pitchFamily="34" charset="-122"/>
              </a:rPr>
              <a:t>时传祥“宁愿一人脏，换来万人净”</a:t>
            </a:r>
            <a:endParaRPr lang="zh-CN" altLang="en-US" sz="2000" dirty="0">
              <a:solidFill>
                <a:srgbClr val="000000"/>
              </a:solidFill>
              <a:latin typeface="微软雅黑" panose="020B0503020204020204" pitchFamily="34" charset="-122"/>
            </a:endParaRPr>
          </a:p>
        </p:txBody>
      </p:sp>
      <p:sp>
        <p:nvSpPr>
          <p:cNvPr id="101386" name="矩形 5"/>
          <p:cNvSpPr>
            <a:spLocks noChangeArrowheads="1"/>
          </p:cNvSpPr>
          <p:nvPr/>
        </p:nvSpPr>
        <p:spPr bwMode="auto">
          <a:xfrm>
            <a:off x="1129995" y="2439182"/>
            <a:ext cx="5416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zh-CN" altLang="en-US" sz="2400" b="1" dirty="0"/>
              <a:t>既要看贡献的大小，也要看尽力的程度</a:t>
            </a:r>
            <a:endParaRPr lang="zh-CN" altLang="en-US" sz="2400" b="1" dirty="0"/>
          </a:p>
        </p:txBody>
      </p:sp>
      <p:sp>
        <p:nvSpPr>
          <p:cNvPr id="101387" name="矩形 9"/>
          <p:cNvSpPr>
            <a:spLocks noChangeArrowheads="1"/>
          </p:cNvSpPr>
          <p:nvPr/>
        </p:nvSpPr>
        <p:spPr bwMode="auto">
          <a:xfrm>
            <a:off x="608803" y="3243518"/>
            <a:ext cx="6394301" cy="224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33730" algn="just" eaLnBrk="1">
              <a:lnSpc>
                <a:spcPct val="150000"/>
              </a:lnSpc>
            </a:pPr>
            <a:r>
              <a:rPr lang="zh-CN" altLang="en-US" sz="2400" dirty="0">
                <a:solidFill>
                  <a:schemeClr val="bg1"/>
                </a:solidFill>
              </a:rPr>
              <a:t>评价一个人的人生有无价值或价值大小，最根本的是看他对社会是否作出贡献及贡献大小。但是，不能简单地认为能力大的人人生价值就大，能力小的人人生价值就小。</a:t>
            </a:r>
            <a:endParaRPr lang="zh-CN" altLang="en-US" sz="2400" dirty="0">
              <a:solidFill>
                <a:schemeClr val="bg1"/>
              </a:solidFill>
            </a:endParaRPr>
          </a:p>
        </p:txBody>
      </p:sp>
      <p:sp>
        <p:nvSpPr>
          <p:cNvPr id="14" name="矩形 4"/>
          <p:cNvSpPr>
            <a:spLocks noChangeArrowheads="1"/>
          </p:cNvSpPr>
          <p:nvPr/>
        </p:nvSpPr>
        <p:spPr bwMode="auto">
          <a:xfrm>
            <a:off x="385447" y="1780439"/>
            <a:ext cx="376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2.</a:t>
            </a:r>
            <a:r>
              <a:rPr lang="zh-CN" altLang="en-US" sz="2400" b="1" dirty="0">
                <a:solidFill>
                  <a:srgbClr val="2B6C18"/>
                </a:solidFill>
              </a:rPr>
              <a:t>人生价值的评价方法</a:t>
            </a:r>
            <a:endParaRPr lang="zh-CN" altLang="en-US" sz="2400" b="1" dirty="0">
              <a:solidFill>
                <a:srgbClr val="2B6C18"/>
              </a:solidFill>
            </a:endParaRPr>
          </a:p>
        </p:txBody>
      </p:sp>
      <p:sp>
        <p:nvSpPr>
          <p:cNvPr id="9" name="矩形: 圆角 8"/>
          <p:cNvSpPr/>
          <p:nvPr/>
        </p:nvSpPr>
        <p:spPr>
          <a:xfrm>
            <a:off x="3815311" y="1064542"/>
            <a:ext cx="4561379" cy="630237"/>
          </a:xfrm>
          <a:prstGeom prst="roundRect">
            <a:avLst>
              <a:gd name="adj" fmla="val 50000"/>
            </a:avLst>
          </a:prstGeom>
          <a:solidFill>
            <a:srgbClr val="2B6C18"/>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（一）正确评价人生价值</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文本框 16"/>
          <p:cNvSpPr txBox="1">
            <a:spLocks noChangeArrowheads="1"/>
          </p:cNvSpPr>
          <p:nvPr/>
        </p:nvSpPr>
        <p:spPr bwMode="auto">
          <a:xfrm>
            <a:off x="3305876" y="2187025"/>
            <a:ext cx="71120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b="1" dirty="0">
                <a:solidFill>
                  <a:srgbClr val="000000"/>
                </a:solidFill>
              </a:rPr>
              <a:t>既要尊重物质贡献，也要尊重精神贡献</a:t>
            </a:r>
            <a:endParaRPr lang="zh-CN" altLang="en-US" sz="2400" b="1" dirty="0">
              <a:solidFill>
                <a:srgbClr val="000000"/>
              </a:solidFill>
            </a:endParaRPr>
          </a:p>
        </p:txBody>
      </p:sp>
      <p:sp>
        <p:nvSpPr>
          <p:cNvPr id="14" name="矩形 4"/>
          <p:cNvSpPr>
            <a:spLocks noChangeArrowheads="1"/>
          </p:cNvSpPr>
          <p:nvPr/>
        </p:nvSpPr>
        <p:spPr bwMode="auto">
          <a:xfrm>
            <a:off x="394325" y="1666367"/>
            <a:ext cx="376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2.</a:t>
            </a:r>
            <a:r>
              <a:rPr lang="zh-CN" altLang="en-US" sz="2400" b="1" dirty="0">
                <a:solidFill>
                  <a:srgbClr val="2B6C18"/>
                </a:solidFill>
              </a:rPr>
              <a:t>人生价值的评价方法</a:t>
            </a:r>
            <a:endParaRPr lang="zh-CN" altLang="en-US" sz="2400" b="1" dirty="0">
              <a:solidFill>
                <a:srgbClr val="2B6C18"/>
              </a:solidFill>
            </a:endParaRPr>
          </a:p>
        </p:txBody>
      </p:sp>
      <p:sp>
        <p:nvSpPr>
          <p:cNvPr id="2" name="矩形 1"/>
          <p:cNvSpPr/>
          <p:nvPr/>
        </p:nvSpPr>
        <p:spPr>
          <a:xfrm>
            <a:off x="546016" y="3181107"/>
            <a:ext cx="7956716" cy="1134413"/>
          </a:xfrm>
          <a:prstGeom prst="rect">
            <a:avLst/>
          </a:prstGeom>
        </p:spPr>
        <p:txBody>
          <a:bodyPr wrap="square">
            <a:spAutoFit/>
          </a:bodyPr>
          <a:lstStyle/>
          <a:p>
            <a:pPr>
              <a:lnSpc>
                <a:spcPct val="150000"/>
              </a:lnSpc>
            </a:pPr>
            <a:r>
              <a:rPr lang="zh-CN" altLang="en-US" sz="2400" dirty="0">
                <a:solidFill>
                  <a:srgbClr val="2B6C18"/>
                </a:solidFill>
              </a:rPr>
              <a:t>☆</a:t>
            </a:r>
            <a:r>
              <a:rPr lang="zh-CN" altLang="en-US" sz="2400" dirty="0"/>
              <a:t>人的生产劳动是物质生产劳动和精神生产劳动的统一，一定条件下，两种生产劳动成果还可以相互转化</a:t>
            </a:r>
            <a:endParaRPr lang="zh-CN" altLang="en-US" sz="2400" dirty="0"/>
          </a:p>
        </p:txBody>
      </p:sp>
      <p:sp>
        <p:nvSpPr>
          <p:cNvPr id="3" name="矩形 2"/>
          <p:cNvSpPr/>
          <p:nvPr/>
        </p:nvSpPr>
        <p:spPr>
          <a:xfrm>
            <a:off x="546016" y="4836581"/>
            <a:ext cx="9393629" cy="580415"/>
          </a:xfrm>
          <a:prstGeom prst="rect">
            <a:avLst/>
          </a:prstGeom>
        </p:spPr>
        <p:txBody>
          <a:bodyPr wrap="square">
            <a:spAutoFit/>
          </a:bodyPr>
          <a:lstStyle/>
          <a:p>
            <a:pPr>
              <a:lnSpc>
                <a:spcPct val="150000"/>
              </a:lnSpc>
            </a:pPr>
            <a:r>
              <a:rPr lang="zh-CN" altLang="en-US" sz="2400" dirty="0">
                <a:solidFill>
                  <a:srgbClr val="2B6C18"/>
                </a:solidFill>
              </a:rPr>
              <a:t>☆</a:t>
            </a:r>
            <a:r>
              <a:rPr lang="zh-CN" altLang="en-US" sz="2400" dirty="0"/>
              <a:t>社会的发展与进步是物质文明和精神文明的共同发展与进步</a:t>
            </a:r>
            <a:endParaRPr lang="zh-CN" altLang="en-US" sz="2400" dirty="0"/>
          </a:p>
        </p:txBody>
      </p:sp>
      <p:pic>
        <p:nvPicPr>
          <p:cNvPr id="5" name="图片 4"/>
          <p:cNvPicPr>
            <a:picLocks noChangeAspect="1"/>
          </p:cNvPicPr>
          <p:nvPr/>
        </p:nvPicPr>
        <p:blipFill rotWithShape="1">
          <a:blip r:embed="rId1"/>
          <a:srcRect t="-1" b="1916"/>
          <a:stretch>
            <a:fillRect/>
          </a:stretch>
        </p:blipFill>
        <p:spPr>
          <a:xfrm>
            <a:off x="9090081" y="2683913"/>
            <a:ext cx="2927748" cy="3819709"/>
          </a:xfrm>
          <a:prstGeom prst="rect">
            <a:avLst/>
          </a:prstGeom>
          <a:ln>
            <a:noFill/>
          </a:ln>
          <a:effectLst>
            <a:softEdge rad="112500"/>
          </a:effectLst>
        </p:spPr>
      </p:pic>
      <p:sp>
        <p:nvSpPr>
          <p:cNvPr id="8" name="矩形: 圆角 7"/>
          <p:cNvSpPr/>
          <p:nvPr/>
        </p:nvSpPr>
        <p:spPr>
          <a:xfrm>
            <a:off x="3815311" y="1064542"/>
            <a:ext cx="4561379" cy="630237"/>
          </a:xfrm>
          <a:prstGeom prst="roundRect">
            <a:avLst>
              <a:gd name="adj" fmla="val 50000"/>
            </a:avLst>
          </a:prstGeom>
          <a:solidFill>
            <a:srgbClr val="2B6C18"/>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（一）正确评价人生价值</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6" y="731567"/>
            <a:ext cx="12192154" cy="1246697"/>
            <a:chOff x="-5720519" y="757867"/>
            <a:chExt cx="14864518" cy="1519954"/>
          </a:xfrm>
        </p:grpSpPr>
        <p:sp>
          <p:nvSpPr>
            <p:cNvPr id="2" name="矩形 1"/>
            <p:cNvSpPr/>
            <p:nvPr/>
          </p:nvSpPr>
          <p:spPr>
            <a:xfrm>
              <a:off x="-5720519" y="1527204"/>
              <a:ext cx="12356817" cy="750617"/>
            </a:xfrm>
            <a:prstGeom prst="rect">
              <a:avLst/>
            </a:prstGeom>
            <a:gradFill>
              <a:gsLst>
                <a:gs pos="0">
                  <a:srgbClr val="1F4E12"/>
                </a:gs>
                <a:gs pos="100000">
                  <a:srgbClr val="34861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9088259" y="757867"/>
              <a:ext cx="55740" cy="1492282"/>
            </a:xfrm>
            <a:prstGeom prst="rect">
              <a:avLst/>
            </a:prstGeom>
            <a:gradFill>
              <a:gsLst>
                <a:gs pos="0">
                  <a:srgbClr val="A5C757"/>
                </a:gs>
                <a:gs pos="100000">
                  <a:srgbClr val="2B6C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5720519" y="1583561"/>
              <a:ext cx="12356817" cy="637903"/>
            </a:xfrm>
            <a:prstGeom prst="rect">
              <a:avLst/>
            </a:prstGeom>
            <a:noFill/>
          </p:spPr>
          <p:txBody>
            <a:bodyPr wrap="square" rtlCol="0">
              <a:spAutoFit/>
            </a:bodyPr>
            <a:lstStyle/>
            <a:p>
              <a:pPr lvl="0" algn="ctr">
                <a:defRPr/>
              </a:pPr>
              <a:r>
                <a:rPr lang="zh-CN" altLang="en-US" sz="2800" b="1" dirty="0">
                  <a:solidFill>
                    <a:prstClr val="white"/>
                  </a:solidFill>
                  <a:latin typeface="微软雅黑" panose="020B0503020204020204" pitchFamily="34" charset="-122"/>
                </a:rPr>
                <a:t>蓝天野：将一生奉献给人民文艺事业</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4" name="文本框 1"/>
          <p:cNvSpPr txBox="1">
            <a:spLocks noChangeArrowheads="1"/>
          </p:cNvSpPr>
          <p:nvPr/>
        </p:nvSpPr>
        <p:spPr bwMode="auto">
          <a:xfrm>
            <a:off x="431987" y="3502960"/>
            <a:ext cx="7362825" cy="279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62103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solidFill>
                  <a:srgbClr val="000000"/>
                </a:solidFill>
                <a:latin typeface="微软雅黑" panose="020B0503020204020204" pitchFamily="34" charset="-122"/>
              </a:rPr>
              <a:t>蓝天野，</a:t>
            </a:r>
            <a:r>
              <a:rPr lang="en-US" altLang="zh-CN" sz="2400" dirty="0">
                <a:solidFill>
                  <a:srgbClr val="000000"/>
                </a:solidFill>
                <a:latin typeface="微软雅黑" panose="020B0503020204020204" pitchFamily="34" charset="-122"/>
              </a:rPr>
              <a:t>1927</a:t>
            </a:r>
            <a:r>
              <a:rPr lang="zh-CN" altLang="en-US" sz="2400" dirty="0">
                <a:solidFill>
                  <a:srgbClr val="000000"/>
                </a:solidFill>
                <a:latin typeface="微软雅黑" panose="020B0503020204020204" pitchFamily="34" charset="-122"/>
              </a:rPr>
              <a:t>年出生，将一生奉献给人民文艺事业。他青年时代参加革命，从事进步文艺活动。新中国成立后，他出演或导演</a:t>
            </a:r>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蜕变</a:t>
            </a:r>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茶馆</a:t>
            </a:r>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家</a:t>
            </a:r>
            <a:r>
              <a:rPr lang="en-US" altLang="zh-CN" sz="2400" dirty="0">
                <a:solidFill>
                  <a:srgbClr val="000000"/>
                </a:solidFill>
                <a:latin typeface="微软雅黑" panose="020B0503020204020204" pitchFamily="34" charset="-122"/>
              </a:rPr>
              <a:t>》</a:t>
            </a:r>
            <a:r>
              <a:rPr lang="zh-CN" altLang="en-US" sz="2400" dirty="0">
                <a:solidFill>
                  <a:srgbClr val="000000"/>
                </a:solidFill>
                <a:latin typeface="微软雅黑" panose="020B0503020204020204" pitchFamily="34" charset="-122"/>
              </a:rPr>
              <a:t>等数十部优秀文艺作品，塑造了众多经典人物形象。他</a:t>
            </a:r>
            <a:r>
              <a:rPr lang="zh-CN" altLang="en-US" sz="2400" dirty="0"/>
              <a:t>几十年如一日坚守舞台，为人民文艺事业发光发热。</a:t>
            </a:r>
            <a:endParaRPr lang="en-US" altLang="zh-CN" sz="2400" dirty="0"/>
          </a:p>
        </p:txBody>
      </p:sp>
      <p:sp>
        <p:nvSpPr>
          <p:cNvPr id="15" name="矩形 3"/>
          <p:cNvSpPr>
            <a:spLocks noChangeArrowheads="1"/>
          </p:cNvSpPr>
          <p:nvPr/>
        </p:nvSpPr>
        <p:spPr bwMode="auto">
          <a:xfrm>
            <a:off x="711200" y="2321243"/>
            <a:ext cx="112426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solidFill>
                  <a:srgbClr val="2B6C18"/>
                </a:solidFill>
                <a:latin typeface="微软雅黑" panose="020B0503020204020204" pitchFamily="34" charset="-122"/>
              </a:rPr>
              <a:t>习近平总书记指出：“文艺是铸造灵魂的工程，文艺工作者是灵魂的工程师。”</a:t>
            </a:r>
            <a:endParaRPr lang="en-US" altLang="zh-CN" sz="2400" b="1" dirty="0">
              <a:solidFill>
                <a:srgbClr val="2B6C18"/>
              </a:solidFill>
              <a:latin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8160195" y="3165916"/>
            <a:ext cx="3676207" cy="3706689"/>
          </a:xfrm>
          <a:prstGeom prst="rect">
            <a:avLst/>
          </a:prstGeom>
        </p:spPr>
      </p:pic>
      <p:pic>
        <p:nvPicPr>
          <p:cNvPr id="6" name="图片 5"/>
          <p:cNvPicPr>
            <a:picLocks noChangeAspect="1"/>
          </p:cNvPicPr>
          <p:nvPr/>
        </p:nvPicPr>
        <p:blipFill>
          <a:blip r:embed="rId2"/>
          <a:stretch>
            <a:fillRect/>
          </a:stretch>
        </p:blipFill>
        <p:spPr>
          <a:xfrm>
            <a:off x="10256701" y="945531"/>
            <a:ext cx="1768012" cy="1244681"/>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 y="598805"/>
            <a:ext cx="2050938" cy="1367292"/>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ttps://ss1.baidu.com/6ONXsjip0QIZ8tyhnq/it/u=4174803064,101980322&amp;fm=173&amp;app=25&amp;f=JPEG?w=640&amp;h=399&amp;s=C4D83AD566775F904230E86F0300D062"/>
          <p:cNvPicPr/>
          <p:nvPr/>
        </p:nvPicPr>
        <p:blipFill>
          <a:blip r:embed="rId1">
            <a:extLst>
              <a:ext uri="{28A0092B-C50C-407E-A947-70E740481C1C}">
                <a14:useLocalDpi xmlns:a14="http://schemas.microsoft.com/office/drawing/2010/main" val="0"/>
              </a:ext>
            </a:extLst>
          </a:blip>
          <a:srcRect/>
          <a:stretch>
            <a:fillRect/>
          </a:stretch>
        </p:blipFill>
        <p:spPr bwMode="auto">
          <a:xfrm>
            <a:off x="478971" y="1814286"/>
            <a:ext cx="5921829" cy="3447142"/>
          </a:xfrm>
          <a:prstGeom prst="rect">
            <a:avLst/>
          </a:prstGeom>
          <a:noFill/>
          <a:ln>
            <a:noFill/>
          </a:ln>
        </p:spPr>
      </p:pic>
      <p:pic>
        <p:nvPicPr>
          <p:cNvPr id="5" name="图片 4" descr="https://ss1.baidu.com/6ONXsjip0QIZ8tyhnq/it/u=3816415354,2873999377&amp;fm=173&amp;app=25&amp;f=JPEG?w=640&amp;h=557&amp;s=19A1FD17499A5FED4EF1F87403005031"/>
          <p:cNvPicPr/>
          <p:nvPr/>
        </p:nvPicPr>
        <p:blipFill>
          <a:blip r:embed="rId2">
            <a:extLst>
              <a:ext uri="{28A0092B-C50C-407E-A947-70E740481C1C}">
                <a14:useLocalDpi xmlns:a14="http://schemas.microsoft.com/office/drawing/2010/main" val="0"/>
              </a:ext>
            </a:extLst>
          </a:blip>
          <a:srcRect/>
          <a:stretch>
            <a:fillRect/>
          </a:stretch>
        </p:blipFill>
        <p:spPr bwMode="auto">
          <a:xfrm>
            <a:off x="6923314" y="1814285"/>
            <a:ext cx="5268686" cy="3447143"/>
          </a:xfrm>
          <a:prstGeom prst="rect">
            <a:avLst/>
          </a:prstGeom>
          <a:noFill/>
          <a:ln>
            <a:noFill/>
          </a:ln>
        </p:spPr>
      </p:pic>
      <p:sp>
        <p:nvSpPr>
          <p:cNvPr id="2" name="矩形 1"/>
          <p:cNvSpPr/>
          <p:nvPr/>
        </p:nvSpPr>
        <p:spPr>
          <a:xfrm>
            <a:off x="3871902" y="1146390"/>
            <a:ext cx="5057795" cy="707886"/>
          </a:xfrm>
          <a:prstGeom prst="rect">
            <a:avLst/>
          </a:prstGeom>
        </p:spPr>
        <p:txBody>
          <a:bodyPr wrap="none">
            <a:spAutoFit/>
          </a:bodyPr>
          <a:lstStyle/>
          <a:p>
            <a:r>
              <a:rPr lang="zh-CN" altLang="en-US" sz="4000" b="1" dirty="0">
                <a:latin typeface="微软雅黑" panose="020B0503020204020204" pitchFamily="34" charset="-122"/>
                <a:ea typeface="微软雅黑" panose="020B0503020204020204" pitchFamily="34" charset="-122"/>
              </a:rPr>
              <a:t>王心仪</a:t>
            </a:r>
            <a:r>
              <a:rPr lang="en-US" altLang="zh-CN" sz="4000" b="1" dirty="0">
                <a:latin typeface="微软雅黑" panose="020B0503020204020204" pitchFamily="34" charset="-122"/>
                <a:ea typeface="微软雅黑" panose="020B0503020204020204" pitchFamily="34" charset="-122"/>
              </a:rPr>
              <a:t>:《</a:t>
            </a:r>
            <a:r>
              <a:rPr lang="zh-CN" altLang="en-US" sz="4000" b="1" dirty="0">
                <a:latin typeface="微软雅黑" panose="020B0503020204020204" pitchFamily="34" charset="-122"/>
                <a:ea typeface="微软雅黑" panose="020B0503020204020204" pitchFamily="34" charset="-122"/>
              </a:rPr>
              <a:t>感谢贫穷</a:t>
            </a:r>
            <a:r>
              <a:rPr lang="en-US" altLang="zh-CN" sz="4000" b="1" dirty="0">
                <a:latin typeface="微软雅黑" panose="020B0503020204020204" pitchFamily="34" charset="-122"/>
                <a:ea typeface="微软雅黑" panose="020B0503020204020204" pitchFamily="34" charset="-122"/>
              </a:rPr>
              <a:t>》</a:t>
            </a:r>
            <a:endParaRPr lang="zh-CN" altLang="en-US" sz="4000" dirty="0">
              <a:latin typeface="微软雅黑" panose="020B0503020204020204" pitchFamily="34" charset="-122"/>
              <a:ea typeface="微软雅黑" panose="020B0503020204020204" pitchFamily="34" charset="-122"/>
            </a:endParaRPr>
          </a:p>
        </p:txBody>
      </p:sp>
      <p:sp>
        <p:nvSpPr>
          <p:cNvPr id="7" name="矩形 6"/>
          <p:cNvSpPr/>
          <p:nvPr/>
        </p:nvSpPr>
        <p:spPr>
          <a:xfrm>
            <a:off x="464456" y="5433987"/>
            <a:ext cx="11335658" cy="830997"/>
          </a:xfrm>
          <a:prstGeom prst="rect">
            <a:avLst/>
          </a:prstGeom>
        </p:spPr>
        <p:txBody>
          <a:bodyPr wrap="square">
            <a:spAutoFit/>
          </a:bodyPr>
          <a:lstStyle/>
          <a:p>
            <a:r>
              <a:rPr lang="zh-CN" altLang="en-US" sz="2400" b="1" dirty="0" smtClean="0"/>
              <a:t>     贫穷</a:t>
            </a:r>
            <a:r>
              <a:rPr lang="zh-CN" altLang="en-US" sz="2400" b="1" dirty="0"/>
              <a:t>带来的远不止痛苦、挣扎与迷茫。尽管它狭窄了我的视野，刺伤了我的自尊，甚至间接带走了至亲的生命，但我仍想说，谢谢你，贫穷。</a:t>
            </a:r>
            <a:endParaRPr lang="zh-CN" alt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email"/>
          <a:srcRect/>
          <a:stretch>
            <a:fillRect/>
          </a:stretch>
        </p:blipFill>
        <p:spPr>
          <a:xfrm rot="17730546">
            <a:off x="-89437" y="1736962"/>
            <a:ext cx="3783756" cy="423569"/>
          </a:xfrm>
          <a:prstGeom prst="rect">
            <a:avLst/>
          </a:prstGeom>
        </p:spPr>
      </p:pic>
      <p:grpSp>
        <p:nvGrpSpPr>
          <p:cNvPr id="12" name="组合 11"/>
          <p:cNvGrpSpPr/>
          <p:nvPr/>
        </p:nvGrpSpPr>
        <p:grpSpPr>
          <a:xfrm>
            <a:off x="0" y="859950"/>
            <a:ext cx="2450640" cy="1575797"/>
            <a:chOff x="0" y="859950"/>
            <a:chExt cx="2450640" cy="1575797"/>
          </a:xfrm>
        </p:grpSpPr>
        <p:sp>
          <p:nvSpPr>
            <p:cNvPr id="14" name="任意多边形: 形状 13"/>
            <p:cNvSpPr/>
            <p:nvPr/>
          </p:nvSpPr>
          <p:spPr>
            <a:xfrm>
              <a:off x="933146" y="859950"/>
              <a:ext cx="1517494" cy="1575797"/>
            </a:xfrm>
            <a:custGeom>
              <a:avLst/>
              <a:gdLst>
                <a:gd name="connsiteX0" fmla="*/ 0 w 1517494"/>
                <a:gd name="connsiteY0" fmla="*/ 0 h 1114131"/>
                <a:gd name="connsiteX1" fmla="*/ 1517494 w 1517494"/>
                <a:gd name="connsiteY1" fmla="*/ 0 h 1114131"/>
                <a:gd name="connsiteX2" fmla="*/ 734126 w 1517494"/>
                <a:gd name="connsiteY2" fmla="*/ 1114131 h 1114131"/>
                <a:gd name="connsiteX3" fmla="*/ 0 w 1517494"/>
                <a:gd name="connsiteY3" fmla="*/ 1114131 h 1114131"/>
              </a:gdLst>
              <a:ahLst/>
              <a:cxnLst>
                <a:cxn ang="0">
                  <a:pos x="connsiteX0" y="connsiteY0"/>
                </a:cxn>
                <a:cxn ang="0">
                  <a:pos x="connsiteX1" y="connsiteY1"/>
                </a:cxn>
                <a:cxn ang="0">
                  <a:pos x="connsiteX2" y="connsiteY2"/>
                </a:cxn>
                <a:cxn ang="0">
                  <a:pos x="connsiteX3" y="connsiteY3"/>
                </a:cxn>
              </a:cxnLst>
              <a:rect l="l" t="t" r="r" b="b"/>
              <a:pathLst>
                <a:path w="1517494" h="1114131">
                  <a:moveTo>
                    <a:pt x="0" y="0"/>
                  </a:moveTo>
                  <a:lnTo>
                    <a:pt x="1517494" y="0"/>
                  </a:lnTo>
                  <a:lnTo>
                    <a:pt x="734126" y="1114131"/>
                  </a:lnTo>
                  <a:lnTo>
                    <a:pt x="0" y="1114131"/>
                  </a:lnTo>
                  <a:close/>
                </a:path>
              </a:pathLst>
            </a:cu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5" name="矩形 14"/>
            <p:cNvSpPr/>
            <p:nvPr/>
          </p:nvSpPr>
          <p:spPr>
            <a:xfrm>
              <a:off x="0" y="859950"/>
              <a:ext cx="1517495" cy="1575797"/>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grpSp>
      <p:pic>
        <p:nvPicPr>
          <p:cNvPr id="19" name="图片 18"/>
          <p:cNvPicPr>
            <a:picLocks noChangeAspect="1"/>
          </p:cNvPicPr>
          <p:nvPr/>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9091" r="76997" b="27100"/>
          <a:stretch>
            <a:fillRect/>
          </a:stretch>
        </p:blipFill>
        <p:spPr>
          <a:xfrm>
            <a:off x="295012" y="755634"/>
            <a:ext cx="1522440" cy="1575798"/>
          </a:xfrm>
          <a:prstGeom prst="rect">
            <a:avLst/>
          </a:prstGeom>
        </p:spPr>
      </p:pic>
      <p:sp>
        <p:nvSpPr>
          <p:cNvPr id="7" name="任意多边形: 形状 6"/>
          <p:cNvSpPr/>
          <p:nvPr/>
        </p:nvSpPr>
        <p:spPr>
          <a:xfrm>
            <a:off x="4606925" y="4829648"/>
            <a:ext cx="954804" cy="1357953"/>
          </a:xfrm>
          <a:custGeom>
            <a:avLst/>
            <a:gdLst>
              <a:gd name="connsiteX0" fmla="*/ 0 w 1611105"/>
              <a:gd name="connsiteY0" fmla="*/ 0 h 2291365"/>
              <a:gd name="connsiteX1" fmla="*/ 1611105 w 1611105"/>
              <a:gd name="connsiteY1" fmla="*/ 0 h 2291365"/>
              <a:gd name="connsiteX2" fmla="*/ 0 w 1611105"/>
              <a:gd name="connsiteY2" fmla="*/ 2291365 h 2291365"/>
            </a:gdLst>
            <a:ahLst/>
            <a:cxnLst>
              <a:cxn ang="0">
                <a:pos x="connsiteX0" y="connsiteY0"/>
              </a:cxn>
              <a:cxn ang="0">
                <a:pos x="connsiteX1" y="connsiteY1"/>
              </a:cxn>
              <a:cxn ang="0">
                <a:pos x="connsiteX2" y="connsiteY2"/>
              </a:cxn>
            </a:cxnLst>
            <a:rect l="l" t="t" r="r" b="b"/>
            <a:pathLst>
              <a:path w="1611105" h="2291365">
                <a:moveTo>
                  <a:pt x="0" y="0"/>
                </a:moveTo>
                <a:lnTo>
                  <a:pt x="1611105" y="0"/>
                </a:lnTo>
                <a:lnTo>
                  <a:pt x="0" y="229136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6" name="任意多边形: 形状 15"/>
          <p:cNvSpPr/>
          <p:nvPr/>
        </p:nvSpPr>
        <p:spPr>
          <a:xfrm>
            <a:off x="0" y="2435747"/>
            <a:ext cx="7244989" cy="2392907"/>
          </a:xfrm>
          <a:custGeom>
            <a:avLst/>
            <a:gdLst>
              <a:gd name="connsiteX0" fmla="*/ 0 w 7244989"/>
              <a:gd name="connsiteY0" fmla="*/ 0 h 2392907"/>
              <a:gd name="connsiteX1" fmla="*/ 7244989 w 7244989"/>
              <a:gd name="connsiteY1" fmla="*/ 0 h 2392907"/>
              <a:gd name="connsiteX2" fmla="*/ 5562488 w 7244989"/>
              <a:gd name="connsiteY2" fmla="*/ 2392907 h 2392907"/>
              <a:gd name="connsiteX3" fmla="*/ 0 w 7244989"/>
              <a:gd name="connsiteY3" fmla="*/ 2392907 h 2392907"/>
            </a:gdLst>
            <a:ahLst/>
            <a:cxnLst>
              <a:cxn ang="0">
                <a:pos x="connsiteX0" y="connsiteY0"/>
              </a:cxn>
              <a:cxn ang="0">
                <a:pos x="connsiteX1" y="connsiteY1"/>
              </a:cxn>
              <a:cxn ang="0">
                <a:pos x="connsiteX2" y="connsiteY2"/>
              </a:cxn>
              <a:cxn ang="0">
                <a:pos x="connsiteX3" y="connsiteY3"/>
              </a:cxn>
            </a:cxnLst>
            <a:rect l="l" t="t" r="r" b="b"/>
            <a:pathLst>
              <a:path w="7244989" h="2392907">
                <a:moveTo>
                  <a:pt x="0" y="0"/>
                </a:moveTo>
                <a:lnTo>
                  <a:pt x="7244989" y="0"/>
                </a:lnTo>
                <a:lnTo>
                  <a:pt x="5562488" y="2392907"/>
                </a:lnTo>
                <a:lnTo>
                  <a:pt x="0" y="2392907"/>
                </a:lnTo>
                <a:close/>
              </a:path>
            </a:pathLst>
          </a:custGeom>
          <a:gradFill flip="none" rotWithShape="1">
            <a:gsLst>
              <a:gs pos="3000">
                <a:srgbClr val="A5C757"/>
              </a:gs>
              <a:gs pos="100000">
                <a:srgbClr val="1F4E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3" name="任意多边形: 形状 12"/>
          <p:cNvSpPr/>
          <p:nvPr/>
        </p:nvSpPr>
        <p:spPr>
          <a:xfrm>
            <a:off x="5358529" y="-1"/>
            <a:ext cx="6833470" cy="5648325"/>
          </a:xfrm>
          <a:custGeom>
            <a:avLst/>
            <a:gdLst>
              <a:gd name="connsiteX0" fmla="*/ 3971450 w 6833470"/>
              <a:gd name="connsiteY0" fmla="*/ 0 h 5648325"/>
              <a:gd name="connsiteX1" fmla="*/ 6833470 w 6833470"/>
              <a:gd name="connsiteY1" fmla="*/ 0 h 5648325"/>
              <a:gd name="connsiteX2" fmla="*/ 6833470 w 6833470"/>
              <a:gd name="connsiteY2" fmla="*/ 5648325 h 5648325"/>
              <a:gd name="connsiteX3" fmla="*/ 0 w 6833470"/>
              <a:gd name="connsiteY3" fmla="*/ 5648325 h 5648325"/>
            </a:gdLst>
            <a:ahLst/>
            <a:cxnLst>
              <a:cxn ang="0">
                <a:pos x="connsiteX0" y="connsiteY0"/>
              </a:cxn>
              <a:cxn ang="0">
                <a:pos x="connsiteX1" y="connsiteY1"/>
              </a:cxn>
              <a:cxn ang="0">
                <a:pos x="connsiteX2" y="connsiteY2"/>
              </a:cxn>
              <a:cxn ang="0">
                <a:pos x="connsiteX3" y="connsiteY3"/>
              </a:cxn>
            </a:cxnLst>
            <a:rect l="l" t="t" r="r" b="b"/>
            <a:pathLst>
              <a:path w="6833470" h="5648325">
                <a:moveTo>
                  <a:pt x="3971450" y="0"/>
                </a:moveTo>
                <a:lnTo>
                  <a:pt x="6833470" y="0"/>
                </a:lnTo>
                <a:lnTo>
                  <a:pt x="6833470" y="5648325"/>
                </a:lnTo>
                <a:lnTo>
                  <a:pt x="0" y="5648325"/>
                </a:lnTo>
                <a:close/>
              </a:path>
            </a:pathLst>
          </a:cu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20" name="任意多边形: 形状 19"/>
          <p:cNvSpPr/>
          <p:nvPr/>
        </p:nvSpPr>
        <p:spPr>
          <a:xfrm>
            <a:off x="6108617" y="-1"/>
            <a:ext cx="6083382" cy="4581526"/>
          </a:xfrm>
          <a:custGeom>
            <a:avLst/>
            <a:gdLst>
              <a:gd name="connsiteX0" fmla="*/ 3221362 w 6083382"/>
              <a:gd name="connsiteY0" fmla="*/ 0 h 4581526"/>
              <a:gd name="connsiteX1" fmla="*/ 6083382 w 6083382"/>
              <a:gd name="connsiteY1" fmla="*/ 0 h 4581526"/>
              <a:gd name="connsiteX2" fmla="*/ 6083382 w 6083382"/>
              <a:gd name="connsiteY2" fmla="*/ 4581526 h 4581526"/>
              <a:gd name="connsiteX3" fmla="*/ 0 w 6083382"/>
              <a:gd name="connsiteY3" fmla="*/ 4581526 h 4581526"/>
            </a:gdLst>
            <a:ahLst/>
            <a:cxnLst>
              <a:cxn ang="0">
                <a:pos x="connsiteX0" y="connsiteY0"/>
              </a:cxn>
              <a:cxn ang="0">
                <a:pos x="connsiteX1" y="connsiteY1"/>
              </a:cxn>
              <a:cxn ang="0">
                <a:pos x="connsiteX2" y="connsiteY2"/>
              </a:cxn>
              <a:cxn ang="0">
                <a:pos x="connsiteX3" y="connsiteY3"/>
              </a:cxn>
            </a:cxnLst>
            <a:rect l="l" t="t" r="r" b="b"/>
            <a:pathLst>
              <a:path w="6083382" h="4581526">
                <a:moveTo>
                  <a:pt x="3221362" y="0"/>
                </a:moveTo>
                <a:lnTo>
                  <a:pt x="6083382" y="0"/>
                </a:lnTo>
                <a:lnTo>
                  <a:pt x="6083382" y="4581526"/>
                </a:lnTo>
                <a:lnTo>
                  <a:pt x="0" y="4581526"/>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pic>
        <p:nvPicPr>
          <p:cNvPr id="22" name="图片 21"/>
          <p:cNvPicPr>
            <a:picLocks noChangeAspect="1"/>
          </p:cNvPicPr>
          <p:nvPr/>
        </p:nvPicPr>
        <p:blipFill rotWithShape="1">
          <a:blip r:embed="rId5" cstate="email"/>
          <a:srcRect/>
          <a:stretch>
            <a:fillRect/>
          </a:stretch>
        </p:blipFill>
        <p:spPr>
          <a:xfrm rot="18308133">
            <a:off x="3366636" y="2813448"/>
            <a:ext cx="6416416" cy="423569"/>
          </a:xfrm>
          <a:prstGeom prst="rect">
            <a:avLst/>
          </a:prstGeom>
        </p:spPr>
      </p:pic>
      <p:sp>
        <p:nvSpPr>
          <p:cNvPr id="28" name="文本框 27"/>
          <p:cNvSpPr txBox="1"/>
          <p:nvPr/>
        </p:nvSpPr>
        <p:spPr>
          <a:xfrm>
            <a:off x="758746" y="2690603"/>
            <a:ext cx="5210979" cy="1790042"/>
          </a:xfrm>
          <a:prstGeom prst="rect">
            <a:avLst/>
          </a:prstGeom>
          <a:noFill/>
        </p:spPr>
        <p:txBody>
          <a:bodyPr wrap="square" rtlCol="0">
            <a:spAutoFit/>
            <a:scene3d>
              <a:camera prst="orthographicFront"/>
              <a:lightRig rig="threePt" dir="t"/>
            </a:scene3d>
            <a:sp3d contourW="12700"/>
          </a:bodyPr>
          <a:lstStyle/>
          <a:p>
            <a:pPr lvl="0" algn="ctr" defTabSz="457200" eaLnBrk="1" fontAlgn="auto" hangingPunct="1">
              <a:lnSpc>
                <a:spcPct val="120000"/>
              </a:lnSpc>
              <a:spcBef>
                <a:spcPts val="0"/>
              </a:spcBef>
              <a:spcAft>
                <a:spcPts val="0"/>
              </a:spcAft>
            </a:pPr>
            <a:r>
              <a:rPr lang="zh-CN" altLang="en-US" sz="4800" dirty="0">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rPr>
              <a:t>蓝天野</a:t>
            </a:r>
            <a:r>
              <a:rPr lang="en-US" altLang="zh-CN" sz="4800" dirty="0">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rPr>
              <a:t>——</a:t>
            </a:r>
            <a:r>
              <a:rPr lang="zh-CN" altLang="en-US" sz="4800" dirty="0">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rPr>
              <a:t>把一生</a:t>
            </a:r>
            <a:endParaRPr lang="en-US" altLang="zh-CN" sz="4800" dirty="0">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endParaRPr>
          </a:p>
          <a:p>
            <a:pPr lvl="0" algn="ctr" defTabSz="457200" eaLnBrk="1" fontAlgn="auto" hangingPunct="1">
              <a:lnSpc>
                <a:spcPct val="120000"/>
              </a:lnSpc>
              <a:spcBef>
                <a:spcPts val="0"/>
              </a:spcBef>
              <a:spcAft>
                <a:spcPts val="0"/>
              </a:spcAft>
            </a:pPr>
            <a:r>
              <a:rPr lang="zh-CN" altLang="en-US" sz="4800" dirty="0">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rPr>
              <a:t>奉献给戏剧舞台</a:t>
            </a:r>
            <a:endParaRPr kumimoji="0" lang="zh-CN" altLang="en-US" sz="4800" b="0" i="0" u="none" strike="noStrike" kern="1200" cap="none" spc="0" normalizeH="0" baseline="0" noProof="0" dirty="0">
              <a:ln>
                <a:noFill/>
              </a:ln>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pic>
        <p:nvPicPr>
          <p:cNvPr id="18" name="图片 17">
            <a:hlinkClick r:id="rId6" action="ppaction://hlinkfile"/>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056198" y="3585624"/>
            <a:ext cx="877901" cy="877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P spid="13" grpId="0" bldLvl="0" animBg="1"/>
      <p:bldP spid="20" grpId="0" bldLvl="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0" name="Picture 8"/>
          <p:cNvPicPr>
            <a:picLocks noChangeAspect="1" noChangeArrowheads="1"/>
          </p:cNvPicPr>
          <p:nvPr/>
        </p:nvPicPr>
        <p:blipFill>
          <a:blip r:embed="rId1" cstate="print"/>
          <a:srcRect/>
          <a:stretch>
            <a:fillRect/>
          </a:stretch>
        </p:blipFill>
        <p:spPr bwMode="auto">
          <a:xfrm>
            <a:off x="691207" y="3006013"/>
            <a:ext cx="3766491" cy="2904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6504" name="文本框 16"/>
          <p:cNvSpPr txBox="1">
            <a:spLocks noChangeArrowheads="1"/>
          </p:cNvSpPr>
          <p:nvPr/>
        </p:nvSpPr>
        <p:spPr bwMode="auto">
          <a:xfrm>
            <a:off x="2928144" y="2128678"/>
            <a:ext cx="63357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20000"/>
              </a:lnSpc>
            </a:pPr>
            <a:r>
              <a:rPr lang="zh-CN" altLang="en-US" sz="2400" b="1" dirty="0">
                <a:solidFill>
                  <a:srgbClr val="000000"/>
                </a:solidFill>
              </a:rPr>
              <a:t>既要注重社会贡献，也要注重自身完善</a:t>
            </a:r>
            <a:endParaRPr lang="zh-CN" altLang="en-US" sz="2400" b="1" dirty="0">
              <a:solidFill>
                <a:srgbClr val="000000"/>
              </a:solidFill>
            </a:endParaRPr>
          </a:p>
        </p:txBody>
      </p:sp>
      <p:sp>
        <p:nvSpPr>
          <p:cNvPr id="12" name="矩形 4"/>
          <p:cNvSpPr>
            <a:spLocks noChangeArrowheads="1"/>
          </p:cNvSpPr>
          <p:nvPr/>
        </p:nvSpPr>
        <p:spPr bwMode="auto">
          <a:xfrm>
            <a:off x="394325" y="1701878"/>
            <a:ext cx="376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2.</a:t>
            </a:r>
            <a:r>
              <a:rPr lang="zh-CN" altLang="en-US" sz="2400" b="1" dirty="0">
                <a:solidFill>
                  <a:srgbClr val="2B6C18"/>
                </a:solidFill>
              </a:rPr>
              <a:t>人生价值的评价方法</a:t>
            </a:r>
            <a:endParaRPr lang="zh-CN" altLang="en-US" sz="2400" b="1" dirty="0">
              <a:solidFill>
                <a:srgbClr val="2B6C18"/>
              </a:solidFill>
            </a:endParaRPr>
          </a:p>
        </p:txBody>
      </p:sp>
      <p:sp>
        <p:nvSpPr>
          <p:cNvPr id="3" name="矩形 2"/>
          <p:cNvSpPr/>
          <p:nvPr/>
        </p:nvSpPr>
        <p:spPr>
          <a:xfrm>
            <a:off x="5310893" y="4607195"/>
            <a:ext cx="6238504" cy="1134413"/>
          </a:xfrm>
          <a:prstGeom prst="rect">
            <a:avLst/>
          </a:prstGeom>
        </p:spPr>
        <p:txBody>
          <a:bodyPr wrap="square">
            <a:spAutoFit/>
          </a:bodyPr>
          <a:lstStyle/>
          <a:p>
            <a:pPr algn="just">
              <a:lnSpc>
                <a:spcPct val="150000"/>
              </a:lnSpc>
            </a:pPr>
            <a:r>
              <a:rPr lang="zh-CN" altLang="en-US" sz="2400" dirty="0">
                <a:solidFill>
                  <a:srgbClr val="2B6C18"/>
                </a:solidFill>
              </a:rPr>
              <a:t>☆</a:t>
            </a:r>
            <a:r>
              <a:rPr lang="zh-CN" altLang="en-US" sz="2400" dirty="0"/>
              <a:t>人生自我完善的过程，既是人生自我价值实现的过程，也是为社会创造价值的过程</a:t>
            </a:r>
            <a:endParaRPr lang="zh-CN" altLang="en-US" sz="2400" dirty="0"/>
          </a:p>
        </p:txBody>
      </p:sp>
      <p:sp>
        <p:nvSpPr>
          <p:cNvPr id="4" name="矩形 3"/>
          <p:cNvSpPr/>
          <p:nvPr/>
        </p:nvSpPr>
        <p:spPr>
          <a:xfrm>
            <a:off x="5262289" y="3189480"/>
            <a:ext cx="6335713" cy="1134413"/>
          </a:xfrm>
          <a:prstGeom prst="rect">
            <a:avLst/>
          </a:prstGeom>
        </p:spPr>
        <p:txBody>
          <a:bodyPr wrap="square">
            <a:spAutoFit/>
          </a:bodyPr>
          <a:lstStyle/>
          <a:p>
            <a:pPr algn="just">
              <a:lnSpc>
                <a:spcPct val="150000"/>
              </a:lnSpc>
            </a:pPr>
            <a:r>
              <a:rPr lang="zh-CN" altLang="en-US" sz="2400" dirty="0">
                <a:solidFill>
                  <a:srgbClr val="2B6C18"/>
                </a:solidFill>
              </a:rPr>
              <a:t>☆</a:t>
            </a:r>
            <a:r>
              <a:rPr lang="zh-CN" altLang="en-US" sz="2400" dirty="0"/>
              <a:t>实现人的全面发展是社会发展的根本目标，人的全面发展和素质提升离不开人的自我完善</a:t>
            </a:r>
            <a:endParaRPr lang="zh-CN" altLang="en-US" sz="2400" dirty="0"/>
          </a:p>
        </p:txBody>
      </p:sp>
      <p:sp>
        <p:nvSpPr>
          <p:cNvPr id="8" name="矩形: 圆角 7"/>
          <p:cNvSpPr/>
          <p:nvPr/>
        </p:nvSpPr>
        <p:spPr>
          <a:xfrm>
            <a:off x="3815311" y="1064542"/>
            <a:ext cx="4561379" cy="630237"/>
          </a:xfrm>
          <a:prstGeom prst="roundRect">
            <a:avLst>
              <a:gd name="adj" fmla="val 50000"/>
            </a:avLst>
          </a:prstGeom>
          <a:solidFill>
            <a:srgbClr val="2B6C18"/>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（一）正确评价人生价值</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组合 1"/>
          <p:cNvGrpSpPr/>
          <p:nvPr/>
        </p:nvGrpSpPr>
        <p:grpSpPr bwMode="auto">
          <a:xfrm>
            <a:off x="817563" y="2085975"/>
            <a:ext cx="4824412" cy="4516438"/>
            <a:chOff x="2581275" y="2381250"/>
            <a:chExt cx="3981450" cy="3726942"/>
          </a:xfrm>
        </p:grpSpPr>
        <p:pic>
          <p:nvPicPr>
            <p:cNvPr id="6" name="图片 5"/>
            <p:cNvPicPr>
              <a:picLocks noChangeAspect="1"/>
            </p:cNvPicPr>
            <p:nvPr/>
          </p:nvPicPr>
          <p:blipFill>
            <a:blip r:embed="rId1"/>
            <a:srcRect/>
            <a:stretch>
              <a:fillRect/>
            </a:stretch>
          </p:blipFill>
          <p:spPr>
            <a:xfrm>
              <a:off x="3009899" y="2438400"/>
              <a:ext cx="3124200" cy="3669792"/>
            </a:xfrm>
            <a:prstGeom prst="ellipse">
              <a:avLst/>
            </a:prstGeom>
            <a:ln>
              <a:noFill/>
            </a:ln>
            <a:effectLst>
              <a:softEdge rad="112500"/>
            </a:effectLst>
          </p:spPr>
        </p:pic>
        <p:pic>
          <p:nvPicPr>
            <p:cNvPr id="10753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2381250"/>
              <a:ext cx="3981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528" name="矩形 1"/>
          <p:cNvSpPr>
            <a:spLocks noChangeArrowheads="1"/>
          </p:cNvSpPr>
          <p:nvPr/>
        </p:nvSpPr>
        <p:spPr bwMode="auto">
          <a:xfrm>
            <a:off x="6161088" y="3167063"/>
            <a:ext cx="525098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任何人都只能在一定的主客观条件下去实现自己的人生价值</a:t>
            </a:r>
            <a:endParaRPr lang="zh-CN" altLang="en-US" sz="2400" dirty="0"/>
          </a:p>
        </p:txBody>
      </p:sp>
      <p:sp>
        <p:nvSpPr>
          <p:cNvPr id="8" name="矩形: 圆角 7"/>
          <p:cNvSpPr/>
          <p:nvPr/>
        </p:nvSpPr>
        <p:spPr>
          <a:xfrm>
            <a:off x="3455194" y="1064542"/>
            <a:ext cx="5281613"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（二）人生价值的实现条件</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文本框 1"/>
          <p:cNvSpPr txBox="1">
            <a:spLocks noChangeArrowheads="1"/>
          </p:cNvSpPr>
          <p:nvPr/>
        </p:nvSpPr>
        <p:spPr bwMode="auto">
          <a:xfrm>
            <a:off x="1147763" y="2887663"/>
            <a:ext cx="532765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solidFill>
                  <a:srgbClr val="2B6C18"/>
                </a:solidFill>
                <a:latin typeface="FZSSK--GBK1-0"/>
              </a:rPr>
              <a:t>随着社会的进步，实现人生价值的社会客观条件也在不断改善。</a:t>
            </a:r>
            <a:r>
              <a:rPr lang="zh-CN" altLang="en-US" sz="2400" dirty="0"/>
              <a:t>改革开放以来，我国经济社会发展取得的巨大成就，中国特色社会主义制度的自我完善和发展，为人们实现人生价值提供了有利条件和机遇。</a:t>
            </a:r>
            <a:endParaRPr lang="zh-CN" altLang="en-US" sz="2400" dirty="0"/>
          </a:p>
        </p:txBody>
      </p:sp>
      <p:sp>
        <p:nvSpPr>
          <p:cNvPr id="108551" name="矩形 2"/>
          <p:cNvSpPr>
            <a:spLocks noChangeArrowheads="1"/>
          </p:cNvSpPr>
          <p:nvPr/>
        </p:nvSpPr>
        <p:spPr bwMode="auto">
          <a:xfrm>
            <a:off x="4014788" y="167957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08553" name="矩形 1"/>
          <p:cNvSpPr>
            <a:spLocks noChangeArrowheads="1"/>
          </p:cNvSpPr>
          <p:nvPr/>
        </p:nvSpPr>
        <p:spPr bwMode="auto">
          <a:xfrm>
            <a:off x="7835620" y="5720697"/>
            <a:ext cx="3386137"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000" dirty="0">
                <a:solidFill>
                  <a:srgbClr val="000000"/>
                </a:solidFill>
                <a:latin typeface="微软雅黑" panose="020B0503020204020204" pitchFamily="34" charset="-122"/>
              </a:rPr>
              <a:t>嫦娥神舟团队平均年龄</a:t>
            </a:r>
            <a:r>
              <a:rPr lang="en-US" altLang="zh-CN" sz="2000" dirty="0">
                <a:solidFill>
                  <a:srgbClr val="000000"/>
                </a:solidFill>
                <a:latin typeface="微软雅黑" panose="020B0503020204020204" pitchFamily="34" charset="-122"/>
              </a:rPr>
              <a:t>33</a:t>
            </a:r>
            <a:r>
              <a:rPr lang="zh-CN" altLang="en-US" sz="2000" dirty="0">
                <a:solidFill>
                  <a:srgbClr val="000000"/>
                </a:solidFill>
                <a:latin typeface="微软雅黑" panose="020B0503020204020204" pitchFamily="34" charset="-122"/>
              </a:rPr>
              <a:t>岁</a:t>
            </a:r>
            <a:endParaRPr lang="zh-CN" altLang="en-US" sz="2000" dirty="0">
              <a:solidFill>
                <a:srgbClr val="000000"/>
              </a:solidFill>
              <a:latin typeface="微软雅黑" panose="020B0503020204020204" pitchFamily="34" charset="-122"/>
            </a:endParaRPr>
          </a:p>
        </p:txBody>
      </p:sp>
      <p:pic>
        <p:nvPicPr>
          <p:cNvPr id="108554"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51725" y="3082925"/>
            <a:ext cx="39941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4"/>
          <p:cNvSpPr>
            <a:spLocks noChangeArrowheads="1"/>
          </p:cNvSpPr>
          <p:nvPr/>
        </p:nvSpPr>
        <p:spPr bwMode="auto">
          <a:xfrm>
            <a:off x="385447" y="1870554"/>
            <a:ext cx="690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1.</a:t>
            </a:r>
            <a:r>
              <a:rPr lang="zh-CN" altLang="en-US" sz="2400" b="1" dirty="0">
                <a:solidFill>
                  <a:srgbClr val="2B6C18"/>
                </a:solidFill>
              </a:rPr>
              <a:t>实现人生价值要从社会客观条件出发</a:t>
            </a:r>
            <a:endParaRPr lang="zh-CN" altLang="en-US" sz="2400" b="1" dirty="0">
              <a:solidFill>
                <a:srgbClr val="2B6C18"/>
              </a:solidFill>
            </a:endParaRPr>
          </a:p>
        </p:txBody>
      </p:sp>
      <p:sp>
        <p:nvSpPr>
          <p:cNvPr id="8" name="矩形: 圆角 7"/>
          <p:cNvSpPr/>
          <p:nvPr/>
        </p:nvSpPr>
        <p:spPr>
          <a:xfrm>
            <a:off x="3455194" y="1064542"/>
            <a:ext cx="5281613"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（二）人生价值的实现条件</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组合 1"/>
          <p:cNvGrpSpPr/>
          <p:nvPr/>
        </p:nvGrpSpPr>
        <p:grpSpPr bwMode="auto">
          <a:xfrm>
            <a:off x="8880475" y="2420938"/>
            <a:ext cx="2732088" cy="3678238"/>
            <a:chOff x="6391223" y="2772723"/>
            <a:chExt cx="2374617" cy="3679484"/>
          </a:xfrm>
        </p:grpSpPr>
        <p:grpSp>
          <p:nvGrpSpPr>
            <p:cNvPr id="16" name="组合 15"/>
            <p:cNvGrpSpPr/>
            <p:nvPr/>
          </p:nvGrpSpPr>
          <p:grpSpPr>
            <a:xfrm>
              <a:off x="6391223" y="2772723"/>
              <a:ext cx="2374617" cy="3679484"/>
              <a:chOff x="485038" y="3097662"/>
              <a:chExt cx="2650605" cy="3465829"/>
            </a:xfrm>
            <a:solidFill>
              <a:srgbClr val="F4C204"/>
            </a:solidFill>
          </p:grpSpPr>
          <p:sp>
            <p:nvSpPr>
              <p:cNvPr id="17" name="矩形: 圆角 16"/>
              <p:cNvSpPr/>
              <p:nvPr/>
            </p:nvSpPr>
            <p:spPr>
              <a:xfrm>
                <a:off x="485038" y="3097662"/>
                <a:ext cx="2650605" cy="3465829"/>
              </a:xfrm>
              <a:prstGeom prst="roundRect">
                <a:avLst>
                  <a:gd name="adj" fmla="val 7576"/>
                </a:avLst>
              </a:prstGeom>
              <a:solidFill>
                <a:schemeClr val="bg1">
                  <a:lumMod val="95000"/>
                </a:schemeClr>
              </a:solidFill>
              <a:ln w="12700" cap="flat" cmpd="sng" algn="ctr">
                <a:noFill/>
                <a:prstDash val="solid"/>
                <a:miter lim="800000"/>
              </a:ln>
              <a:effectLst/>
            </p:spPr>
            <p:txBody>
              <a:bodyPr anchor="ctr"/>
              <a:lstStyle/>
              <a:p>
                <a:pPr algn="ctr" eaLnBrk="1" fontAlgn="auto" hangingPunct="1">
                  <a:lnSpc>
                    <a:spcPct val="150000"/>
                  </a:lnSpc>
                  <a:spcBef>
                    <a:spcPts val="0"/>
                  </a:spcBef>
                  <a:spcAft>
                    <a:spcPts val="0"/>
                  </a:spcAft>
                  <a:defRPr/>
                </a:pPr>
                <a:endParaRPr lang="zh-CN" altLang="en-US" kern="0">
                  <a:solidFill>
                    <a:srgbClr val="FFFFFF"/>
                  </a:solidFill>
                  <a:latin typeface="Arial" panose="020B0604020202020204"/>
                </a:endParaRPr>
              </a:p>
            </p:txBody>
          </p:sp>
          <p:sp>
            <p:nvSpPr>
              <p:cNvPr id="18" name="矩形: 圆角 17"/>
              <p:cNvSpPr/>
              <p:nvPr/>
            </p:nvSpPr>
            <p:spPr>
              <a:xfrm>
                <a:off x="619147" y="3160770"/>
                <a:ext cx="2359148" cy="3276000"/>
              </a:xfrm>
              <a:prstGeom prst="roundRect">
                <a:avLst>
                  <a:gd name="adj" fmla="val 7576"/>
                </a:avLst>
              </a:prstGeom>
              <a:solidFill>
                <a:schemeClr val="bg1">
                  <a:lumMod val="95000"/>
                </a:schemeClr>
              </a:solidFill>
              <a:ln w="38100" cap="flat" cmpd="sng" algn="ctr">
                <a:solidFill>
                  <a:srgbClr val="FFFFFF"/>
                </a:solidFill>
                <a:prstDash val="solid"/>
                <a:miter lim="800000"/>
              </a:ln>
              <a:effectLst/>
            </p:spPr>
            <p:txBody>
              <a:bodyPr anchor="ctr"/>
              <a:lstStyle/>
              <a:p>
                <a:pPr algn="ctr" eaLnBrk="1" fontAlgn="auto" hangingPunct="1">
                  <a:lnSpc>
                    <a:spcPct val="150000"/>
                  </a:lnSpc>
                  <a:spcBef>
                    <a:spcPts val="0"/>
                  </a:spcBef>
                  <a:spcAft>
                    <a:spcPts val="0"/>
                  </a:spcAft>
                  <a:defRPr/>
                </a:pPr>
                <a:endParaRPr lang="zh-CN" altLang="en-US" kern="0" dirty="0">
                  <a:solidFill>
                    <a:srgbClr val="FFFFFF"/>
                  </a:solidFill>
                  <a:latin typeface="Arial" panose="020B0604020202020204"/>
                </a:endParaRPr>
              </a:p>
            </p:txBody>
          </p:sp>
        </p:grpSp>
        <p:sp>
          <p:nvSpPr>
            <p:cNvPr id="109586" name="文本框 1"/>
            <p:cNvSpPr txBox="1">
              <a:spLocks noChangeArrowheads="1"/>
            </p:cNvSpPr>
            <p:nvPr/>
          </p:nvSpPr>
          <p:spPr bwMode="auto">
            <a:xfrm>
              <a:off x="6691900" y="3134682"/>
              <a:ext cx="1873655" cy="279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要客观认识自己，准确把握影响人生价值实现的自身条件。</a:t>
              </a:r>
              <a:endParaRPr lang="zh-CN" altLang="en-US" sz="2400"/>
            </a:p>
          </p:txBody>
        </p:sp>
      </p:grpSp>
      <p:grpSp>
        <p:nvGrpSpPr>
          <p:cNvPr id="109571" name="组合 2"/>
          <p:cNvGrpSpPr/>
          <p:nvPr/>
        </p:nvGrpSpPr>
        <p:grpSpPr bwMode="auto">
          <a:xfrm>
            <a:off x="652463" y="2420938"/>
            <a:ext cx="5049837" cy="3829050"/>
            <a:chOff x="941388" y="2421529"/>
            <a:chExt cx="5050916" cy="3829146"/>
          </a:xfrm>
        </p:grpSpPr>
        <p:grpSp>
          <p:nvGrpSpPr>
            <p:cNvPr id="13" name="组合 12"/>
            <p:cNvGrpSpPr/>
            <p:nvPr/>
          </p:nvGrpSpPr>
          <p:grpSpPr>
            <a:xfrm>
              <a:off x="941388" y="2421529"/>
              <a:ext cx="5050916" cy="3829146"/>
              <a:chOff x="447175" y="2766862"/>
              <a:chExt cx="2654300" cy="3606800"/>
            </a:xfrm>
            <a:solidFill>
              <a:srgbClr val="F4C204"/>
            </a:solidFill>
          </p:grpSpPr>
          <p:sp>
            <p:nvSpPr>
              <p:cNvPr id="14" name="矩形: 圆角 13"/>
              <p:cNvSpPr/>
              <p:nvPr/>
            </p:nvSpPr>
            <p:spPr>
              <a:xfrm>
                <a:off x="447175" y="2766862"/>
                <a:ext cx="2654300" cy="3606800"/>
              </a:xfrm>
              <a:prstGeom prst="roundRect">
                <a:avLst>
                  <a:gd name="adj" fmla="val 7576"/>
                </a:avLst>
              </a:prstGeom>
              <a:solidFill>
                <a:schemeClr val="bg1">
                  <a:lumMod val="95000"/>
                </a:schemeClr>
              </a:solidFill>
              <a:ln w="12700" cap="flat" cmpd="sng" algn="ctr">
                <a:noFill/>
                <a:prstDash val="solid"/>
                <a:miter lim="800000"/>
              </a:ln>
              <a:effectLst/>
            </p:spPr>
            <p:txBody>
              <a:bodyPr anchor="ctr"/>
              <a:lstStyle/>
              <a:p>
                <a:pPr algn="ctr" eaLnBrk="1" fontAlgn="auto" hangingPunct="1">
                  <a:lnSpc>
                    <a:spcPct val="150000"/>
                  </a:lnSpc>
                  <a:spcBef>
                    <a:spcPts val="0"/>
                  </a:spcBef>
                  <a:spcAft>
                    <a:spcPts val="0"/>
                  </a:spcAft>
                  <a:defRPr/>
                </a:pPr>
                <a:endParaRPr lang="zh-CN" altLang="en-US" kern="0">
                  <a:solidFill>
                    <a:srgbClr val="FFFFFF"/>
                  </a:solidFill>
                  <a:latin typeface="Arial" panose="020B0604020202020204"/>
                </a:endParaRPr>
              </a:p>
            </p:txBody>
          </p:sp>
          <p:sp>
            <p:nvSpPr>
              <p:cNvPr id="15" name="矩形: 圆角 14"/>
              <p:cNvSpPr/>
              <p:nvPr/>
            </p:nvSpPr>
            <p:spPr>
              <a:xfrm>
                <a:off x="518715" y="2929296"/>
                <a:ext cx="2511220" cy="3276000"/>
              </a:xfrm>
              <a:prstGeom prst="roundRect">
                <a:avLst>
                  <a:gd name="adj" fmla="val 7576"/>
                </a:avLst>
              </a:prstGeom>
              <a:solidFill>
                <a:schemeClr val="bg1">
                  <a:lumMod val="95000"/>
                </a:schemeClr>
              </a:solidFill>
              <a:ln w="38100" cap="flat" cmpd="sng" algn="ctr">
                <a:solidFill>
                  <a:srgbClr val="FFFFFF"/>
                </a:solidFill>
                <a:prstDash val="solid"/>
                <a:miter lim="800000"/>
              </a:ln>
              <a:effectLst/>
            </p:spPr>
            <p:txBody>
              <a:bodyPr anchor="ctr"/>
              <a:lstStyle/>
              <a:p>
                <a:pPr algn="ctr" eaLnBrk="1" fontAlgn="auto" hangingPunct="1">
                  <a:lnSpc>
                    <a:spcPct val="150000"/>
                  </a:lnSpc>
                  <a:spcBef>
                    <a:spcPts val="0"/>
                  </a:spcBef>
                  <a:spcAft>
                    <a:spcPts val="0"/>
                  </a:spcAft>
                  <a:defRPr/>
                </a:pPr>
                <a:endParaRPr lang="zh-CN" altLang="en-US" kern="0">
                  <a:solidFill>
                    <a:srgbClr val="FFFFFF"/>
                  </a:solidFill>
                  <a:latin typeface="Arial" panose="020B0604020202020204"/>
                </a:endParaRPr>
              </a:p>
            </p:txBody>
          </p:sp>
        </p:grpSp>
        <p:sp>
          <p:nvSpPr>
            <p:cNvPr id="109584" name="文本框 1"/>
            <p:cNvSpPr txBox="1">
              <a:spLocks noChangeArrowheads="1"/>
            </p:cNvSpPr>
            <p:nvPr/>
          </p:nvSpPr>
          <p:spPr bwMode="auto">
            <a:xfrm>
              <a:off x="1259060" y="2831047"/>
              <a:ext cx="4415571" cy="279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dirty="0"/>
                <a:t>人的自身条件会有一定的差异，某一个具体的价值目标，对这个人来说是恰当的、比较容易实现的，而对另一个人来说却未必如此。</a:t>
              </a:r>
              <a:endParaRPr lang="zh-CN" altLang="en-US" sz="2400" dirty="0"/>
            </a:p>
          </p:txBody>
        </p:sp>
      </p:grpSp>
      <p:pic>
        <p:nvPicPr>
          <p:cNvPr id="2" name="图片 1"/>
          <p:cNvPicPr>
            <a:picLocks noChangeAspect="1"/>
          </p:cNvPicPr>
          <p:nvPr/>
        </p:nvPicPr>
        <p:blipFill rotWithShape="1">
          <a:blip r:embed="rId1"/>
          <a:srcRect t="404" r="24089" b="-1"/>
          <a:stretch>
            <a:fillRect/>
          </a:stretch>
        </p:blipFill>
        <p:spPr>
          <a:xfrm>
            <a:off x="5823858" y="2945042"/>
            <a:ext cx="2935058" cy="2567213"/>
          </a:xfrm>
          <a:prstGeom prst="rect">
            <a:avLst/>
          </a:prstGeom>
          <a:ln>
            <a:noFill/>
          </a:ln>
          <a:effectLst>
            <a:softEdge rad="112500"/>
          </a:effectLst>
        </p:spPr>
      </p:pic>
      <p:sp>
        <p:nvSpPr>
          <p:cNvPr id="23" name="文本框 22"/>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
        <p:nvSpPr>
          <p:cNvPr id="20" name="矩形 4"/>
          <p:cNvSpPr>
            <a:spLocks noChangeArrowheads="1"/>
          </p:cNvSpPr>
          <p:nvPr/>
        </p:nvSpPr>
        <p:spPr bwMode="auto">
          <a:xfrm>
            <a:off x="652463" y="1771874"/>
            <a:ext cx="690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2.</a:t>
            </a:r>
            <a:r>
              <a:rPr lang="zh-CN" altLang="en-US" sz="2400" b="1" dirty="0">
                <a:solidFill>
                  <a:srgbClr val="2B6C18"/>
                </a:solidFill>
              </a:rPr>
              <a:t>实现人生价值要从个体自身条件出发</a:t>
            </a:r>
            <a:endParaRPr lang="zh-CN" altLang="en-US" sz="2400" b="1" dirty="0">
              <a:solidFill>
                <a:srgbClr val="2B6C18"/>
              </a:solidFill>
            </a:endParaRPr>
          </a:p>
        </p:txBody>
      </p:sp>
      <p:sp>
        <p:nvSpPr>
          <p:cNvPr id="19" name="矩形: 圆角 18"/>
          <p:cNvSpPr/>
          <p:nvPr/>
        </p:nvSpPr>
        <p:spPr>
          <a:xfrm>
            <a:off x="3455194" y="1064542"/>
            <a:ext cx="5281613"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（二）人生价值的实现条件</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85977" y="2186903"/>
            <a:ext cx="4914367" cy="347085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extBox 1"/>
          <p:cNvSpPr txBox="1">
            <a:spLocks noChangeArrowheads="1"/>
          </p:cNvSpPr>
          <p:nvPr/>
        </p:nvSpPr>
        <p:spPr bwMode="auto">
          <a:xfrm>
            <a:off x="891656" y="2876550"/>
            <a:ext cx="4810125" cy="1457579"/>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8650" algn="just" defTabSz="457200" eaLnBrk="1" fontAlgn="auto" hangingPunct="1">
              <a:lnSpc>
                <a:spcPct val="200000"/>
              </a:lnSpc>
              <a:spcBef>
                <a:spcPts val="0"/>
              </a:spcBef>
              <a:spcAft>
                <a:spcPts val="0"/>
              </a:spcAft>
              <a:defRPr/>
            </a:pPr>
            <a:r>
              <a:rPr lang="zh-CN" altLang="en-US" sz="2400" b="1" dirty="0">
                <a:cs typeface="+mn-ea"/>
                <a:sym typeface="+mn-lt"/>
              </a:rPr>
              <a:t>如何看待实现人生价值的社会客观条件和个体自身条件？</a:t>
            </a:r>
            <a:endParaRPr lang="zh-CN" altLang="en-US" sz="2400" b="1" dirty="0">
              <a:cs typeface="+mn-ea"/>
              <a:sym typeface="+mn-lt"/>
            </a:endParaRPr>
          </a:p>
        </p:txBody>
      </p:sp>
      <p:sp>
        <p:nvSpPr>
          <p:cNvPr id="16" name="文本框 15"/>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86329"/>
            <a:ext cx="12192000" cy="3974592"/>
          </a:xfrm>
          <a:prstGeom prst="rect">
            <a:avLst/>
          </a:prstGeom>
        </p:spPr>
      </p:pic>
      <p:grpSp>
        <p:nvGrpSpPr>
          <p:cNvPr id="4" name="组合 3"/>
          <p:cNvGrpSpPr/>
          <p:nvPr/>
        </p:nvGrpSpPr>
        <p:grpSpPr>
          <a:xfrm>
            <a:off x="199869" y="168246"/>
            <a:ext cx="11792262" cy="6521508"/>
            <a:chOff x="199869" y="186885"/>
            <a:chExt cx="11792262" cy="6521508"/>
          </a:xfrm>
        </p:grpSpPr>
        <p:sp>
          <p:nvSpPr>
            <p:cNvPr id="12" name="圆角矩形 18"/>
            <p:cNvSpPr/>
            <p:nvPr/>
          </p:nvSpPr>
          <p:spPr>
            <a:xfrm>
              <a:off x="199869" y="314792"/>
              <a:ext cx="11792262" cy="6393601"/>
            </a:xfrm>
            <a:prstGeom prst="roundRect">
              <a:avLst>
                <a:gd name="adj" fmla="val 1667"/>
              </a:avLst>
            </a:prstGeom>
            <a:solidFill>
              <a:sysClr val="window" lastClr="FFFFFF">
                <a:alpha val="98000"/>
              </a:sysClr>
            </a:solidFill>
            <a:ln w="12700" cap="flat" cmpd="sng" algn="ctr">
              <a:no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25"/>
            <p:cNvSpPr/>
            <p:nvPr/>
          </p:nvSpPr>
          <p:spPr>
            <a:xfrm>
              <a:off x="408318" y="507593"/>
              <a:ext cx="11375364" cy="5992795"/>
            </a:xfrm>
            <a:prstGeom prst="roundRect">
              <a:avLst>
                <a:gd name="adj" fmla="val 1667"/>
              </a:avLst>
            </a:prstGeom>
            <a:noFill/>
            <a:ln w="19050" cap="flat" cmpd="sng" algn="ctr">
              <a:solidFill>
                <a:srgbClr val="34861E"/>
              </a:solid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圆角矩形 23"/>
            <p:cNvSpPr/>
            <p:nvPr/>
          </p:nvSpPr>
          <p:spPr>
            <a:xfrm>
              <a:off x="2364459" y="186885"/>
              <a:ext cx="7463082" cy="731837"/>
            </a:xfrm>
            <a:prstGeom prst="roundRect">
              <a:avLst/>
            </a:prstGeom>
            <a:solidFill>
              <a:srgbClr val="2B6C18"/>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72000" anchor="ctr"/>
            <a:lstStyle/>
            <a:p>
              <a:pPr lvl="0" algn="ctr" eaLnBrk="1" fontAlgn="auto" hangingPunct="1">
                <a:spcBef>
                  <a:spcPts val="0"/>
                </a:spcBef>
                <a:spcAft>
                  <a:spcPts val="0"/>
                </a:spcAft>
                <a:defRPr/>
              </a:pPr>
              <a:r>
                <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拓展</a:t>
              </a: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：用音乐奏出光彩的人生乐章</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5" name="矩形 4"/>
            <p:cNvSpPr>
              <a:spLocks noChangeArrowheads="1"/>
            </p:cNvSpPr>
            <p:nvPr/>
          </p:nvSpPr>
          <p:spPr bwMode="auto">
            <a:xfrm>
              <a:off x="675499" y="2012231"/>
              <a:ext cx="5512290"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gn="just">
                <a:lnSpc>
                  <a:spcPct val="150000"/>
                </a:lnSpc>
                <a:spcBef>
                  <a:spcPct val="0"/>
                </a:spcBef>
                <a:buNone/>
              </a:pPr>
              <a:r>
                <a:rPr lang="zh-CN" altLang="en-US" sz="2400" dirty="0">
                  <a:solidFill>
                    <a:srgbClr val="000000"/>
                  </a:solidFill>
                </a:rPr>
                <a:t>在西安市盲哑学校，四位“</a:t>
              </a:r>
              <a:r>
                <a:rPr lang="en-US" altLang="zh-CN" sz="2400" dirty="0">
                  <a:solidFill>
                    <a:srgbClr val="000000"/>
                  </a:solidFill>
                </a:rPr>
                <a:t>00</a:t>
              </a:r>
              <a:r>
                <a:rPr lang="zh-CN" altLang="en-US" sz="2400" dirty="0">
                  <a:solidFill>
                    <a:srgbClr val="000000"/>
                  </a:solidFill>
                </a:rPr>
                <a:t>后”盲人学生组成了“重木头乐队”。由于视力障碍，他们在音乐上的付出要比常人多数倍，但可贵的是他们始终保持着对生活的期待和热爱，以乐观的态度对待人生，不断丰富自己的兴趣爱好和学习生活。</a:t>
              </a:r>
              <a:endParaRPr lang="zh-CN" altLang="en-US" sz="2400" dirty="0">
                <a:solidFill>
                  <a:srgbClr val="000000"/>
                </a:solidFill>
              </a:endParaRPr>
            </a:p>
          </p:txBody>
        </p:sp>
      </p:grpSp>
      <p:pic>
        <p:nvPicPr>
          <p:cNvPr id="13" name="图片 12"/>
          <p:cNvPicPr>
            <a:picLocks noChangeAspect="1"/>
          </p:cNvPicPr>
          <p:nvPr/>
        </p:nvPicPr>
        <p:blipFill rotWithShape="1">
          <a:blip r:embed="rId2"/>
          <a:srcRect b="15165"/>
          <a:stretch>
            <a:fillRect/>
          </a:stretch>
        </p:blipFill>
        <p:spPr>
          <a:xfrm>
            <a:off x="6860175" y="3792325"/>
            <a:ext cx="4291734" cy="2427276"/>
          </a:xfrm>
          <a:prstGeom prst="ellipse">
            <a:avLst/>
          </a:prstGeom>
          <a:ln>
            <a:noFill/>
          </a:ln>
          <a:effectLst>
            <a:softEdge rad="112500"/>
          </a:effectLst>
        </p:spPr>
      </p:pic>
      <p:pic>
        <p:nvPicPr>
          <p:cNvPr id="14" name="图片 13"/>
          <p:cNvPicPr>
            <a:picLocks noChangeAspect="1"/>
          </p:cNvPicPr>
          <p:nvPr/>
        </p:nvPicPr>
        <p:blipFill rotWithShape="1">
          <a:blip r:embed="rId3"/>
          <a:srcRect b="22990"/>
          <a:stretch>
            <a:fillRect/>
          </a:stretch>
        </p:blipFill>
        <p:spPr>
          <a:xfrm>
            <a:off x="6334813" y="1352006"/>
            <a:ext cx="5301845" cy="229605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文本框 1"/>
          <p:cNvSpPr txBox="1">
            <a:spLocks noChangeArrowheads="1"/>
          </p:cNvSpPr>
          <p:nvPr/>
        </p:nvSpPr>
        <p:spPr bwMode="auto">
          <a:xfrm>
            <a:off x="1706563" y="3465513"/>
            <a:ext cx="438943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通过各种方式和途径，增长才干、增强本领，全面提高自身各方面的能力，为实现人生价值做好充分准备，奠定扎实的基础。</a:t>
            </a:r>
            <a:endParaRPr lang="zh-CN" altLang="en-US" sz="2400"/>
          </a:p>
        </p:txBody>
      </p:sp>
      <p:cxnSp>
        <p:nvCxnSpPr>
          <p:cNvPr id="79878" name="直接连接符 12"/>
          <p:cNvCxnSpPr/>
          <p:nvPr/>
        </p:nvCxnSpPr>
        <p:spPr>
          <a:xfrm>
            <a:off x="1500188" y="3660775"/>
            <a:ext cx="0" cy="2370138"/>
          </a:xfrm>
          <a:prstGeom prst="line">
            <a:avLst/>
          </a:prstGeom>
          <a:ln w="15875" cap="rnd" cmpd="sng">
            <a:solidFill>
              <a:schemeClr val="bg1">
                <a:lumMod val="50000"/>
              </a:schemeClr>
            </a:solidFill>
            <a:prstDash val="sysDash"/>
            <a:miter/>
            <a:headEnd type="oval" w="med" len="med"/>
            <a:tailEnd type="oval" w="med" len="med"/>
          </a:ln>
        </p:spPr>
      </p:cxnSp>
      <p:sp>
        <p:nvSpPr>
          <p:cNvPr id="113668" name="文本框 1"/>
          <p:cNvSpPr txBox="1">
            <a:spLocks noChangeArrowheads="1"/>
          </p:cNvSpPr>
          <p:nvPr/>
        </p:nvSpPr>
        <p:spPr bwMode="auto">
          <a:xfrm>
            <a:off x="820738" y="2700338"/>
            <a:ext cx="456723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b="1"/>
              <a:t>没有条件可以创造条件</a:t>
            </a:r>
            <a:endParaRPr lang="zh-CN" altLang="en-US" sz="2400" b="1"/>
          </a:p>
        </p:txBody>
      </p:sp>
      <p:pic>
        <p:nvPicPr>
          <p:cNvPr id="75785" name="Picture 9"/>
          <p:cNvPicPr>
            <a:picLocks noChangeAspect="1" noChangeArrowheads="1"/>
          </p:cNvPicPr>
          <p:nvPr/>
        </p:nvPicPr>
        <p:blipFill>
          <a:blip r:embed="rId1"/>
          <a:srcRect/>
          <a:stretch>
            <a:fillRect/>
          </a:stretch>
        </p:blipFill>
        <p:spPr bwMode="auto">
          <a:xfrm>
            <a:off x="6484968" y="2948781"/>
            <a:ext cx="5378655" cy="3386790"/>
          </a:xfrm>
          <a:prstGeom prst="rect">
            <a:avLst/>
          </a:prstGeom>
          <a:ln>
            <a:noFill/>
          </a:ln>
          <a:effectLst>
            <a:softEdge rad="112500"/>
          </a:effectLst>
        </p:spPr>
      </p:pic>
      <p:cxnSp>
        <p:nvCxnSpPr>
          <p:cNvPr id="21" name="直接连接符 20"/>
          <p:cNvCxnSpPr/>
          <p:nvPr/>
        </p:nvCxnSpPr>
        <p:spPr>
          <a:xfrm>
            <a:off x="941388" y="1431925"/>
            <a:ext cx="0" cy="6080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箭头: 左弧形 2"/>
          <p:cNvSpPr/>
          <p:nvPr/>
        </p:nvSpPr>
        <p:spPr>
          <a:xfrm>
            <a:off x="995363" y="3429000"/>
            <a:ext cx="298450" cy="496888"/>
          </a:xfrm>
          <a:prstGeom prst="curvedRightArrow">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二、人生价值的评价与实现</a:t>
            </a:r>
            <a:endParaRPr lang="zh-CN" altLang="en-US" sz="3000" b="1" dirty="0">
              <a:solidFill>
                <a:schemeClr val="bg1"/>
              </a:solidFill>
              <a:latin typeface="微软雅黑" panose="020B0503020204020204" pitchFamily="34" charset="-122"/>
            </a:endParaRPr>
          </a:p>
        </p:txBody>
      </p:sp>
      <p:sp>
        <p:nvSpPr>
          <p:cNvPr id="16" name="矩形 4"/>
          <p:cNvSpPr>
            <a:spLocks noChangeArrowheads="1"/>
          </p:cNvSpPr>
          <p:nvPr/>
        </p:nvSpPr>
        <p:spPr bwMode="auto">
          <a:xfrm>
            <a:off x="394325" y="1817288"/>
            <a:ext cx="690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400" b="1" dirty="0">
                <a:solidFill>
                  <a:srgbClr val="2B6C18"/>
                </a:solidFill>
              </a:rPr>
              <a:t>3.</a:t>
            </a:r>
            <a:r>
              <a:rPr lang="zh-CN" altLang="en-US" sz="2400" b="1" dirty="0">
                <a:solidFill>
                  <a:srgbClr val="2B6C18"/>
                </a:solidFill>
              </a:rPr>
              <a:t>不断增强实现人生价值的能力和本领</a:t>
            </a:r>
            <a:endParaRPr lang="zh-CN" altLang="en-US" sz="2400" b="1" dirty="0">
              <a:solidFill>
                <a:srgbClr val="2B6C18"/>
              </a:solidFill>
            </a:endParaRPr>
          </a:p>
        </p:txBody>
      </p:sp>
      <p:sp>
        <p:nvSpPr>
          <p:cNvPr id="10" name="矩形: 圆角 9"/>
          <p:cNvSpPr/>
          <p:nvPr/>
        </p:nvSpPr>
        <p:spPr>
          <a:xfrm>
            <a:off x="3455194" y="1064542"/>
            <a:ext cx="5281613"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（二）人生价值的实现条件</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timgsa.baidu.com/timg?image&amp;quality=80&amp;size=b9999_10000&amp;sec=1558086982375&amp;di=53a1474c90763cd6f71741881ced3a4c&amp;imgtype=0&amp;src=http%3A%2F%2F5b0988e595225.cdn.sohucs.com%2Fq_70%2Cc_zoom%2Cw_640%2Fimages%2F20190502%2Fba2c5f9f431b457da4bed2d0eb25e191.jpeg"/>
          <p:cNvPicPr>
            <a:picLocks noChangeAspect="1" noChangeArrowheads="1"/>
          </p:cNvPicPr>
          <p:nvPr/>
        </p:nvPicPr>
        <p:blipFill>
          <a:blip r:embed="rId1">
            <a:extLst>
              <a:ext uri="{28A0092B-C50C-407E-A947-70E740481C1C}">
                <a14:useLocalDpi xmlns:a14="http://schemas.microsoft.com/office/drawing/2010/main" val="0"/>
              </a:ext>
            </a:extLst>
          </a:blip>
          <a:srcRect b="4279"/>
          <a:stretch>
            <a:fillRect/>
          </a:stretch>
        </p:blipFill>
        <p:spPr bwMode="auto">
          <a:xfrm>
            <a:off x="7366091" y="0"/>
            <a:ext cx="40290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文本框 1"/>
          <p:cNvSpPr txBox="1">
            <a:spLocks noChangeArrowheads="1"/>
          </p:cNvSpPr>
          <p:nvPr/>
        </p:nvSpPr>
        <p:spPr bwMode="auto">
          <a:xfrm>
            <a:off x="996406" y="460375"/>
            <a:ext cx="5885558" cy="593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3200" dirty="0"/>
              <a:t>“</a:t>
            </a:r>
            <a:r>
              <a:rPr lang="zh-CN" altLang="en-US" sz="4000" b="1" dirty="0">
                <a:solidFill>
                  <a:srgbClr val="2B6C18"/>
                </a:solidFill>
              </a:rPr>
              <a:t>青年</a:t>
            </a:r>
            <a:r>
              <a:rPr lang="zh-CN" altLang="en-US" sz="2400" b="1" dirty="0"/>
              <a:t>是苦练本领、增长才干的黄金时期。</a:t>
            </a:r>
            <a:r>
              <a:rPr lang="zh-CN" altLang="en-US" sz="2400" dirty="0"/>
              <a:t>”“青春虚度无所成，白首衔悲亦何及。”“不论是成就自己的人生理想，还是担当时代的神圣使命，青年都要珍惜韶华、不负青春，努力学习掌握科学知识，提高内在素质，锤炼过硬本领，使自己的思维视野、思想观念、认识水平跟上越来越快的时代发展。”</a:t>
            </a:r>
            <a:endParaRPr lang="zh-CN" altLang="en-US" sz="2400" dirty="0"/>
          </a:p>
          <a:p>
            <a:pPr algn="just">
              <a:lnSpc>
                <a:spcPct val="150000"/>
              </a:lnSpc>
            </a:pPr>
            <a:r>
              <a:rPr lang="en-US" altLang="zh-CN" sz="2400" dirty="0"/>
              <a:t>——2019</a:t>
            </a:r>
            <a:r>
              <a:rPr lang="zh-CN" altLang="en-US" sz="2400" dirty="0"/>
              <a:t>年</a:t>
            </a:r>
            <a:r>
              <a:rPr lang="en-US" altLang="zh-CN" sz="2400" dirty="0"/>
              <a:t>4</a:t>
            </a:r>
            <a:r>
              <a:rPr lang="zh-CN" altLang="en-US" sz="2400" dirty="0"/>
              <a:t>月</a:t>
            </a:r>
            <a:r>
              <a:rPr lang="en-US" altLang="zh-CN" sz="2400" dirty="0"/>
              <a:t>30</a:t>
            </a:r>
            <a:r>
              <a:rPr lang="zh-CN" altLang="en-US" sz="2400" dirty="0"/>
              <a:t>日，习近平在纪念五四运动</a:t>
            </a:r>
            <a:r>
              <a:rPr lang="en-US" altLang="zh-CN" sz="2400" dirty="0"/>
              <a:t>100</a:t>
            </a:r>
            <a:r>
              <a:rPr lang="zh-CN" altLang="en-US" sz="2400" dirty="0"/>
              <a:t>周年大会上的讲话</a:t>
            </a:r>
            <a:endParaRPr lang="zh-CN" altLang="en-US" sz="2400" dirty="0"/>
          </a:p>
        </p:txBody>
      </p:sp>
      <p:sp>
        <p:nvSpPr>
          <p:cNvPr id="2" name="矩形 1"/>
          <p:cNvSpPr/>
          <p:nvPr/>
        </p:nvSpPr>
        <p:spPr>
          <a:xfrm>
            <a:off x="0" y="0"/>
            <a:ext cx="312707" cy="6858000"/>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879293" y="-6350"/>
            <a:ext cx="312707" cy="6858000"/>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2"/>
          <p:cNvSpPr txBox="1">
            <a:spLocks noChangeArrowheads="1"/>
          </p:cNvSpPr>
          <p:nvPr/>
        </p:nvSpPr>
        <p:spPr bwMode="auto">
          <a:xfrm>
            <a:off x="762000" y="2375000"/>
            <a:ext cx="7262812" cy="661848"/>
          </a:xfrm>
          <a:prstGeom prst="rect">
            <a:avLst/>
          </a:prstGeom>
          <a:noFill/>
          <a:ln>
            <a:noFill/>
          </a:ln>
        </p:spPr>
        <p:txBody>
          <a:bodyPr wrap="square">
            <a:spAutoFit/>
            <a:scene3d>
              <a:camera prst="orthographicFront"/>
              <a:lightRig rig="threePt" dir="t"/>
            </a:scene3d>
          </a:bodyPr>
          <a:lstStyle>
            <a:defPPr>
              <a:defRPr lang="en-US"/>
            </a:defPPr>
            <a:lvl1pPr algn="just">
              <a:lnSpc>
                <a:spcPct val="120000"/>
              </a:lnSpc>
              <a:defRPr sz="2400"/>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defTabSz="457200">
              <a:lnSpc>
                <a:spcPct val="150000"/>
              </a:lnSpc>
              <a:defRPr/>
            </a:pPr>
            <a:r>
              <a:rPr lang="zh-CN" altLang="en-US" sz="2800" b="1" dirty="0">
                <a:ln w="9525">
                  <a:solidFill>
                    <a:schemeClr val="bg1"/>
                  </a:solidFill>
                  <a:prstDash val="solid"/>
                </a:ln>
                <a:effectLst>
                  <a:outerShdw blurRad="12700" dist="38100" dir="2700000" algn="tl" rotWithShape="0">
                    <a:schemeClr val="bg1">
                      <a:lumMod val="50000"/>
                    </a:schemeClr>
                  </a:outerShdw>
                </a:effectLst>
                <a:sym typeface="+mn-ea"/>
              </a:rPr>
              <a:t>“看似寻常最奇崛，成如容易却艰辛。”</a:t>
            </a:r>
            <a:endParaRPr lang="zh-CN" altLang="en-US" sz="2800" b="1" dirty="0">
              <a:ln w="9525">
                <a:solidFill>
                  <a:schemeClr val="bg1"/>
                </a:solidFill>
                <a:prstDash val="solid"/>
              </a:ln>
              <a:effectLst>
                <a:outerShdw blurRad="12700" dist="38100" dir="2700000" algn="tl" rotWithShape="0">
                  <a:schemeClr val="bg1">
                    <a:lumMod val="50000"/>
                  </a:schemeClr>
                </a:outerShdw>
              </a:effectLst>
              <a:sym typeface="+mn-ea"/>
            </a:endParaRPr>
          </a:p>
        </p:txBody>
      </p:sp>
      <p:sp>
        <p:nvSpPr>
          <p:cNvPr id="129033" name="矩形 3"/>
          <p:cNvSpPr>
            <a:spLocks noChangeArrowheads="1"/>
          </p:cNvSpPr>
          <p:nvPr/>
        </p:nvSpPr>
        <p:spPr bwMode="auto">
          <a:xfrm>
            <a:off x="1273633" y="3930751"/>
            <a:ext cx="4732674" cy="1549400"/>
          </a:xfrm>
          <a:prstGeom prst="rect">
            <a:avLst/>
          </a:prstGeom>
          <a:solidFill>
            <a:srgbClr val="2B6C18"/>
          </a:solidFill>
          <a:ln>
            <a:noFill/>
          </a:ln>
        </p:spPr>
        <p:txBody>
          <a:bodyPr wrap="square" lIns="180000" rIns="180000" anchor="ctr" anchorCtr="0">
            <a:no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30000"/>
              </a:lnSpc>
            </a:pPr>
            <a:r>
              <a:rPr lang="zh-CN" altLang="en-US" sz="2400" b="1" dirty="0">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6200000" scaled="1"/>
                  <a:tileRect/>
                </a:gradFill>
              </a:rPr>
              <a:t>我们应该以什么态度看待人生中遇到的各种矛盾？</a:t>
            </a:r>
            <a:endParaRPr lang="zh-CN" altLang="en-US" sz="2400" b="1" dirty="0">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6200000" scaled="1"/>
                <a:tileRect/>
              </a:gradFill>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pic>
        <p:nvPicPr>
          <p:cNvPr id="2050" name="Picture 2" descr="https://gimg2.baidu.com/image_search/src=http%3A%2F%2Fp4.itc.cn%2Fimages01%2F20200619%2Fde1ec21d155645378bdc4f84d95b1993.jpeg&amp;refer=http%3A%2F%2Fp4.itc.cn&amp;app=2002&amp;size=f9999,10000&amp;q=a80&amp;n=0&amp;g=0n&amp;fmt=jpeg?sec=1633232056&amp;t=6686fd5f94b882a7df9cefd0bb2030f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40054" y="1905000"/>
            <a:ext cx="3608514" cy="438626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49" y="1488106"/>
            <a:ext cx="6150008" cy="4708981"/>
          </a:xfrm>
          <a:prstGeom prst="rect">
            <a:avLst/>
          </a:prstGeom>
        </p:spPr>
        <p:txBody>
          <a:bodyPr wrap="square">
            <a:spAutoFit/>
          </a:bodyPr>
          <a:lstStyle/>
          <a:p>
            <a:r>
              <a:rPr lang="en-US" altLang="zh-CN" sz="2400" b="1" dirty="0" smtClean="0">
                <a:solidFill>
                  <a:srgbClr val="FF0000"/>
                </a:solidFill>
              </a:rPr>
              <a:t>   </a:t>
            </a:r>
            <a:r>
              <a:rPr lang="zh-CN" altLang="zh-CN" sz="2400" b="1" dirty="0" smtClean="0">
                <a:solidFill>
                  <a:srgbClr val="FF0000"/>
                </a:solidFill>
              </a:rPr>
              <a:t>感谢</a:t>
            </a:r>
            <a:r>
              <a:rPr lang="zh-CN" altLang="zh-CN" sz="2400" b="1" dirty="0"/>
              <a:t>贫穷，让我领悟到真正的快乐与满足。</a:t>
            </a:r>
            <a:endParaRPr lang="en-US" altLang="zh-CN" sz="2400" b="1" dirty="0"/>
          </a:p>
          <a:p>
            <a:r>
              <a:rPr lang="en-US" altLang="zh-CN" sz="2400" b="1" dirty="0" smtClean="0">
                <a:solidFill>
                  <a:srgbClr val="FF0000"/>
                </a:solidFill>
              </a:rPr>
              <a:t>   </a:t>
            </a:r>
            <a:r>
              <a:rPr lang="zh-CN" altLang="zh-CN" sz="2400" b="1" dirty="0" smtClean="0">
                <a:solidFill>
                  <a:srgbClr val="FF0000"/>
                </a:solidFill>
              </a:rPr>
              <a:t>谢谢</a:t>
            </a:r>
            <a:r>
              <a:rPr lang="zh-CN" altLang="zh-CN" sz="2400" b="1" dirty="0"/>
              <a:t>你，贫穷，你让我能够零距离地接触自然的美丽与奇妙，享受这上天的恩惠与祝福。</a:t>
            </a:r>
            <a:endParaRPr lang="en-US" altLang="zh-CN" sz="2400" b="1" dirty="0"/>
          </a:p>
          <a:p>
            <a:r>
              <a:rPr lang="en-US" altLang="zh-CN" sz="2400" b="1" dirty="0" smtClean="0">
                <a:solidFill>
                  <a:srgbClr val="FF0000"/>
                </a:solidFill>
              </a:rPr>
              <a:t>    </a:t>
            </a:r>
            <a:r>
              <a:rPr lang="zh-CN" altLang="zh-CN" sz="2400" b="1" dirty="0" smtClean="0">
                <a:solidFill>
                  <a:srgbClr val="FF0000"/>
                </a:solidFill>
              </a:rPr>
              <a:t>感谢</a:t>
            </a:r>
            <a:r>
              <a:rPr lang="zh-CN" altLang="zh-CN" sz="2400" b="1" dirty="0"/>
              <a:t>贫穷，你让我坚信教育与知识的力量。物质的匮乏带来的不外是两种结果</a:t>
            </a:r>
            <a:r>
              <a:rPr lang="zh-CN" altLang="zh-CN" sz="2400" b="1" dirty="0" smtClean="0"/>
              <a:t>：</a:t>
            </a:r>
            <a:endParaRPr lang="en-US" altLang="zh-CN" sz="2400" b="1" dirty="0" smtClean="0"/>
          </a:p>
          <a:p>
            <a:r>
              <a:rPr lang="zh-CN" altLang="zh-CN" sz="2400" b="1" dirty="0" smtClean="0"/>
              <a:t>一</a:t>
            </a:r>
            <a:r>
              <a:rPr lang="zh-CN" altLang="zh-CN" sz="2400" b="1" dirty="0"/>
              <a:t>个是精神的极度贫瘠，另一个是精神的极度充盈。而我，选择后者</a:t>
            </a:r>
            <a:r>
              <a:rPr lang="zh-CN" altLang="zh-CN" sz="2400" b="1" dirty="0" smtClean="0"/>
              <a:t>。</a:t>
            </a:r>
            <a:endParaRPr lang="en-US" altLang="zh-CN" sz="2400" b="1" dirty="0" smtClean="0"/>
          </a:p>
          <a:p>
            <a:r>
              <a:rPr lang="en-US" altLang="zh-CN" sz="2400" b="1" dirty="0" smtClean="0">
                <a:solidFill>
                  <a:srgbClr val="FF0000"/>
                </a:solidFill>
              </a:rPr>
              <a:t>    </a:t>
            </a:r>
            <a:r>
              <a:rPr lang="zh-CN" altLang="zh-CN" sz="2400" b="1" dirty="0" smtClean="0">
                <a:solidFill>
                  <a:srgbClr val="FF0000"/>
                </a:solidFill>
              </a:rPr>
              <a:t>感谢</a:t>
            </a:r>
            <a:r>
              <a:rPr lang="zh-CN" altLang="zh-CN" sz="2400" b="1" dirty="0"/>
              <a:t>贫穷，你赋予我生生不息的希望与永不低头的气量。</a:t>
            </a:r>
            <a:endParaRPr lang="zh-CN" altLang="zh-CN" sz="2400" dirty="0"/>
          </a:p>
          <a:p>
            <a:endParaRPr lang="zh-CN" altLang="zh-CN" dirty="0"/>
          </a:p>
          <a:p>
            <a:endParaRPr lang="zh-CN" altLang="en-US" dirty="0"/>
          </a:p>
        </p:txBody>
      </p:sp>
      <p:pic>
        <p:nvPicPr>
          <p:cNvPr id="8" name="图片 7" descr="http://5b0988e595225.cdn.sohucs.com/images/20180731/f75745f0270a40e4a65fbac098241f51.jpeg"/>
          <p:cNvPicPr/>
          <p:nvPr/>
        </p:nvPicPr>
        <p:blipFill>
          <a:blip r:embed="rId1">
            <a:extLst>
              <a:ext uri="{28A0092B-C50C-407E-A947-70E740481C1C}">
                <a14:useLocalDpi xmlns:a14="http://schemas.microsoft.com/office/drawing/2010/main" val="0"/>
              </a:ext>
            </a:extLst>
          </a:blip>
          <a:srcRect/>
          <a:stretch>
            <a:fillRect/>
          </a:stretch>
        </p:blipFill>
        <p:spPr bwMode="auto">
          <a:xfrm>
            <a:off x="6168570" y="1349829"/>
            <a:ext cx="5791201" cy="5225142"/>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文本框 1"/>
          <p:cNvSpPr txBox="1"/>
          <p:nvPr/>
        </p:nvSpPr>
        <p:spPr>
          <a:xfrm>
            <a:off x="811860" y="1973479"/>
            <a:ext cx="589649" cy="4992687"/>
          </a:xfrm>
          <a:prstGeom prst="rect">
            <a:avLst/>
          </a:prstGeom>
          <a:noFill/>
          <a:ln w="9525">
            <a:noFill/>
          </a:ln>
        </p:spPr>
        <p:txBody>
          <a:bodyPr vert="eaVert">
            <a:spAutoFit/>
          </a:bodyPr>
          <a:lstStyle/>
          <a:p>
            <a:pPr algn="just">
              <a:lnSpc>
                <a:spcPct val="120000"/>
              </a:lnSpc>
              <a:defRPr/>
            </a:pPr>
            <a:r>
              <a:rPr lang="zh-CN" altLang="en-US" sz="2400" spc="600" dirty="0"/>
              <a:t>不要过于看重一时的</a:t>
            </a:r>
            <a:r>
              <a:rPr lang="en-US" altLang="zh-CN" sz="2400" spc="600" dirty="0"/>
              <a:t>『</a:t>
            </a:r>
            <a:r>
              <a:rPr lang="zh-CN" altLang="en-US" sz="2400" spc="600" dirty="0"/>
              <a:t>得</a:t>
            </a:r>
            <a:r>
              <a:rPr lang="en-US" altLang="zh-CN" sz="2400" dirty="0"/>
              <a:t>』</a:t>
            </a:r>
            <a:endParaRPr lang="zh-CN" altLang="en-US" sz="2400" spc="600" dirty="0"/>
          </a:p>
        </p:txBody>
      </p:sp>
      <p:cxnSp>
        <p:nvCxnSpPr>
          <p:cNvPr id="8" name="直接连接符 7"/>
          <p:cNvCxnSpPr/>
          <p:nvPr/>
        </p:nvCxnSpPr>
        <p:spPr>
          <a:xfrm>
            <a:off x="617284" y="1959191"/>
            <a:ext cx="0" cy="4403015"/>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599121" y="1959190"/>
            <a:ext cx="0" cy="4403015"/>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108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43605" y="2347338"/>
            <a:ext cx="2657685" cy="310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3" name="矩形 1"/>
          <p:cNvSpPr>
            <a:spLocks noChangeArrowheads="1"/>
          </p:cNvSpPr>
          <p:nvPr/>
        </p:nvSpPr>
        <p:spPr bwMode="auto">
          <a:xfrm>
            <a:off x="2304337" y="3182938"/>
            <a:ext cx="6096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生活从不眷顾因循守旧、满足现状者，从不等待不思进取、坐享其成者，而是将更多机遇留给善于和勇于创新创造的人们</a:t>
            </a:r>
            <a:endParaRPr lang="zh-CN" altLang="en-US" sz="2400" dirty="0"/>
          </a:p>
        </p:txBody>
      </p:sp>
      <p:sp>
        <p:nvSpPr>
          <p:cNvPr id="13" name="矩形: 圆角 12"/>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（一）正确看待得与失</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81300" y="2305050"/>
            <a:ext cx="8147392" cy="3390893"/>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787400" y="2058988"/>
            <a:ext cx="0" cy="3897312"/>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981200" y="2058988"/>
            <a:ext cx="0" cy="3897312"/>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
          <p:cNvSpPr txBox="1"/>
          <p:nvPr/>
        </p:nvSpPr>
        <p:spPr>
          <a:xfrm>
            <a:off x="859453" y="2076450"/>
            <a:ext cx="1032847" cy="3897313"/>
          </a:xfrm>
          <a:prstGeom prst="rect">
            <a:avLst/>
          </a:prstGeom>
          <a:noFill/>
          <a:ln w="9525">
            <a:noFill/>
          </a:ln>
        </p:spPr>
        <p:txBody>
          <a:bodyPr vert="eaVert">
            <a:spAutoFit/>
          </a:bodyPr>
          <a:lstStyle/>
          <a:p>
            <a:pPr algn="just">
              <a:lnSpc>
                <a:spcPct val="120000"/>
              </a:lnSpc>
              <a:defRPr/>
            </a:pPr>
            <a:r>
              <a:rPr lang="zh-CN" altLang="en-US" sz="2400" spc="600" dirty="0"/>
              <a:t>不要惧怕或斤斤计较一时的</a:t>
            </a:r>
            <a:r>
              <a:rPr lang="en-US" altLang="zh-CN" sz="2400" spc="600" dirty="0"/>
              <a:t>『</a:t>
            </a:r>
            <a:r>
              <a:rPr lang="zh-CN" altLang="en-US" sz="2400" spc="600" dirty="0"/>
              <a:t>失</a:t>
            </a:r>
            <a:r>
              <a:rPr lang="en-US" altLang="zh-CN" sz="2400" dirty="0"/>
              <a:t>』</a:t>
            </a:r>
            <a:endParaRPr lang="zh-CN" altLang="en-US" sz="2400" spc="600" dirty="0"/>
          </a:p>
        </p:txBody>
      </p:sp>
      <p:sp>
        <p:nvSpPr>
          <p:cNvPr id="132106" name="矩形 1"/>
          <p:cNvSpPr>
            <a:spLocks noChangeArrowheads="1"/>
          </p:cNvSpPr>
          <p:nvPr/>
        </p:nvSpPr>
        <p:spPr bwMode="auto">
          <a:xfrm>
            <a:off x="4022725" y="3695219"/>
            <a:ext cx="2954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dirty="0">
                <a:solidFill>
                  <a:schemeClr val="bg1"/>
                </a:solidFill>
              </a:rPr>
              <a:t>塞翁失马，焉知非福</a:t>
            </a:r>
            <a:endParaRPr lang="zh-CN" altLang="en-US" sz="2400" dirty="0">
              <a:solidFill>
                <a:schemeClr val="bg1"/>
              </a:solidFill>
            </a:endParaRPr>
          </a:p>
        </p:txBody>
      </p:sp>
      <p:sp>
        <p:nvSpPr>
          <p:cNvPr id="132107" name="矩形 2"/>
          <p:cNvSpPr>
            <a:spLocks noChangeArrowheads="1"/>
          </p:cNvSpPr>
          <p:nvPr/>
        </p:nvSpPr>
        <p:spPr bwMode="auto">
          <a:xfrm>
            <a:off x="4022725" y="2722082"/>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a:solidFill>
                  <a:schemeClr val="bg1"/>
                </a:solidFill>
              </a:rPr>
              <a:t>吃一堑，长一智</a:t>
            </a:r>
            <a:endParaRPr lang="zh-CN" altLang="en-US" sz="2400">
              <a:solidFill>
                <a:schemeClr val="bg1"/>
              </a:solidFill>
            </a:endParaRPr>
          </a:p>
        </p:txBody>
      </p:sp>
      <p:sp>
        <p:nvSpPr>
          <p:cNvPr id="132108" name="矩形 3"/>
          <p:cNvSpPr>
            <a:spLocks noChangeArrowheads="1"/>
          </p:cNvSpPr>
          <p:nvPr/>
        </p:nvSpPr>
        <p:spPr bwMode="auto">
          <a:xfrm>
            <a:off x="4022724" y="4668357"/>
            <a:ext cx="656906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dirty="0">
                <a:solidFill>
                  <a:schemeClr val="bg1"/>
                </a:solidFill>
              </a:rPr>
              <a:t>在失意之际坚持不懈，在坎坷之时不断努力</a:t>
            </a:r>
            <a:endParaRPr lang="zh-CN" altLang="en-US" sz="2400" dirty="0">
              <a:solidFill>
                <a:schemeClr val="bg1"/>
              </a:solidFill>
            </a:endParaRPr>
          </a:p>
        </p:txBody>
      </p:sp>
      <p:sp>
        <p:nvSpPr>
          <p:cNvPr id="32" name="泪滴形 11"/>
          <p:cNvSpPr/>
          <p:nvPr/>
        </p:nvSpPr>
        <p:spPr>
          <a:xfrm rot="18911993">
            <a:off x="3682737" y="2823147"/>
            <a:ext cx="263905" cy="259831"/>
          </a:xfrm>
          <a:custGeom>
            <a:avLst/>
            <a:gdLst>
              <a:gd name="connsiteX0" fmla="*/ 0 w 1026145"/>
              <a:gd name="connsiteY0" fmla="*/ 513073 h 1026145"/>
              <a:gd name="connsiteX1" fmla="*/ 513073 w 1026145"/>
              <a:gd name="connsiteY1" fmla="*/ 0 h 1026145"/>
              <a:gd name="connsiteX2" fmla="*/ 1026145 w 1026145"/>
              <a:gd name="connsiteY2" fmla="*/ 0 h 1026145"/>
              <a:gd name="connsiteX3" fmla="*/ 1026145 w 1026145"/>
              <a:gd name="connsiteY3" fmla="*/ 513073 h 1026145"/>
              <a:gd name="connsiteX4" fmla="*/ 513072 w 1026145"/>
              <a:gd name="connsiteY4" fmla="*/ 1026146 h 1026145"/>
              <a:gd name="connsiteX5" fmla="*/ -1 w 1026145"/>
              <a:gd name="connsiteY5" fmla="*/ 513073 h 1026145"/>
              <a:gd name="connsiteX6" fmla="*/ 0 w 1026145"/>
              <a:gd name="connsiteY6" fmla="*/ 513073 h 1026145"/>
              <a:gd name="connsiteX0-1" fmla="*/ 1 w 1283949"/>
              <a:gd name="connsiteY0-2" fmla="*/ 751052 h 1264125"/>
              <a:gd name="connsiteX1-3" fmla="*/ 513074 w 1283949"/>
              <a:gd name="connsiteY1-4" fmla="*/ 237979 h 1264125"/>
              <a:gd name="connsiteX2-5" fmla="*/ 1283949 w 1283949"/>
              <a:gd name="connsiteY2-6" fmla="*/ 0 h 1264125"/>
              <a:gd name="connsiteX3-7" fmla="*/ 1026146 w 1283949"/>
              <a:gd name="connsiteY3-8" fmla="*/ 751052 h 1264125"/>
              <a:gd name="connsiteX4-9" fmla="*/ 513073 w 1283949"/>
              <a:gd name="connsiteY4-10" fmla="*/ 1264125 h 1264125"/>
              <a:gd name="connsiteX5-11" fmla="*/ 0 w 1283949"/>
              <a:gd name="connsiteY5-12" fmla="*/ 751052 h 1264125"/>
              <a:gd name="connsiteX6-13" fmla="*/ 1 w 1283949"/>
              <a:gd name="connsiteY6-14" fmla="*/ 751052 h 1264125"/>
              <a:gd name="connsiteX0-15" fmla="*/ 1 w 1283949"/>
              <a:gd name="connsiteY0-16" fmla="*/ 751052 h 1264125"/>
              <a:gd name="connsiteX1-17" fmla="*/ 513074 w 1283949"/>
              <a:gd name="connsiteY1-18" fmla="*/ 237979 h 1264125"/>
              <a:gd name="connsiteX2-19" fmla="*/ 1283949 w 1283949"/>
              <a:gd name="connsiteY2-20" fmla="*/ 0 h 1264125"/>
              <a:gd name="connsiteX3-21" fmla="*/ 1026146 w 1283949"/>
              <a:gd name="connsiteY3-22" fmla="*/ 751052 h 1264125"/>
              <a:gd name="connsiteX4-23" fmla="*/ 513073 w 1283949"/>
              <a:gd name="connsiteY4-24" fmla="*/ 1264125 h 1264125"/>
              <a:gd name="connsiteX5-25" fmla="*/ 0 w 1283949"/>
              <a:gd name="connsiteY5-26" fmla="*/ 751052 h 1264125"/>
              <a:gd name="connsiteX6-27" fmla="*/ 1 w 1283949"/>
              <a:gd name="connsiteY6-28" fmla="*/ 751052 h 1264125"/>
              <a:gd name="connsiteX0-29" fmla="*/ 1 w 1283949"/>
              <a:gd name="connsiteY0-30" fmla="*/ 751052 h 1264125"/>
              <a:gd name="connsiteX1-31" fmla="*/ 513074 w 1283949"/>
              <a:gd name="connsiteY1-32" fmla="*/ 237979 h 1264125"/>
              <a:gd name="connsiteX2-33" fmla="*/ 1283949 w 1283949"/>
              <a:gd name="connsiteY2-34" fmla="*/ 0 h 1264125"/>
              <a:gd name="connsiteX3-35" fmla="*/ 1026146 w 1283949"/>
              <a:gd name="connsiteY3-36" fmla="*/ 751052 h 1264125"/>
              <a:gd name="connsiteX4-37" fmla="*/ 513073 w 1283949"/>
              <a:gd name="connsiteY4-38" fmla="*/ 1264125 h 1264125"/>
              <a:gd name="connsiteX5-39" fmla="*/ 0 w 1283949"/>
              <a:gd name="connsiteY5-40" fmla="*/ 751052 h 1264125"/>
              <a:gd name="connsiteX6-41" fmla="*/ 1 w 1283949"/>
              <a:gd name="connsiteY6-42" fmla="*/ 751052 h 1264125"/>
              <a:gd name="connsiteX0-43" fmla="*/ 1 w 1283949"/>
              <a:gd name="connsiteY0-44" fmla="*/ 751052 h 1264125"/>
              <a:gd name="connsiteX1-45" fmla="*/ 513074 w 1283949"/>
              <a:gd name="connsiteY1-46" fmla="*/ 237979 h 1264125"/>
              <a:gd name="connsiteX2-47" fmla="*/ 1283949 w 1283949"/>
              <a:gd name="connsiteY2-48" fmla="*/ 0 h 1264125"/>
              <a:gd name="connsiteX3-49" fmla="*/ 1026146 w 1283949"/>
              <a:gd name="connsiteY3-50" fmla="*/ 751052 h 1264125"/>
              <a:gd name="connsiteX4-51" fmla="*/ 513073 w 1283949"/>
              <a:gd name="connsiteY4-52" fmla="*/ 1264125 h 1264125"/>
              <a:gd name="connsiteX5-53" fmla="*/ 0 w 1283949"/>
              <a:gd name="connsiteY5-54" fmla="*/ 751052 h 1264125"/>
              <a:gd name="connsiteX6-55" fmla="*/ 1 w 1283949"/>
              <a:gd name="connsiteY6-56" fmla="*/ 751052 h 1264125"/>
              <a:gd name="connsiteX0-57" fmla="*/ 1 w 1283949"/>
              <a:gd name="connsiteY0-58" fmla="*/ 751052 h 1264125"/>
              <a:gd name="connsiteX1-59" fmla="*/ 513074 w 1283949"/>
              <a:gd name="connsiteY1-60" fmla="*/ 237979 h 1264125"/>
              <a:gd name="connsiteX2-61" fmla="*/ 1283949 w 1283949"/>
              <a:gd name="connsiteY2-62" fmla="*/ 0 h 1264125"/>
              <a:gd name="connsiteX3-63" fmla="*/ 1026146 w 1283949"/>
              <a:gd name="connsiteY3-64" fmla="*/ 751052 h 1264125"/>
              <a:gd name="connsiteX4-65" fmla="*/ 513073 w 1283949"/>
              <a:gd name="connsiteY4-66" fmla="*/ 1264125 h 1264125"/>
              <a:gd name="connsiteX5-67" fmla="*/ 0 w 1283949"/>
              <a:gd name="connsiteY5-68" fmla="*/ 751052 h 1264125"/>
              <a:gd name="connsiteX6-69" fmla="*/ 1 w 1283949"/>
              <a:gd name="connsiteY6-70" fmla="*/ 751052 h 1264125"/>
              <a:gd name="connsiteX0-71" fmla="*/ 1 w 1283949"/>
              <a:gd name="connsiteY0-72" fmla="*/ 751052 h 1264125"/>
              <a:gd name="connsiteX1-73" fmla="*/ 513074 w 1283949"/>
              <a:gd name="connsiteY1-74" fmla="*/ 237979 h 1264125"/>
              <a:gd name="connsiteX2-75" fmla="*/ 1283949 w 1283949"/>
              <a:gd name="connsiteY2-76" fmla="*/ 0 h 1264125"/>
              <a:gd name="connsiteX3-77" fmla="*/ 1026146 w 1283949"/>
              <a:gd name="connsiteY3-78" fmla="*/ 751052 h 1264125"/>
              <a:gd name="connsiteX4-79" fmla="*/ 513073 w 1283949"/>
              <a:gd name="connsiteY4-80" fmla="*/ 1264125 h 1264125"/>
              <a:gd name="connsiteX5-81" fmla="*/ 0 w 1283949"/>
              <a:gd name="connsiteY5-82" fmla="*/ 751052 h 1264125"/>
              <a:gd name="connsiteX6-83" fmla="*/ 1 w 1283949"/>
              <a:gd name="connsiteY6-84" fmla="*/ 751052 h 1264125"/>
              <a:gd name="connsiteX0-85" fmla="*/ 1 w 1283949"/>
              <a:gd name="connsiteY0-86" fmla="*/ 751052 h 1264125"/>
              <a:gd name="connsiteX1-87" fmla="*/ 513074 w 1283949"/>
              <a:gd name="connsiteY1-88" fmla="*/ 237979 h 1264125"/>
              <a:gd name="connsiteX2-89" fmla="*/ 1283949 w 1283949"/>
              <a:gd name="connsiteY2-90" fmla="*/ 0 h 1264125"/>
              <a:gd name="connsiteX3-91" fmla="*/ 1026146 w 1283949"/>
              <a:gd name="connsiteY3-92" fmla="*/ 751052 h 1264125"/>
              <a:gd name="connsiteX4-93" fmla="*/ 513073 w 1283949"/>
              <a:gd name="connsiteY4-94" fmla="*/ 1264125 h 1264125"/>
              <a:gd name="connsiteX5-95" fmla="*/ 0 w 1283949"/>
              <a:gd name="connsiteY5-96" fmla="*/ 751052 h 1264125"/>
              <a:gd name="connsiteX6-97" fmla="*/ 1 w 1283949"/>
              <a:gd name="connsiteY6-98" fmla="*/ 751052 h 1264125"/>
              <a:gd name="connsiteX0-99" fmla="*/ 1 w 1283949"/>
              <a:gd name="connsiteY0-100" fmla="*/ 751052 h 1264125"/>
              <a:gd name="connsiteX1-101" fmla="*/ 513074 w 1283949"/>
              <a:gd name="connsiteY1-102" fmla="*/ 237979 h 1264125"/>
              <a:gd name="connsiteX2-103" fmla="*/ 1283949 w 1283949"/>
              <a:gd name="connsiteY2-104" fmla="*/ 0 h 1264125"/>
              <a:gd name="connsiteX3-105" fmla="*/ 1026146 w 1283949"/>
              <a:gd name="connsiteY3-106" fmla="*/ 751052 h 1264125"/>
              <a:gd name="connsiteX4-107" fmla="*/ 513073 w 1283949"/>
              <a:gd name="connsiteY4-108" fmla="*/ 1264125 h 1264125"/>
              <a:gd name="connsiteX5-109" fmla="*/ 0 w 1283949"/>
              <a:gd name="connsiteY5-110" fmla="*/ 751052 h 1264125"/>
              <a:gd name="connsiteX6-111" fmla="*/ 1 w 1283949"/>
              <a:gd name="connsiteY6-112" fmla="*/ 751052 h 1264125"/>
              <a:gd name="connsiteX0-113" fmla="*/ 1 w 1283949"/>
              <a:gd name="connsiteY0-114" fmla="*/ 751052 h 1264125"/>
              <a:gd name="connsiteX1-115" fmla="*/ 513074 w 1283949"/>
              <a:gd name="connsiteY1-116" fmla="*/ 237979 h 1264125"/>
              <a:gd name="connsiteX2-117" fmla="*/ 1283949 w 1283949"/>
              <a:gd name="connsiteY2-118" fmla="*/ 0 h 1264125"/>
              <a:gd name="connsiteX3-119" fmla="*/ 1026146 w 1283949"/>
              <a:gd name="connsiteY3-120" fmla="*/ 751052 h 1264125"/>
              <a:gd name="connsiteX4-121" fmla="*/ 513073 w 1283949"/>
              <a:gd name="connsiteY4-122" fmla="*/ 1264125 h 1264125"/>
              <a:gd name="connsiteX5-123" fmla="*/ 0 w 1283949"/>
              <a:gd name="connsiteY5-124" fmla="*/ 751052 h 1264125"/>
              <a:gd name="connsiteX6-125" fmla="*/ 1 w 1283949"/>
              <a:gd name="connsiteY6-126" fmla="*/ 751052 h 1264125"/>
              <a:gd name="connsiteX0-127" fmla="*/ 1 w 1283949"/>
              <a:gd name="connsiteY0-128" fmla="*/ 751052 h 1264125"/>
              <a:gd name="connsiteX1-129" fmla="*/ 513074 w 1283949"/>
              <a:gd name="connsiteY1-130" fmla="*/ 237979 h 1264125"/>
              <a:gd name="connsiteX2-131" fmla="*/ 1283949 w 1283949"/>
              <a:gd name="connsiteY2-132" fmla="*/ 0 h 1264125"/>
              <a:gd name="connsiteX3-133" fmla="*/ 1026146 w 1283949"/>
              <a:gd name="connsiteY3-134" fmla="*/ 751052 h 1264125"/>
              <a:gd name="connsiteX4-135" fmla="*/ 513073 w 1283949"/>
              <a:gd name="connsiteY4-136" fmla="*/ 1264125 h 1264125"/>
              <a:gd name="connsiteX5-137" fmla="*/ 0 w 1283949"/>
              <a:gd name="connsiteY5-138" fmla="*/ 751052 h 1264125"/>
              <a:gd name="connsiteX6-139" fmla="*/ 1 w 1283949"/>
              <a:gd name="connsiteY6-140" fmla="*/ 751052 h 1264125"/>
              <a:gd name="connsiteX0-141" fmla="*/ 1 w 1283949"/>
              <a:gd name="connsiteY0-142" fmla="*/ 751052 h 1264125"/>
              <a:gd name="connsiteX1-143" fmla="*/ 513074 w 1283949"/>
              <a:gd name="connsiteY1-144" fmla="*/ 237979 h 1264125"/>
              <a:gd name="connsiteX2-145" fmla="*/ 1283949 w 1283949"/>
              <a:gd name="connsiteY2-146" fmla="*/ 0 h 1264125"/>
              <a:gd name="connsiteX3-147" fmla="*/ 1026146 w 1283949"/>
              <a:gd name="connsiteY3-148" fmla="*/ 751052 h 1264125"/>
              <a:gd name="connsiteX4-149" fmla="*/ 513073 w 1283949"/>
              <a:gd name="connsiteY4-150" fmla="*/ 1264125 h 1264125"/>
              <a:gd name="connsiteX5-151" fmla="*/ 0 w 1283949"/>
              <a:gd name="connsiteY5-152" fmla="*/ 751052 h 1264125"/>
              <a:gd name="connsiteX6-153" fmla="*/ 1 w 1283949"/>
              <a:gd name="connsiteY6-154" fmla="*/ 751052 h 1264125"/>
              <a:gd name="connsiteX0-155" fmla="*/ 1 w 1283949"/>
              <a:gd name="connsiteY0-156" fmla="*/ 751052 h 1264125"/>
              <a:gd name="connsiteX1-157" fmla="*/ 513074 w 1283949"/>
              <a:gd name="connsiteY1-158" fmla="*/ 237979 h 1264125"/>
              <a:gd name="connsiteX2-159" fmla="*/ 1283949 w 1283949"/>
              <a:gd name="connsiteY2-160" fmla="*/ 0 h 1264125"/>
              <a:gd name="connsiteX3-161" fmla="*/ 1026146 w 1283949"/>
              <a:gd name="connsiteY3-162" fmla="*/ 751052 h 1264125"/>
              <a:gd name="connsiteX4-163" fmla="*/ 513073 w 1283949"/>
              <a:gd name="connsiteY4-164" fmla="*/ 1264125 h 1264125"/>
              <a:gd name="connsiteX5-165" fmla="*/ 0 w 1283949"/>
              <a:gd name="connsiteY5-166" fmla="*/ 751052 h 1264125"/>
              <a:gd name="connsiteX6-167" fmla="*/ 1 w 1283949"/>
              <a:gd name="connsiteY6-168" fmla="*/ 751052 h 1264125"/>
              <a:gd name="connsiteX0-169" fmla="*/ 1 w 1283949"/>
              <a:gd name="connsiteY0-170" fmla="*/ 751052 h 1264125"/>
              <a:gd name="connsiteX1-171" fmla="*/ 513074 w 1283949"/>
              <a:gd name="connsiteY1-172" fmla="*/ 237979 h 1264125"/>
              <a:gd name="connsiteX2-173" fmla="*/ 1283949 w 1283949"/>
              <a:gd name="connsiteY2-174" fmla="*/ 0 h 1264125"/>
              <a:gd name="connsiteX3-175" fmla="*/ 1026146 w 1283949"/>
              <a:gd name="connsiteY3-176" fmla="*/ 751052 h 1264125"/>
              <a:gd name="connsiteX4-177" fmla="*/ 513073 w 1283949"/>
              <a:gd name="connsiteY4-178" fmla="*/ 1264125 h 1264125"/>
              <a:gd name="connsiteX5-179" fmla="*/ 0 w 1283949"/>
              <a:gd name="connsiteY5-180" fmla="*/ 751052 h 1264125"/>
              <a:gd name="connsiteX6-181" fmla="*/ 1 w 1283949"/>
              <a:gd name="connsiteY6-182" fmla="*/ 751052 h 1264125"/>
              <a:gd name="connsiteX0-183" fmla="*/ 1 w 1283949"/>
              <a:gd name="connsiteY0-184" fmla="*/ 751052 h 1264125"/>
              <a:gd name="connsiteX1-185" fmla="*/ 513074 w 1283949"/>
              <a:gd name="connsiteY1-186" fmla="*/ 237979 h 1264125"/>
              <a:gd name="connsiteX2-187" fmla="*/ 1283949 w 1283949"/>
              <a:gd name="connsiteY2-188" fmla="*/ 0 h 1264125"/>
              <a:gd name="connsiteX3-189" fmla="*/ 1036884 w 1283949"/>
              <a:gd name="connsiteY3-190" fmla="*/ 740238 h 1264125"/>
              <a:gd name="connsiteX4-191" fmla="*/ 513073 w 1283949"/>
              <a:gd name="connsiteY4-192" fmla="*/ 1264125 h 1264125"/>
              <a:gd name="connsiteX5-193" fmla="*/ 0 w 1283949"/>
              <a:gd name="connsiteY5-194" fmla="*/ 751052 h 1264125"/>
              <a:gd name="connsiteX6-195" fmla="*/ 1 w 1283949"/>
              <a:gd name="connsiteY6-196" fmla="*/ 751052 h 12641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83949" h="1264125">
                <a:moveTo>
                  <a:pt x="1" y="751052"/>
                </a:moveTo>
                <a:cubicBezTo>
                  <a:pt x="1" y="467690"/>
                  <a:pt x="181500" y="318970"/>
                  <a:pt x="513074" y="237979"/>
                </a:cubicBezTo>
                <a:cubicBezTo>
                  <a:pt x="807767" y="163910"/>
                  <a:pt x="1026991" y="79326"/>
                  <a:pt x="1283949" y="0"/>
                </a:cubicBezTo>
                <a:cubicBezTo>
                  <a:pt x="1230181" y="203540"/>
                  <a:pt x="1101430" y="536659"/>
                  <a:pt x="1036884" y="740238"/>
                </a:cubicBezTo>
                <a:cubicBezTo>
                  <a:pt x="956005" y="1007718"/>
                  <a:pt x="796435" y="1264125"/>
                  <a:pt x="513073" y="1264125"/>
                </a:cubicBezTo>
                <a:cubicBezTo>
                  <a:pt x="229711" y="1264125"/>
                  <a:pt x="0" y="1034414"/>
                  <a:pt x="0" y="751052"/>
                </a:cubicBezTo>
                <a:lnTo>
                  <a:pt x="1" y="751052"/>
                </a:lnTo>
                <a:close/>
              </a:path>
            </a:pathLst>
          </a:cu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泪滴形 11"/>
          <p:cNvSpPr/>
          <p:nvPr/>
        </p:nvSpPr>
        <p:spPr>
          <a:xfrm rot="18911993">
            <a:off x="3682737" y="3842105"/>
            <a:ext cx="263905" cy="259831"/>
          </a:xfrm>
          <a:custGeom>
            <a:avLst/>
            <a:gdLst>
              <a:gd name="connsiteX0" fmla="*/ 0 w 1026145"/>
              <a:gd name="connsiteY0" fmla="*/ 513073 h 1026145"/>
              <a:gd name="connsiteX1" fmla="*/ 513073 w 1026145"/>
              <a:gd name="connsiteY1" fmla="*/ 0 h 1026145"/>
              <a:gd name="connsiteX2" fmla="*/ 1026145 w 1026145"/>
              <a:gd name="connsiteY2" fmla="*/ 0 h 1026145"/>
              <a:gd name="connsiteX3" fmla="*/ 1026145 w 1026145"/>
              <a:gd name="connsiteY3" fmla="*/ 513073 h 1026145"/>
              <a:gd name="connsiteX4" fmla="*/ 513072 w 1026145"/>
              <a:gd name="connsiteY4" fmla="*/ 1026146 h 1026145"/>
              <a:gd name="connsiteX5" fmla="*/ -1 w 1026145"/>
              <a:gd name="connsiteY5" fmla="*/ 513073 h 1026145"/>
              <a:gd name="connsiteX6" fmla="*/ 0 w 1026145"/>
              <a:gd name="connsiteY6" fmla="*/ 513073 h 1026145"/>
              <a:gd name="connsiteX0-1" fmla="*/ 1 w 1283949"/>
              <a:gd name="connsiteY0-2" fmla="*/ 751052 h 1264125"/>
              <a:gd name="connsiteX1-3" fmla="*/ 513074 w 1283949"/>
              <a:gd name="connsiteY1-4" fmla="*/ 237979 h 1264125"/>
              <a:gd name="connsiteX2-5" fmla="*/ 1283949 w 1283949"/>
              <a:gd name="connsiteY2-6" fmla="*/ 0 h 1264125"/>
              <a:gd name="connsiteX3-7" fmla="*/ 1026146 w 1283949"/>
              <a:gd name="connsiteY3-8" fmla="*/ 751052 h 1264125"/>
              <a:gd name="connsiteX4-9" fmla="*/ 513073 w 1283949"/>
              <a:gd name="connsiteY4-10" fmla="*/ 1264125 h 1264125"/>
              <a:gd name="connsiteX5-11" fmla="*/ 0 w 1283949"/>
              <a:gd name="connsiteY5-12" fmla="*/ 751052 h 1264125"/>
              <a:gd name="connsiteX6-13" fmla="*/ 1 w 1283949"/>
              <a:gd name="connsiteY6-14" fmla="*/ 751052 h 1264125"/>
              <a:gd name="connsiteX0-15" fmla="*/ 1 w 1283949"/>
              <a:gd name="connsiteY0-16" fmla="*/ 751052 h 1264125"/>
              <a:gd name="connsiteX1-17" fmla="*/ 513074 w 1283949"/>
              <a:gd name="connsiteY1-18" fmla="*/ 237979 h 1264125"/>
              <a:gd name="connsiteX2-19" fmla="*/ 1283949 w 1283949"/>
              <a:gd name="connsiteY2-20" fmla="*/ 0 h 1264125"/>
              <a:gd name="connsiteX3-21" fmla="*/ 1026146 w 1283949"/>
              <a:gd name="connsiteY3-22" fmla="*/ 751052 h 1264125"/>
              <a:gd name="connsiteX4-23" fmla="*/ 513073 w 1283949"/>
              <a:gd name="connsiteY4-24" fmla="*/ 1264125 h 1264125"/>
              <a:gd name="connsiteX5-25" fmla="*/ 0 w 1283949"/>
              <a:gd name="connsiteY5-26" fmla="*/ 751052 h 1264125"/>
              <a:gd name="connsiteX6-27" fmla="*/ 1 w 1283949"/>
              <a:gd name="connsiteY6-28" fmla="*/ 751052 h 1264125"/>
              <a:gd name="connsiteX0-29" fmla="*/ 1 w 1283949"/>
              <a:gd name="connsiteY0-30" fmla="*/ 751052 h 1264125"/>
              <a:gd name="connsiteX1-31" fmla="*/ 513074 w 1283949"/>
              <a:gd name="connsiteY1-32" fmla="*/ 237979 h 1264125"/>
              <a:gd name="connsiteX2-33" fmla="*/ 1283949 w 1283949"/>
              <a:gd name="connsiteY2-34" fmla="*/ 0 h 1264125"/>
              <a:gd name="connsiteX3-35" fmla="*/ 1026146 w 1283949"/>
              <a:gd name="connsiteY3-36" fmla="*/ 751052 h 1264125"/>
              <a:gd name="connsiteX4-37" fmla="*/ 513073 w 1283949"/>
              <a:gd name="connsiteY4-38" fmla="*/ 1264125 h 1264125"/>
              <a:gd name="connsiteX5-39" fmla="*/ 0 w 1283949"/>
              <a:gd name="connsiteY5-40" fmla="*/ 751052 h 1264125"/>
              <a:gd name="connsiteX6-41" fmla="*/ 1 w 1283949"/>
              <a:gd name="connsiteY6-42" fmla="*/ 751052 h 1264125"/>
              <a:gd name="connsiteX0-43" fmla="*/ 1 w 1283949"/>
              <a:gd name="connsiteY0-44" fmla="*/ 751052 h 1264125"/>
              <a:gd name="connsiteX1-45" fmla="*/ 513074 w 1283949"/>
              <a:gd name="connsiteY1-46" fmla="*/ 237979 h 1264125"/>
              <a:gd name="connsiteX2-47" fmla="*/ 1283949 w 1283949"/>
              <a:gd name="connsiteY2-48" fmla="*/ 0 h 1264125"/>
              <a:gd name="connsiteX3-49" fmla="*/ 1026146 w 1283949"/>
              <a:gd name="connsiteY3-50" fmla="*/ 751052 h 1264125"/>
              <a:gd name="connsiteX4-51" fmla="*/ 513073 w 1283949"/>
              <a:gd name="connsiteY4-52" fmla="*/ 1264125 h 1264125"/>
              <a:gd name="connsiteX5-53" fmla="*/ 0 w 1283949"/>
              <a:gd name="connsiteY5-54" fmla="*/ 751052 h 1264125"/>
              <a:gd name="connsiteX6-55" fmla="*/ 1 w 1283949"/>
              <a:gd name="connsiteY6-56" fmla="*/ 751052 h 1264125"/>
              <a:gd name="connsiteX0-57" fmla="*/ 1 w 1283949"/>
              <a:gd name="connsiteY0-58" fmla="*/ 751052 h 1264125"/>
              <a:gd name="connsiteX1-59" fmla="*/ 513074 w 1283949"/>
              <a:gd name="connsiteY1-60" fmla="*/ 237979 h 1264125"/>
              <a:gd name="connsiteX2-61" fmla="*/ 1283949 w 1283949"/>
              <a:gd name="connsiteY2-62" fmla="*/ 0 h 1264125"/>
              <a:gd name="connsiteX3-63" fmla="*/ 1026146 w 1283949"/>
              <a:gd name="connsiteY3-64" fmla="*/ 751052 h 1264125"/>
              <a:gd name="connsiteX4-65" fmla="*/ 513073 w 1283949"/>
              <a:gd name="connsiteY4-66" fmla="*/ 1264125 h 1264125"/>
              <a:gd name="connsiteX5-67" fmla="*/ 0 w 1283949"/>
              <a:gd name="connsiteY5-68" fmla="*/ 751052 h 1264125"/>
              <a:gd name="connsiteX6-69" fmla="*/ 1 w 1283949"/>
              <a:gd name="connsiteY6-70" fmla="*/ 751052 h 1264125"/>
              <a:gd name="connsiteX0-71" fmla="*/ 1 w 1283949"/>
              <a:gd name="connsiteY0-72" fmla="*/ 751052 h 1264125"/>
              <a:gd name="connsiteX1-73" fmla="*/ 513074 w 1283949"/>
              <a:gd name="connsiteY1-74" fmla="*/ 237979 h 1264125"/>
              <a:gd name="connsiteX2-75" fmla="*/ 1283949 w 1283949"/>
              <a:gd name="connsiteY2-76" fmla="*/ 0 h 1264125"/>
              <a:gd name="connsiteX3-77" fmla="*/ 1026146 w 1283949"/>
              <a:gd name="connsiteY3-78" fmla="*/ 751052 h 1264125"/>
              <a:gd name="connsiteX4-79" fmla="*/ 513073 w 1283949"/>
              <a:gd name="connsiteY4-80" fmla="*/ 1264125 h 1264125"/>
              <a:gd name="connsiteX5-81" fmla="*/ 0 w 1283949"/>
              <a:gd name="connsiteY5-82" fmla="*/ 751052 h 1264125"/>
              <a:gd name="connsiteX6-83" fmla="*/ 1 w 1283949"/>
              <a:gd name="connsiteY6-84" fmla="*/ 751052 h 1264125"/>
              <a:gd name="connsiteX0-85" fmla="*/ 1 w 1283949"/>
              <a:gd name="connsiteY0-86" fmla="*/ 751052 h 1264125"/>
              <a:gd name="connsiteX1-87" fmla="*/ 513074 w 1283949"/>
              <a:gd name="connsiteY1-88" fmla="*/ 237979 h 1264125"/>
              <a:gd name="connsiteX2-89" fmla="*/ 1283949 w 1283949"/>
              <a:gd name="connsiteY2-90" fmla="*/ 0 h 1264125"/>
              <a:gd name="connsiteX3-91" fmla="*/ 1026146 w 1283949"/>
              <a:gd name="connsiteY3-92" fmla="*/ 751052 h 1264125"/>
              <a:gd name="connsiteX4-93" fmla="*/ 513073 w 1283949"/>
              <a:gd name="connsiteY4-94" fmla="*/ 1264125 h 1264125"/>
              <a:gd name="connsiteX5-95" fmla="*/ 0 w 1283949"/>
              <a:gd name="connsiteY5-96" fmla="*/ 751052 h 1264125"/>
              <a:gd name="connsiteX6-97" fmla="*/ 1 w 1283949"/>
              <a:gd name="connsiteY6-98" fmla="*/ 751052 h 1264125"/>
              <a:gd name="connsiteX0-99" fmla="*/ 1 w 1283949"/>
              <a:gd name="connsiteY0-100" fmla="*/ 751052 h 1264125"/>
              <a:gd name="connsiteX1-101" fmla="*/ 513074 w 1283949"/>
              <a:gd name="connsiteY1-102" fmla="*/ 237979 h 1264125"/>
              <a:gd name="connsiteX2-103" fmla="*/ 1283949 w 1283949"/>
              <a:gd name="connsiteY2-104" fmla="*/ 0 h 1264125"/>
              <a:gd name="connsiteX3-105" fmla="*/ 1026146 w 1283949"/>
              <a:gd name="connsiteY3-106" fmla="*/ 751052 h 1264125"/>
              <a:gd name="connsiteX4-107" fmla="*/ 513073 w 1283949"/>
              <a:gd name="connsiteY4-108" fmla="*/ 1264125 h 1264125"/>
              <a:gd name="connsiteX5-109" fmla="*/ 0 w 1283949"/>
              <a:gd name="connsiteY5-110" fmla="*/ 751052 h 1264125"/>
              <a:gd name="connsiteX6-111" fmla="*/ 1 w 1283949"/>
              <a:gd name="connsiteY6-112" fmla="*/ 751052 h 1264125"/>
              <a:gd name="connsiteX0-113" fmla="*/ 1 w 1283949"/>
              <a:gd name="connsiteY0-114" fmla="*/ 751052 h 1264125"/>
              <a:gd name="connsiteX1-115" fmla="*/ 513074 w 1283949"/>
              <a:gd name="connsiteY1-116" fmla="*/ 237979 h 1264125"/>
              <a:gd name="connsiteX2-117" fmla="*/ 1283949 w 1283949"/>
              <a:gd name="connsiteY2-118" fmla="*/ 0 h 1264125"/>
              <a:gd name="connsiteX3-119" fmla="*/ 1026146 w 1283949"/>
              <a:gd name="connsiteY3-120" fmla="*/ 751052 h 1264125"/>
              <a:gd name="connsiteX4-121" fmla="*/ 513073 w 1283949"/>
              <a:gd name="connsiteY4-122" fmla="*/ 1264125 h 1264125"/>
              <a:gd name="connsiteX5-123" fmla="*/ 0 w 1283949"/>
              <a:gd name="connsiteY5-124" fmla="*/ 751052 h 1264125"/>
              <a:gd name="connsiteX6-125" fmla="*/ 1 w 1283949"/>
              <a:gd name="connsiteY6-126" fmla="*/ 751052 h 1264125"/>
              <a:gd name="connsiteX0-127" fmla="*/ 1 w 1283949"/>
              <a:gd name="connsiteY0-128" fmla="*/ 751052 h 1264125"/>
              <a:gd name="connsiteX1-129" fmla="*/ 513074 w 1283949"/>
              <a:gd name="connsiteY1-130" fmla="*/ 237979 h 1264125"/>
              <a:gd name="connsiteX2-131" fmla="*/ 1283949 w 1283949"/>
              <a:gd name="connsiteY2-132" fmla="*/ 0 h 1264125"/>
              <a:gd name="connsiteX3-133" fmla="*/ 1026146 w 1283949"/>
              <a:gd name="connsiteY3-134" fmla="*/ 751052 h 1264125"/>
              <a:gd name="connsiteX4-135" fmla="*/ 513073 w 1283949"/>
              <a:gd name="connsiteY4-136" fmla="*/ 1264125 h 1264125"/>
              <a:gd name="connsiteX5-137" fmla="*/ 0 w 1283949"/>
              <a:gd name="connsiteY5-138" fmla="*/ 751052 h 1264125"/>
              <a:gd name="connsiteX6-139" fmla="*/ 1 w 1283949"/>
              <a:gd name="connsiteY6-140" fmla="*/ 751052 h 1264125"/>
              <a:gd name="connsiteX0-141" fmla="*/ 1 w 1283949"/>
              <a:gd name="connsiteY0-142" fmla="*/ 751052 h 1264125"/>
              <a:gd name="connsiteX1-143" fmla="*/ 513074 w 1283949"/>
              <a:gd name="connsiteY1-144" fmla="*/ 237979 h 1264125"/>
              <a:gd name="connsiteX2-145" fmla="*/ 1283949 w 1283949"/>
              <a:gd name="connsiteY2-146" fmla="*/ 0 h 1264125"/>
              <a:gd name="connsiteX3-147" fmla="*/ 1026146 w 1283949"/>
              <a:gd name="connsiteY3-148" fmla="*/ 751052 h 1264125"/>
              <a:gd name="connsiteX4-149" fmla="*/ 513073 w 1283949"/>
              <a:gd name="connsiteY4-150" fmla="*/ 1264125 h 1264125"/>
              <a:gd name="connsiteX5-151" fmla="*/ 0 w 1283949"/>
              <a:gd name="connsiteY5-152" fmla="*/ 751052 h 1264125"/>
              <a:gd name="connsiteX6-153" fmla="*/ 1 w 1283949"/>
              <a:gd name="connsiteY6-154" fmla="*/ 751052 h 1264125"/>
              <a:gd name="connsiteX0-155" fmla="*/ 1 w 1283949"/>
              <a:gd name="connsiteY0-156" fmla="*/ 751052 h 1264125"/>
              <a:gd name="connsiteX1-157" fmla="*/ 513074 w 1283949"/>
              <a:gd name="connsiteY1-158" fmla="*/ 237979 h 1264125"/>
              <a:gd name="connsiteX2-159" fmla="*/ 1283949 w 1283949"/>
              <a:gd name="connsiteY2-160" fmla="*/ 0 h 1264125"/>
              <a:gd name="connsiteX3-161" fmla="*/ 1026146 w 1283949"/>
              <a:gd name="connsiteY3-162" fmla="*/ 751052 h 1264125"/>
              <a:gd name="connsiteX4-163" fmla="*/ 513073 w 1283949"/>
              <a:gd name="connsiteY4-164" fmla="*/ 1264125 h 1264125"/>
              <a:gd name="connsiteX5-165" fmla="*/ 0 w 1283949"/>
              <a:gd name="connsiteY5-166" fmla="*/ 751052 h 1264125"/>
              <a:gd name="connsiteX6-167" fmla="*/ 1 w 1283949"/>
              <a:gd name="connsiteY6-168" fmla="*/ 751052 h 1264125"/>
              <a:gd name="connsiteX0-169" fmla="*/ 1 w 1283949"/>
              <a:gd name="connsiteY0-170" fmla="*/ 751052 h 1264125"/>
              <a:gd name="connsiteX1-171" fmla="*/ 513074 w 1283949"/>
              <a:gd name="connsiteY1-172" fmla="*/ 237979 h 1264125"/>
              <a:gd name="connsiteX2-173" fmla="*/ 1283949 w 1283949"/>
              <a:gd name="connsiteY2-174" fmla="*/ 0 h 1264125"/>
              <a:gd name="connsiteX3-175" fmla="*/ 1026146 w 1283949"/>
              <a:gd name="connsiteY3-176" fmla="*/ 751052 h 1264125"/>
              <a:gd name="connsiteX4-177" fmla="*/ 513073 w 1283949"/>
              <a:gd name="connsiteY4-178" fmla="*/ 1264125 h 1264125"/>
              <a:gd name="connsiteX5-179" fmla="*/ 0 w 1283949"/>
              <a:gd name="connsiteY5-180" fmla="*/ 751052 h 1264125"/>
              <a:gd name="connsiteX6-181" fmla="*/ 1 w 1283949"/>
              <a:gd name="connsiteY6-182" fmla="*/ 751052 h 1264125"/>
              <a:gd name="connsiteX0-183" fmla="*/ 1 w 1283949"/>
              <a:gd name="connsiteY0-184" fmla="*/ 751052 h 1264125"/>
              <a:gd name="connsiteX1-185" fmla="*/ 513074 w 1283949"/>
              <a:gd name="connsiteY1-186" fmla="*/ 237979 h 1264125"/>
              <a:gd name="connsiteX2-187" fmla="*/ 1283949 w 1283949"/>
              <a:gd name="connsiteY2-188" fmla="*/ 0 h 1264125"/>
              <a:gd name="connsiteX3-189" fmla="*/ 1036884 w 1283949"/>
              <a:gd name="connsiteY3-190" fmla="*/ 740238 h 1264125"/>
              <a:gd name="connsiteX4-191" fmla="*/ 513073 w 1283949"/>
              <a:gd name="connsiteY4-192" fmla="*/ 1264125 h 1264125"/>
              <a:gd name="connsiteX5-193" fmla="*/ 0 w 1283949"/>
              <a:gd name="connsiteY5-194" fmla="*/ 751052 h 1264125"/>
              <a:gd name="connsiteX6-195" fmla="*/ 1 w 1283949"/>
              <a:gd name="connsiteY6-196" fmla="*/ 751052 h 12641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83949" h="1264125">
                <a:moveTo>
                  <a:pt x="1" y="751052"/>
                </a:moveTo>
                <a:cubicBezTo>
                  <a:pt x="1" y="467690"/>
                  <a:pt x="181500" y="318970"/>
                  <a:pt x="513074" y="237979"/>
                </a:cubicBezTo>
                <a:cubicBezTo>
                  <a:pt x="807767" y="163910"/>
                  <a:pt x="1026991" y="79326"/>
                  <a:pt x="1283949" y="0"/>
                </a:cubicBezTo>
                <a:cubicBezTo>
                  <a:pt x="1230181" y="203540"/>
                  <a:pt x="1101430" y="536659"/>
                  <a:pt x="1036884" y="740238"/>
                </a:cubicBezTo>
                <a:cubicBezTo>
                  <a:pt x="956005" y="1007718"/>
                  <a:pt x="796435" y="1264125"/>
                  <a:pt x="513073" y="1264125"/>
                </a:cubicBezTo>
                <a:cubicBezTo>
                  <a:pt x="229711" y="1264125"/>
                  <a:pt x="0" y="1034414"/>
                  <a:pt x="0" y="751052"/>
                </a:cubicBezTo>
                <a:lnTo>
                  <a:pt x="1" y="751052"/>
                </a:lnTo>
                <a:close/>
              </a:path>
            </a:pathLst>
          </a:cu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泪滴形 11"/>
          <p:cNvSpPr/>
          <p:nvPr/>
        </p:nvSpPr>
        <p:spPr>
          <a:xfrm rot="18911993">
            <a:off x="3682737" y="4810263"/>
            <a:ext cx="263905" cy="259831"/>
          </a:xfrm>
          <a:custGeom>
            <a:avLst/>
            <a:gdLst>
              <a:gd name="connsiteX0" fmla="*/ 0 w 1026145"/>
              <a:gd name="connsiteY0" fmla="*/ 513073 h 1026145"/>
              <a:gd name="connsiteX1" fmla="*/ 513073 w 1026145"/>
              <a:gd name="connsiteY1" fmla="*/ 0 h 1026145"/>
              <a:gd name="connsiteX2" fmla="*/ 1026145 w 1026145"/>
              <a:gd name="connsiteY2" fmla="*/ 0 h 1026145"/>
              <a:gd name="connsiteX3" fmla="*/ 1026145 w 1026145"/>
              <a:gd name="connsiteY3" fmla="*/ 513073 h 1026145"/>
              <a:gd name="connsiteX4" fmla="*/ 513072 w 1026145"/>
              <a:gd name="connsiteY4" fmla="*/ 1026146 h 1026145"/>
              <a:gd name="connsiteX5" fmla="*/ -1 w 1026145"/>
              <a:gd name="connsiteY5" fmla="*/ 513073 h 1026145"/>
              <a:gd name="connsiteX6" fmla="*/ 0 w 1026145"/>
              <a:gd name="connsiteY6" fmla="*/ 513073 h 1026145"/>
              <a:gd name="connsiteX0-1" fmla="*/ 1 w 1283949"/>
              <a:gd name="connsiteY0-2" fmla="*/ 751052 h 1264125"/>
              <a:gd name="connsiteX1-3" fmla="*/ 513074 w 1283949"/>
              <a:gd name="connsiteY1-4" fmla="*/ 237979 h 1264125"/>
              <a:gd name="connsiteX2-5" fmla="*/ 1283949 w 1283949"/>
              <a:gd name="connsiteY2-6" fmla="*/ 0 h 1264125"/>
              <a:gd name="connsiteX3-7" fmla="*/ 1026146 w 1283949"/>
              <a:gd name="connsiteY3-8" fmla="*/ 751052 h 1264125"/>
              <a:gd name="connsiteX4-9" fmla="*/ 513073 w 1283949"/>
              <a:gd name="connsiteY4-10" fmla="*/ 1264125 h 1264125"/>
              <a:gd name="connsiteX5-11" fmla="*/ 0 w 1283949"/>
              <a:gd name="connsiteY5-12" fmla="*/ 751052 h 1264125"/>
              <a:gd name="connsiteX6-13" fmla="*/ 1 w 1283949"/>
              <a:gd name="connsiteY6-14" fmla="*/ 751052 h 1264125"/>
              <a:gd name="connsiteX0-15" fmla="*/ 1 w 1283949"/>
              <a:gd name="connsiteY0-16" fmla="*/ 751052 h 1264125"/>
              <a:gd name="connsiteX1-17" fmla="*/ 513074 w 1283949"/>
              <a:gd name="connsiteY1-18" fmla="*/ 237979 h 1264125"/>
              <a:gd name="connsiteX2-19" fmla="*/ 1283949 w 1283949"/>
              <a:gd name="connsiteY2-20" fmla="*/ 0 h 1264125"/>
              <a:gd name="connsiteX3-21" fmla="*/ 1026146 w 1283949"/>
              <a:gd name="connsiteY3-22" fmla="*/ 751052 h 1264125"/>
              <a:gd name="connsiteX4-23" fmla="*/ 513073 w 1283949"/>
              <a:gd name="connsiteY4-24" fmla="*/ 1264125 h 1264125"/>
              <a:gd name="connsiteX5-25" fmla="*/ 0 w 1283949"/>
              <a:gd name="connsiteY5-26" fmla="*/ 751052 h 1264125"/>
              <a:gd name="connsiteX6-27" fmla="*/ 1 w 1283949"/>
              <a:gd name="connsiteY6-28" fmla="*/ 751052 h 1264125"/>
              <a:gd name="connsiteX0-29" fmla="*/ 1 w 1283949"/>
              <a:gd name="connsiteY0-30" fmla="*/ 751052 h 1264125"/>
              <a:gd name="connsiteX1-31" fmla="*/ 513074 w 1283949"/>
              <a:gd name="connsiteY1-32" fmla="*/ 237979 h 1264125"/>
              <a:gd name="connsiteX2-33" fmla="*/ 1283949 w 1283949"/>
              <a:gd name="connsiteY2-34" fmla="*/ 0 h 1264125"/>
              <a:gd name="connsiteX3-35" fmla="*/ 1026146 w 1283949"/>
              <a:gd name="connsiteY3-36" fmla="*/ 751052 h 1264125"/>
              <a:gd name="connsiteX4-37" fmla="*/ 513073 w 1283949"/>
              <a:gd name="connsiteY4-38" fmla="*/ 1264125 h 1264125"/>
              <a:gd name="connsiteX5-39" fmla="*/ 0 w 1283949"/>
              <a:gd name="connsiteY5-40" fmla="*/ 751052 h 1264125"/>
              <a:gd name="connsiteX6-41" fmla="*/ 1 w 1283949"/>
              <a:gd name="connsiteY6-42" fmla="*/ 751052 h 1264125"/>
              <a:gd name="connsiteX0-43" fmla="*/ 1 w 1283949"/>
              <a:gd name="connsiteY0-44" fmla="*/ 751052 h 1264125"/>
              <a:gd name="connsiteX1-45" fmla="*/ 513074 w 1283949"/>
              <a:gd name="connsiteY1-46" fmla="*/ 237979 h 1264125"/>
              <a:gd name="connsiteX2-47" fmla="*/ 1283949 w 1283949"/>
              <a:gd name="connsiteY2-48" fmla="*/ 0 h 1264125"/>
              <a:gd name="connsiteX3-49" fmla="*/ 1026146 w 1283949"/>
              <a:gd name="connsiteY3-50" fmla="*/ 751052 h 1264125"/>
              <a:gd name="connsiteX4-51" fmla="*/ 513073 w 1283949"/>
              <a:gd name="connsiteY4-52" fmla="*/ 1264125 h 1264125"/>
              <a:gd name="connsiteX5-53" fmla="*/ 0 w 1283949"/>
              <a:gd name="connsiteY5-54" fmla="*/ 751052 h 1264125"/>
              <a:gd name="connsiteX6-55" fmla="*/ 1 w 1283949"/>
              <a:gd name="connsiteY6-56" fmla="*/ 751052 h 1264125"/>
              <a:gd name="connsiteX0-57" fmla="*/ 1 w 1283949"/>
              <a:gd name="connsiteY0-58" fmla="*/ 751052 h 1264125"/>
              <a:gd name="connsiteX1-59" fmla="*/ 513074 w 1283949"/>
              <a:gd name="connsiteY1-60" fmla="*/ 237979 h 1264125"/>
              <a:gd name="connsiteX2-61" fmla="*/ 1283949 w 1283949"/>
              <a:gd name="connsiteY2-62" fmla="*/ 0 h 1264125"/>
              <a:gd name="connsiteX3-63" fmla="*/ 1026146 w 1283949"/>
              <a:gd name="connsiteY3-64" fmla="*/ 751052 h 1264125"/>
              <a:gd name="connsiteX4-65" fmla="*/ 513073 w 1283949"/>
              <a:gd name="connsiteY4-66" fmla="*/ 1264125 h 1264125"/>
              <a:gd name="connsiteX5-67" fmla="*/ 0 w 1283949"/>
              <a:gd name="connsiteY5-68" fmla="*/ 751052 h 1264125"/>
              <a:gd name="connsiteX6-69" fmla="*/ 1 w 1283949"/>
              <a:gd name="connsiteY6-70" fmla="*/ 751052 h 1264125"/>
              <a:gd name="connsiteX0-71" fmla="*/ 1 w 1283949"/>
              <a:gd name="connsiteY0-72" fmla="*/ 751052 h 1264125"/>
              <a:gd name="connsiteX1-73" fmla="*/ 513074 w 1283949"/>
              <a:gd name="connsiteY1-74" fmla="*/ 237979 h 1264125"/>
              <a:gd name="connsiteX2-75" fmla="*/ 1283949 w 1283949"/>
              <a:gd name="connsiteY2-76" fmla="*/ 0 h 1264125"/>
              <a:gd name="connsiteX3-77" fmla="*/ 1026146 w 1283949"/>
              <a:gd name="connsiteY3-78" fmla="*/ 751052 h 1264125"/>
              <a:gd name="connsiteX4-79" fmla="*/ 513073 w 1283949"/>
              <a:gd name="connsiteY4-80" fmla="*/ 1264125 h 1264125"/>
              <a:gd name="connsiteX5-81" fmla="*/ 0 w 1283949"/>
              <a:gd name="connsiteY5-82" fmla="*/ 751052 h 1264125"/>
              <a:gd name="connsiteX6-83" fmla="*/ 1 w 1283949"/>
              <a:gd name="connsiteY6-84" fmla="*/ 751052 h 1264125"/>
              <a:gd name="connsiteX0-85" fmla="*/ 1 w 1283949"/>
              <a:gd name="connsiteY0-86" fmla="*/ 751052 h 1264125"/>
              <a:gd name="connsiteX1-87" fmla="*/ 513074 w 1283949"/>
              <a:gd name="connsiteY1-88" fmla="*/ 237979 h 1264125"/>
              <a:gd name="connsiteX2-89" fmla="*/ 1283949 w 1283949"/>
              <a:gd name="connsiteY2-90" fmla="*/ 0 h 1264125"/>
              <a:gd name="connsiteX3-91" fmla="*/ 1026146 w 1283949"/>
              <a:gd name="connsiteY3-92" fmla="*/ 751052 h 1264125"/>
              <a:gd name="connsiteX4-93" fmla="*/ 513073 w 1283949"/>
              <a:gd name="connsiteY4-94" fmla="*/ 1264125 h 1264125"/>
              <a:gd name="connsiteX5-95" fmla="*/ 0 w 1283949"/>
              <a:gd name="connsiteY5-96" fmla="*/ 751052 h 1264125"/>
              <a:gd name="connsiteX6-97" fmla="*/ 1 w 1283949"/>
              <a:gd name="connsiteY6-98" fmla="*/ 751052 h 1264125"/>
              <a:gd name="connsiteX0-99" fmla="*/ 1 w 1283949"/>
              <a:gd name="connsiteY0-100" fmla="*/ 751052 h 1264125"/>
              <a:gd name="connsiteX1-101" fmla="*/ 513074 w 1283949"/>
              <a:gd name="connsiteY1-102" fmla="*/ 237979 h 1264125"/>
              <a:gd name="connsiteX2-103" fmla="*/ 1283949 w 1283949"/>
              <a:gd name="connsiteY2-104" fmla="*/ 0 h 1264125"/>
              <a:gd name="connsiteX3-105" fmla="*/ 1026146 w 1283949"/>
              <a:gd name="connsiteY3-106" fmla="*/ 751052 h 1264125"/>
              <a:gd name="connsiteX4-107" fmla="*/ 513073 w 1283949"/>
              <a:gd name="connsiteY4-108" fmla="*/ 1264125 h 1264125"/>
              <a:gd name="connsiteX5-109" fmla="*/ 0 w 1283949"/>
              <a:gd name="connsiteY5-110" fmla="*/ 751052 h 1264125"/>
              <a:gd name="connsiteX6-111" fmla="*/ 1 w 1283949"/>
              <a:gd name="connsiteY6-112" fmla="*/ 751052 h 1264125"/>
              <a:gd name="connsiteX0-113" fmla="*/ 1 w 1283949"/>
              <a:gd name="connsiteY0-114" fmla="*/ 751052 h 1264125"/>
              <a:gd name="connsiteX1-115" fmla="*/ 513074 w 1283949"/>
              <a:gd name="connsiteY1-116" fmla="*/ 237979 h 1264125"/>
              <a:gd name="connsiteX2-117" fmla="*/ 1283949 w 1283949"/>
              <a:gd name="connsiteY2-118" fmla="*/ 0 h 1264125"/>
              <a:gd name="connsiteX3-119" fmla="*/ 1026146 w 1283949"/>
              <a:gd name="connsiteY3-120" fmla="*/ 751052 h 1264125"/>
              <a:gd name="connsiteX4-121" fmla="*/ 513073 w 1283949"/>
              <a:gd name="connsiteY4-122" fmla="*/ 1264125 h 1264125"/>
              <a:gd name="connsiteX5-123" fmla="*/ 0 w 1283949"/>
              <a:gd name="connsiteY5-124" fmla="*/ 751052 h 1264125"/>
              <a:gd name="connsiteX6-125" fmla="*/ 1 w 1283949"/>
              <a:gd name="connsiteY6-126" fmla="*/ 751052 h 1264125"/>
              <a:gd name="connsiteX0-127" fmla="*/ 1 w 1283949"/>
              <a:gd name="connsiteY0-128" fmla="*/ 751052 h 1264125"/>
              <a:gd name="connsiteX1-129" fmla="*/ 513074 w 1283949"/>
              <a:gd name="connsiteY1-130" fmla="*/ 237979 h 1264125"/>
              <a:gd name="connsiteX2-131" fmla="*/ 1283949 w 1283949"/>
              <a:gd name="connsiteY2-132" fmla="*/ 0 h 1264125"/>
              <a:gd name="connsiteX3-133" fmla="*/ 1026146 w 1283949"/>
              <a:gd name="connsiteY3-134" fmla="*/ 751052 h 1264125"/>
              <a:gd name="connsiteX4-135" fmla="*/ 513073 w 1283949"/>
              <a:gd name="connsiteY4-136" fmla="*/ 1264125 h 1264125"/>
              <a:gd name="connsiteX5-137" fmla="*/ 0 w 1283949"/>
              <a:gd name="connsiteY5-138" fmla="*/ 751052 h 1264125"/>
              <a:gd name="connsiteX6-139" fmla="*/ 1 w 1283949"/>
              <a:gd name="connsiteY6-140" fmla="*/ 751052 h 1264125"/>
              <a:gd name="connsiteX0-141" fmla="*/ 1 w 1283949"/>
              <a:gd name="connsiteY0-142" fmla="*/ 751052 h 1264125"/>
              <a:gd name="connsiteX1-143" fmla="*/ 513074 w 1283949"/>
              <a:gd name="connsiteY1-144" fmla="*/ 237979 h 1264125"/>
              <a:gd name="connsiteX2-145" fmla="*/ 1283949 w 1283949"/>
              <a:gd name="connsiteY2-146" fmla="*/ 0 h 1264125"/>
              <a:gd name="connsiteX3-147" fmla="*/ 1026146 w 1283949"/>
              <a:gd name="connsiteY3-148" fmla="*/ 751052 h 1264125"/>
              <a:gd name="connsiteX4-149" fmla="*/ 513073 w 1283949"/>
              <a:gd name="connsiteY4-150" fmla="*/ 1264125 h 1264125"/>
              <a:gd name="connsiteX5-151" fmla="*/ 0 w 1283949"/>
              <a:gd name="connsiteY5-152" fmla="*/ 751052 h 1264125"/>
              <a:gd name="connsiteX6-153" fmla="*/ 1 w 1283949"/>
              <a:gd name="connsiteY6-154" fmla="*/ 751052 h 1264125"/>
              <a:gd name="connsiteX0-155" fmla="*/ 1 w 1283949"/>
              <a:gd name="connsiteY0-156" fmla="*/ 751052 h 1264125"/>
              <a:gd name="connsiteX1-157" fmla="*/ 513074 w 1283949"/>
              <a:gd name="connsiteY1-158" fmla="*/ 237979 h 1264125"/>
              <a:gd name="connsiteX2-159" fmla="*/ 1283949 w 1283949"/>
              <a:gd name="connsiteY2-160" fmla="*/ 0 h 1264125"/>
              <a:gd name="connsiteX3-161" fmla="*/ 1026146 w 1283949"/>
              <a:gd name="connsiteY3-162" fmla="*/ 751052 h 1264125"/>
              <a:gd name="connsiteX4-163" fmla="*/ 513073 w 1283949"/>
              <a:gd name="connsiteY4-164" fmla="*/ 1264125 h 1264125"/>
              <a:gd name="connsiteX5-165" fmla="*/ 0 w 1283949"/>
              <a:gd name="connsiteY5-166" fmla="*/ 751052 h 1264125"/>
              <a:gd name="connsiteX6-167" fmla="*/ 1 w 1283949"/>
              <a:gd name="connsiteY6-168" fmla="*/ 751052 h 1264125"/>
              <a:gd name="connsiteX0-169" fmla="*/ 1 w 1283949"/>
              <a:gd name="connsiteY0-170" fmla="*/ 751052 h 1264125"/>
              <a:gd name="connsiteX1-171" fmla="*/ 513074 w 1283949"/>
              <a:gd name="connsiteY1-172" fmla="*/ 237979 h 1264125"/>
              <a:gd name="connsiteX2-173" fmla="*/ 1283949 w 1283949"/>
              <a:gd name="connsiteY2-174" fmla="*/ 0 h 1264125"/>
              <a:gd name="connsiteX3-175" fmla="*/ 1026146 w 1283949"/>
              <a:gd name="connsiteY3-176" fmla="*/ 751052 h 1264125"/>
              <a:gd name="connsiteX4-177" fmla="*/ 513073 w 1283949"/>
              <a:gd name="connsiteY4-178" fmla="*/ 1264125 h 1264125"/>
              <a:gd name="connsiteX5-179" fmla="*/ 0 w 1283949"/>
              <a:gd name="connsiteY5-180" fmla="*/ 751052 h 1264125"/>
              <a:gd name="connsiteX6-181" fmla="*/ 1 w 1283949"/>
              <a:gd name="connsiteY6-182" fmla="*/ 751052 h 1264125"/>
              <a:gd name="connsiteX0-183" fmla="*/ 1 w 1283949"/>
              <a:gd name="connsiteY0-184" fmla="*/ 751052 h 1264125"/>
              <a:gd name="connsiteX1-185" fmla="*/ 513074 w 1283949"/>
              <a:gd name="connsiteY1-186" fmla="*/ 237979 h 1264125"/>
              <a:gd name="connsiteX2-187" fmla="*/ 1283949 w 1283949"/>
              <a:gd name="connsiteY2-188" fmla="*/ 0 h 1264125"/>
              <a:gd name="connsiteX3-189" fmla="*/ 1036884 w 1283949"/>
              <a:gd name="connsiteY3-190" fmla="*/ 740238 h 1264125"/>
              <a:gd name="connsiteX4-191" fmla="*/ 513073 w 1283949"/>
              <a:gd name="connsiteY4-192" fmla="*/ 1264125 h 1264125"/>
              <a:gd name="connsiteX5-193" fmla="*/ 0 w 1283949"/>
              <a:gd name="connsiteY5-194" fmla="*/ 751052 h 1264125"/>
              <a:gd name="connsiteX6-195" fmla="*/ 1 w 1283949"/>
              <a:gd name="connsiteY6-196" fmla="*/ 751052 h 12641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83949" h="1264125">
                <a:moveTo>
                  <a:pt x="1" y="751052"/>
                </a:moveTo>
                <a:cubicBezTo>
                  <a:pt x="1" y="467690"/>
                  <a:pt x="181500" y="318970"/>
                  <a:pt x="513074" y="237979"/>
                </a:cubicBezTo>
                <a:cubicBezTo>
                  <a:pt x="807767" y="163910"/>
                  <a:pt x="1026991" y="79326"/>
                  <a:pt x="1283949" y="0"/>
                </a:cubicBezTo>
                <a:cubicBezTo>
                  <a:pt x="1230181" y="203540"/>
                  <a:pt x="1101430" y="536659"/>
                  <a:pt x="1036884" y="740238"/>
                </a:cubicBezTo>
                <a:cubicBezTo>
                  <a:pt x="956005" y="1007718"/>
                  <a:pt x="796435" y="1264125"/>
                  <a:pt x="513073" y="1264125"/>
                </a:cubicBezTo>
                <a:cubicBezTo>
                  <a:pt x="229711" y="1264125"/>
                  <a:pt x="0" y="1034414"/>
                  <a:pt x="0" y="751052"/>
                </a:cubicBezTo>
                <a:lnTo>
                  <a:pt x="1" y="751052"/>
                </a:lnTo>
                <a:close/>
              </a:path>
            </a:pathLst>
          </a:cu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矩形: 圆角 13"/>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（一）正确看待得与失</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7" name="矩形 3"/>
          <p:cNvSpPr>
            <a:spLocks noChangeArrowheads="1"/>
          </p:cNvSpPr>
          <p:nvPr/>
        </p:nvSpPr>
        <p:spPr bwMode="auto">
          <a:xfrm>
            <a:off x="755650" y="2054225"/>
            <a:ext cx="3921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a:latin typeface="FZSSK--GBK1-0"/>
              </a:rPr>
              <a:t>要跳出对个人得失的计较</a:t>
            </a:r>
            <a:endParaRPr lang="zh-CN" altLang="en-US" sz="2400"/>
          </a:p>
        </p:txBody>
      </p:sp>
      <p:cxnSp>
        <p:nvCxnSpPr>
          <p:cNvPr id="23" name="直接连接符 22"/>
          <p:cNvCxnSpPr/>
          <p:nvPr/>
        </p:nvCxnSpPr>
        <p:spPr>
          <a:xfrm>
            <a:off x="425450" y="1958975"/>
            <a:ext cx="0" cy="4249738"/>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477963" y="1973263"/>
            <a:ext cx="0" cy="423545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3130" name="矩形 1"/>
          <p:cNvSpPr>
            <a:spLocks noChangeArrowheads="1"/>
          </p:cNvSpPr>
          <p:nvPr/>
        </p:nvSpPr>
        <p:spPr bwMode="auto">
          <a:xfrm>
            <a:off x="2160270" y="3181350"/>
            <a:ext cx="868616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只有跳出对狭隘个人利益的计较，关爱他人，热爱集体，真诚奉献，才能赢得他人和社会的尊重</a:t>
            </a:r>
            <a:endParaRPr lang="zh-CN" altLang="en-US" sz="2400" dirty="0"/>
          </a:p>
        </p:txBody>
      </p:sp>
      <p:sp>
        <p:nvSpPr>
          <p:cNvPr id="9" name="矩形: 圆角 8"/>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（一）正确看待得与失</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矩形 1"/>
          <p:cNvSpPr>
            <a:spLocks noChangeArrowheads="1"/>
          </p:cNvSpPr>
          <p:nvPr/>
        </p:nvSpPr>
        <p:spPr bwMode="auto">
          <a:xfrm>
            <a:off x="5468740" y="3086606"/>
            <a:ext cx="54975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latin typeface="FZSSK--GBK1-0"/>
              </a:rPr>
              <a:t>以积极进取的态度去面对生活中的成败得失，使一时的挫折或失败成为人生的财富而不是人生的包袱</a:t>
            </a:r>
            <a:endParaRPr lang="zh-CN" altLang="en-US" sz="2400" dirty="0"/>
          </a:p>
        </p:txBody>
      </p:sp>
      <p:pic>
        <p:nvPicPr>
          <p:cNvPr id="134152"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5017" y="2134106"/>
            <a:ext cx="378988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圆角 5"/>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（一）正确看待得与失</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本框 1"/>
          <p:cNvSpPr txBox="1">
            <a:spLocks noChangeArrowheads="1"/>
          </p:cNvSpPr>
          <p:nvPr/>
        </p:nvSpPr>
        <p:spPr bwMode="auto">
          <a:xfrm>
            <a:off x="2265363" y="2236788"/>
            <a:ext cx="917257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2130" indent="-53213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Aft>
                <a:spcPts val="1200"/>
              </a:spcAft>
              <a:buClr>
                <a:srgbClr val="2B6C18"/>
              </a:buClr>
              <a:buFont typeface="Wingdings" panose="05000000000000000000" pitchFamily="2" charset="2"/>
              <a:buChar char="u"/>
            </a:pPr>
            <a:r>
              <a:rPr lang="zh-CN" altLang="en-US" sz="2400" dirty="0"/>
              <a:t>苦与乐既对立又统一，在一定条件下可以相互转化</a:t>
            </a:r>
            <a:endParaRPr lang="en-US" altLang="zh-CN" sz="2400" dirty="0"/>
          </a:p>
          <a:p>
            <a:pPr algn="just">
              <a:lnSpc>
                <a:spcPct val="150000"/>
              </a:lnSpc>
              <a:spcAft>
                <a:spcPts val="1200"/>
              </a:spcAft>
              <a:buClr>
                <a:srgbClr val="2B6C18"/>
              </a:buClr>
              <a:buFont typeface="Wingdings" panose="05000000000000000000" pitchFamily="2" charset="2"/>
              <a:buChar char="u"/>
            </a:pPr>
            <a:r>
              <a:rPr lang="zh-CN" altLang="en-US" sz="2400" dirty="0"/>
              <a:t>真正的快乐只能由奋斗的艰苦转化而来</a:t>
            </a:r>
            <a:endParaRPr lang="zh-CN" altLang="en-US" sz="2400" dirty="0"/>
          </a:p>
        </p:txBody>
      </p:sp>
      <p:pic>
        <p:nvPicPr>
          <p:cNvPr id="7" name="图片 1"/>
          <p:cNvPicPr>
            <a:picLocks noChangeAspect="1" noChangeArrowheads="1"/>
          </p:cNvPicPr>
          <p:nvPr/>
        </p:nvPicPr>
        <p:blipFill>
          <a:blip r:embed="rId1" cstate="print"/>
          <a:srcRect/>
          <a:stretch>
            <a:fillRect/>
          </a:stretch>
        </p:blipFill>
        <p:spPr bwMode="auto">
          <a:xfrm>
            <a:off x="1147763" y="3962518"/>
            <a:ext cx="3782445" cy="234874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35172" name="文本框 1"/>
          <p:cNvSpPr txBox="1">
            <a:spLocks noChangeArrowheads="1"/>
          </p:cNvSpPr>
          <p:nvPr/>
        </p:nvSpPr>
        <p:spPr bwMode="auto">
          <a:xfrm>
            <a:off x="5702300" y="4569684"/>
            <a:ext cx="5735638"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t>要准确把握苦与乐的辩证关系，</a:t>
            </a:r>
            <a:endParaRPr lang="zh-CN" altLang="en-US" sz="2400" b="1" dirty="0"/>
          </a:p>
          <a:p>
            <a:pPr algn="just">
              <a:lnSpc>
                <a:spcPct val="150000"/>
              </a:lnSpc>
            </a:pPr>
            <a:r>
              <a:rPr lang="zh-CN" altLang="en-US" sz="2400" b="1" dirty="0"/>
              <a:t>努力做迎难而上、艰苦奋斗的开拓者</a:t>
            </a:r>
            <a:endParaRPr lang="zh-CN" altLang="en-US" sz="2400" b="1" dirty="0"/>
          </a:p>
        </p:txBody>
      </p:sp>
      <p:sp>
        <p:nvSpPr>
          <p:cNvPr id="8" name="矩形: 圆角 7"/>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（二）正确看待苦与乐</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76550"/>
            <a:ext cx="12192000" cy="3994150"/>
          </a:xfrm>
          <a:prstGeom prst="rect">
            <a:avLst/>
          </a:prstGeom>
          <a:blipFill>
            <a:blip r:embed="rId2"/>
            <a:stretch>
              <a:fillRect l="-7124" r="-7066"/>
            </a:stretch>
          </a:blipFill>
        </p:spPr>
      </p:pic>
      <p:grpSp>
        <p:nvGrpSpPr>
          <p:cNvPr id="4" name="组合 3"/>
          <p:cNvGrpSpPr/>
          <p:nvPr/>
        </p:nvGrpSpPr>
        <p:grpSpPr>
          <a:xfrm>
            <a:off x="199869" y="186885"/>
            <a:ext cx="11792262" cy="6521508"/>
            <a:chOff x="199869" y="186885"/>
            <a:chExt cx="11792262" cy="6521508"/>
          </a:xfrm>
        </p:grpSpPr>
        <p:sp>
          <p:nvSpPr>
            <p:cNvPr id="12" name="圆角矩形 18"/>
            <p:cNvSpPr/>
            <p:nvPr/>
          </p:nvSpPr>
          <p:spPr>
            <a:xfrm>
              <a:off x="199869" y="314792"/>
              <a:ext cx="11792262" cy="6393601"/>
            </a:xfrm>
            <a:prstGeom prst="roundRect">
              <a:avLst>
                <a:gd name="adj" fmla="val 1667"/>
              </a:avLst>
            </a:prstGeom>
            <a:solidFill>
              <a:sysClr val="window" lastClr="FFFFFF">
                <a:alpha val="98000"/>
              </a:sysClr>
            </a:solidFill>
            <a:ln w="12700" cap="flat" cmpd="sng" algn="ctr">
              <a:no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25"/>
            <p:cNvSpPr/>
            <p:nvPr/>
          </p:nvSpPr>
          <p:spPr>
            <a:xfrm>
              <a:off x="408318" y="507593"/>
              <a:ext cx="11375364" cy="5992795"/>
            </a:xfrm>
            <a:prstGeom prst="roundRect">
              <a:avLst>
                <a:gd name="adj" fmla="val 1667"/>
              </a:avLst>
            </a:prstGeom>
            <a:noFill/>
            <a:ln w="19050" cap="flat" cmpd="sng" algn="ctr">
              <a:solidFill>
                <a:srgbClr val="34861E"/>
              </a:solid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圆角矩形 23"/>
            <p:cNvSpPr/>
            <p:nvPr/>
          </p:nvSpPr>
          <p:spPr>
            <a:xfrm>
              <a:off x="2364459" y="186885"/>
              <a:ext cx="7463082" cy="731837"/>
            </a:xfrm>
            <a:prstGeom prst="roundRect">
              <a:avLst/>
            </a:prstGeom>
            <a:solidFill>
              <a:srgbClr val="2B6C18"/>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72000" anchor="ctr"/>
            <a:lstStyle/>
            <a:p>
              <a:pPr lvl="0" algn="ctr" eaLnBrk="1" fontAlgn="auto" hangingPunct="1">
                <a:spcBef>
                  <a:spcPts val="0"/>
                </a:spcBef>
                <a:spcAft>
                  <a:spcPts val="0"/>
                </a:spcAft>
                <a:defRPr/>
              </a:pPr>
              <a:r>
                <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拓展</a:t>
              </a: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：革命乐观主义精神</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5" name="矩形 4"/>
            <p:cNvSpPr>
              <a:spLocks noChangeArrowheads="1"/>
            </p:cNvSpPr>
            <p:nvPr/>
          </p:nvSpPr>
          <p:spPr bwMode="auto">
            <a:xfrm>
              <a:off x="1550202" y="1746935"/>
              <a:ext cx="9091596"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gn="just">
                <a:lnSpc>
                  <a:spcPct val="150000"/>
                </a:lnSpc>
                <a:spcBef>
                  <a:spcPct val="0"/>
                </a:spcBef>
                <a:buNone/>
              </a:pPr>
              <a:r>
                <a:rPr lang="zh-CN" altLang="en-US" sz="2400" dirty="0">
                  <a:solidFill>
                    <a:srgbClr val="000000"/>
                  </a:solidFill>
                </a:rPr>
                <a:t>井冈山斗争期间，由于敌人“围剿”封锁，加上当地自然地理条件所限，红军的物质生活资料极其匮乏，吃饭都成为大问题。条件虽然艰苦，可红军将士充满了革命乐观主义精神。当时有一首歌谣：“红米饭，南瓜汤，秋茄子，味好香，餐餐吃得精打光。”革命乐观主义，并不是盲目的乐观，而是建立在对社会发展规律和前途远见卓识的基础上，是对实现奋斗目标必胜的信念以及积极乐观的人生态度。</a:t>
              </a:r>
              <a:endParaRPr lang="zh-CN" altLang="en-US" sz="2400" dirty="0">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1"/>
          <p:cNvSpPr>
            <a:spLocks noChangeArrowheads="1"/>
          </p:cNvSpPr>
          <p:nvPr/>
        </p:nvSpPr>
        <p:spPr bwMode="auto">
          <a:xfrm>
            <a:off x="6826250" y="2481263"/>
            <a:ext cx="4095750" cy="3578225"/>
          </a:xfrm>
          <a:prstGeom prst="roundRect">
            <a:avLst>
              <a:gd name="adj" fmla="val 4407"/>
            </a:avLst>
          </a:prstGeom>
          <a:gradFill rotWithShape="1">
            <a:gsLst>
              <a:gs pos="0">
                <a:srgbClr val="C0C0C0"/>
              </a:gs>
              <a:gs pos="100000">
                <a:srgbClr val="FFFFFF"/>
              </a:gs>
            </a:gsLst>
            <a:lin ang="5400000" scaled="1"/>
          </a:gradFill>
          <a:ln w="9525">
            <a:solidFill>
              <a:srgbClr val="C0C0C0"/>
            </a:solidFill>
            <a:round/>
          </a:ln>
        </p:spPr>
        <p:txBody>
          <a:bodyPr wrap="none" anchor="ctr"/>
          <a:lstStyle/>
          <a:p>
            <a:pPr defTabSz="822960">
              <a:defRPr/>
            </a:pPr>
            <a:endParaRPr lang="zh-CN" altLang="en-US" sz="1260" kern="0" dirty="0">
              <a:solidFill>
                <a:sysClr val="windowText" lastClr="000000"/>
              </a:solidFill>
              <a:latin typeface="等线" panose="02010600030101010101" pitchFamily="2" charset="-122"/>
            </a:endParaRPr>
          </a:p>
        </p:txBody>
      </p:sp>
      <p:sp>
        <p:nvSpPr>
          <p:cNvPr id="8" name="AutoShape 11"/>
          <p:cNvSpPr>
            <a:spLocks noChangeArrowheads="1"/>
          </p:cNvSpPr>
          <p:nvPr/>
        </p:nvSpPr>
        <p:spPr bwMode="auto">
          <a:xfrm>
            <a:off x="995363" y="2481263"/>
            <a:ext cx="4789487" cy="3578225"/>
          </a:xfrm>
          <a:prstGeom prst="roundRect">
            <a:avLst>
              <a:gd name="adj" fmla="val 4407"/>
            </a:avLst>
          </a:prstGeom>
          <a:gradFill rotWithShape="1">
            <a:gsLst>
              <a:gs pos="0">
                <a:srgbClr val="C0C0C0"/>
              </a:gs>
              <a:gs pos="100000">
                <a:srgbClr val="FFFFFF"/>
              </a:gs>
            </a:gsLst>
            <a:lin ang="5400000" scaled="1"/>
          </a:gradFill>
          <a:ln w="9525">
            <a:solidFill>
              <a:srgbClr val="C0C0C0"/>
            </a:solidFill>
            <a:round/>
          </a:ln>
        </p:spPr>
        <p:txBody>
          <a:bodyPr wrap="none" anchor="ctr"/>
          <a:lstStyle/>
          <a:p>
            <a:pPr defTabSz="822960">
              <a:defRPr/>
            </a:pPr>
            <a:endParaRPr lang="zh-CN" altLang="en-US" sz="1260" kern="0" dirty="0">
              <a:solidFill>
                <a:sysClr val="windowText" lastClr="000000"/>
              </a:solidFill>
              <a:latin typeface="等线" panose="02010600030101010101" pitchFamily="2" charset="-122"/>
            </a:endParaRPr>
          </a:p>
        </p:txBody>
      </p:sp>
      <p:sp>
        <p:nvSpPr>
          <p:cNvPr id="138244" name="文本框 1"/>
          <p:cNvSpPr txBox="1">
            <a:spLocks noChangeArrowheads="1"/>
          </p:cNvSpPr>
          <p:nvPr/>
        </p:nvSpPr>
        <p:spPr bwMode="auto">
          <a:xfrm>
            <a:off x="1106488" y="2595563"/>
            <a:ext cx="4567237"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dirty="0"/>
              <a:t>在顺境中前进，天时、地利、人和等有利因素，使人们更容易接近和实现目标。但是，顺境中的宽松气氛、优越条件，又容易使人滋生骄娇二气，自满自足，意志衰退。</a:t>
            </a:r>
            <a:endParaRPr lang="zh-CN" altLang="en-US" sz="2400" dirty="0"/>
          </a:p>
        </p:txBody>
      </p:sp>
      <p:sp>
        <p:nvSpPr>
          <p:cNvPr id="138245" name="文本框 1"/>
          <p:cNvSpPr txBox="1">
            <a:spLocks noChangeArrowheads="1"/>
          </p:cNvSpPr>
          <p:nvPr/>
        </p:nvSpPr>
        <p:spPr bwMode="auto">
          <a:xfrm>
            <a:off x="7080250" y="2786063"/>
            <a:ext cx="353695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a:t>逆境的恶劣环境，对于挑战者而言，可以磨炼意志、陶冶品格、积累战胜困难的经验、丰富人生阅历。</a:t>
            </a:r>
            <a:endParaRPr lang="zh-CN" altLang="en-US" sz="2400"/>
          </a:p>
        </p:txBody>
      </p:sp>
      <p:sp>
        <p:nvSpPr>
          <p:cNvPr id="9" name="矩形: 圆角 8"/>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（三）正确看待顺与逆</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本框 1"/>
          <p:cNvSpPr txBox="1">
            <a:spLocks noChangeArrowheads="1"/>
          </p:cNvSpPr>
          <p:nvPr/>
        </p:nvSpPr>
        <p:spPr bwMode="auto">
          <a:xfrm>
            <a:off x="1677988" y="2868613"/>
            <a:ext cx="606583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800"/>
              <a:t>身处顺境，顺势而快上，乘风而勇进</a:t>
            </a:r>
            <a:endParaRPr lang="zh-CN" altLang="en-US" sz="2800"/>
          </a:p>
        </p:txBody>
      </p:sp>
      <p:grpSp>
        <p:nvGrpSpPr>
          <p:cNvPr id="139267" name="组合 1"/>
          <p:cNvGrpSpPr/>
          <p:nvPr/>
        </p:nvGrpSpPr>
        <p:grpSpPr bwMode="auto">
          <a:xfrm>
            <a:off x="995363" y="2865438"/>
            <a:ext cx="579437" cy="511175"/>
            <a:chOff x="1118227" y="1039647"/>
            <a:chExt cx="579501" cy="511638"/>
          </a:xfrm>
        </p:grpSpPr>
        <p:sp>
          <p:nvSpPr>
            <p:cNvPr id="16" name="AutoShape 71"/>
            <p:cNvSpPr>
              <a:spLocks noChangeArrowheads="1"/>
            </p:cNvSpPr>
            <p:nvPr/>
          </p:nvSpPr>
          <p:spPr bwMode="auto">
            <a:xfrm>
              <a:off x="1299222" y="1039647"/>
              <a:ext cx="398506" cy="511638"/>
            </a:xfrm>
            <a:prstGeom prst="rightArrow">
              <a:avLst>
                <a:gd name="adj1" fmla="val 70389"/>
                <a:gd name="adj2" fmla="val 62116"/>
              </a:avLst>
            </a:prstGeom>
            <a:solidFill>
              <a:sysClr val="window" lastClr="FFFFFF">
                <a:lumMod val="50000"/>
              </a:sysClr>
            </a:solidFill>
            <a:ln>
              <a:noFill/>
            </a:ln>
          </p:spPr>
          <p:txBody>
            <a:bodyPr wrap="none" anchor="ctr"/>
            <a:lstStyle/>
            <a:p>
              <a:pPr defTabSz="685800" eaLnBrk="1" fontAlgn="auto" hangingPunct="1">
                <a:spcBef>
                  <a:spcPts val="0"/>
                </a:spcBef>
                <a:spcAft>
                  <a:spcPts val="0"/>
                </a:spcAft>
                <a:defRPr/>
              </a:pPr>
              <a:endParaRPr lang="zh-CN" altLang="en-US" sz="1215" kern="0">
                <a:solidFill>
                  <a:prstClr val="black"/>
                </a:solidFill>
                <a:latin typeface="Calibri" panose="020F0502020204030204"/>
              </a:endParaRPr>
            </a:p>
          </p:txBody>
        </p:sp>
        <p:sp>
          <p:nvSpPr>
            <p:cNvPr id="17" name="椭圆 117"/>
            <p:cNvSpPr>
              <a:spLocks noChangeAspect="1"/>
            </p:cNvSpPr>
            <p:nvPr/>
          </p:nvSpPr>
          <p:spPr bwMode="auto">
            <a:xfrm>
              <a:off x="1118227" y="1123860"/>
              <a:ext cx="311184" cy="311432"/>
            </a:xfrm>
            <a:prstGeom prst="ellipse">
              <a:avLst/>
            </a:prstGeom>
            <a:gradFill>
              <a:gsLst>
                <a:gs pos="62000">
                  <a:schemeClr val="accent6">
                    <a:lumMod val="75000"/>
                  </a:schemeClr>
                </a:gs>
                <a:gs pos="0">
                  <a:schemeClr val="accent6">
                    <a:lumMod val="60000"/>
                    <a:lumOff val="40000"/>
                  </a:schemeClr>
                </a:gs>
                <a:gs pos="100000">
                  <a:srgbClr val="2B6C18"/>
                </a:gs>
              </a:gsLst>
              <a:lin ang="5400000" scaled="0"/>
            </a:gradFill>
            <a:ln w="25400" cmpd="sng">
              <a:solidFill>
                <a:sysClr val="window" lastClr="FFFFFF"/>
              </a:solidFill>
              <a:round/>
            </a:ln>
          </p:spPr>
          <p:txBody>
            <a:bodyPr anchor="ctr"/>
            <a:lstStyle/>
            <a:p>
              <a:pPr algn="ctr" defTabSz="685800" eaLnBrk="1" fontAlgn="auto" hangingPunct="1">
                <a:spcBef>
                  <a:spcPts val="0"/>
                </a:spcBef>
                <a:spcAft>
                  <a:spcPts val="0"/>
                </a:spcAft>
                <a:defRPr/>
              </a:pPr>
              <a:endParaRPr lang="zh-CN" altLang="en-US" sz="1215" kern="0">
                <a:solidFill>
                  <a:srgbClr val="FFFFFF"/>
                </a:solidFill>
                <a:latin typeface="Calibri" panose="020F0502020204030204"/>
              </a:endParaRPr>
            </a:p>
          </p:txBody>
        </p:sp>
      </p:grpSp>
      <p:sp>
        <p:nvSpPr>
          <p:cNvPr id="139268" name="文本框 1"/>
          <p:cNvSpPr txBox="1">
            <a:spLocks noChangeArrowheads="1"/>
          </p:cNvSpPr>
          <p:nvPr/>
        </p:nvSpPr>
        <p:spPr bwMode="auto">
          <a:xfrm>
            <a:off x="2128838" y="4019550"/>
            <a:ext cx="71421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800"/>
              <a:t>身处逆境，处低谷而力争，受磨难而奋进</a:t>
            </a:r>
            <a:endParaRPr lang="zh-CN" altLang="en-US" sz="2800"/>
          </a:p>
        </p:txBody>
      </p:sp>
      <p:sp>
        <p:nvSpPr>
          <p:cNvPr id="20" name="AutoShape 71"/>
          <p:cNvSpPr>
            <a:spLocks noChangeArrowheads="1"/>
          </p:cNvSpPr>
          <p:nvPr/>
        </p:nvSpPr>
        <p:spPr bwMode="auto">
          <a:xfrm>
            <a:off x="1549400" y="4110038"/>
            <a:ext cx="398463" cy="512762"/>
          </a:xfrm>
          <a:prstGeom prst="rightArrow">
            <a:avLst>
              <a:gd name="adj1" fmla="val 70389"/>
              <a:gd name="adj2" fmla="val 62116"/>
            </a:avLst>
          </a:prstGeom>
          <a:solidFill>
            <a:sysClr val="window" lastClr="FFFFFF">
              <a:lumMod val="50000"/>
            </a:sysClr>
          </a:solidFill>
          <a:ln>
            <a:noFill/>
          </a:ln>
        </p:spPr>
        <p:txBody>
          <a:bodyPr wrap="none" anchor="ctr"/>
          <a:lstStyle/>
          <a:p>
            <a:pPr defTabSz="685800" eaLnBrk="1" fontAlgn="auto" hangingPunct="1">
              <a:spcBef>
                <a:spcPts val="0"/>
              </a:spcBef>
              <a:spcAft>
                <a:spcPts val="0"/>
              </a:spcAft>
              <a:defRPr/>
            </a:pPr>
            <a:endParaRPr lang="zh-CN" altLang="en-US" sz="1215" kern="0">
              <a:solidFill>
                <a:prstClr val="black"/>
              </a:solidFill>
              <a:latin typeface="Calibri" panose="020F0502020204030204"/>
            </a:endParaRPr>
          </a:p>
        </p:txBody>
      </p:sp>
      <p:sp>
        <p:nvSpPr>
          <p:cNvPr id="21" name="椭圆 117"/>
          <p:cNvSpPr>
            <a:spLocks noChangeAspect="1"/>
          </p:cNvSpPr>
          <p:nvPr/>
        </p:nvSpPr>
        <p:spPr bwMode="auto">
          <a:xfrm>
            <a:off x="1368425" y="4194175"/>
            <a:ext cx="311150" cy="312738"/>
          </a:xfrm>
          <a:prstGeom prst="ellipse">
            <a:avLst/>
          </a:prstGeom>
          <a:gradFill>
            <a:gsLst>
              <a:gs pos="62000">
                <a:schemeClr val="accent6">
                  <a:lumMod val="75000"/>
                </a:schemeClr>
              </a:gs>
              <a:gs pos="0">
                <a:schemeClr val="accent6">
                  <a:lumMod val="60000"/>
                  <a:lumOff val="40000"/>
                </a:schemeClr>
              </a:gs>
              <a:gs pos="100000">
                <a:srgbClr val="2B6C18"/>
              </a:gs>
            </a:gsLst>
            <a:lin ang="5400000" scaled="0"/>
          </a:gradFill>
          <a:ln w="25400" cmpd="sng">
            <a:solidFill>
              <a:sysClr val="window" lastClr="FFFFFF"/>
            </a:solidFill>
            <a:round/>
          </a:ln>
        </p:spPr>
        <p:txBody>
          <a:bodyPr anchor="ctr"/>
          <a:lstStyle/>
          <a:p>
            <a:pPr algn="ctr" defTabSz="685800" eaLnBrk="1" fontAlgn="auto" hangingPunct="1">
              <a:spcBef>
                <a:spcPts val="0"/>
              </a:spcBef>
              <a:spcAft>
                <a:spcPts val="0"/>
              </a:spcAft>
            </a:pPr>
            <a:endParaRPr lang="zh-CN" altLang="en-US" sz="1215" kern="0">
              <a:solidFill>
                <a:srgbClr val="FFFFFF"/>
              </a:solidFill>
              <a:latin typeface="Calibri" panose="020F0502020204030204"/>
            </a:endParaRPr>
          </a:p>
        </p:txBody>
      </p:sp>
      <p:sp>
        <p:nvSpPr>
          <p:cNvPr id="139275" name="矩形 1"/>
          <p:cNvSpPr>
            <a:spLocks noChangeArrowheads="1"/>
          </p:cNvSpPr>
          <p:nvPr/>
        </p:nvSpPr>
        <p:spPr bwMode="auto">
          <a:xfrm>
            <a:off x="2077244" y="5431649"/>
            <a:ext cx="80375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zh-CN" altLang="en-US" sz="2800" b="1" dirty="0">
                <a:latin typeface="FZSSK--GBK1-0"/>
              </a:rPr>
              <a:t>善于利用顺境，勇于正视逆境和战胜逆境</a:t>
            </a:r>
            <a:endParaRPr lang="zh-CN" altLang="en-US" sz="2800" b="1" dirty="0"/>
          </a:p>
        </p:txBody>
      </p:sp>
      <p:pic>
        <p:nvPicPr>
          <p:cNvPr id="10244" name="Picture 4" descr="https://gimg2.baidu.com/image_search/src=http%3A%2F%2Fnimg.ws.126.net%2F%3Furl%3Dhttp%253A%252F%252Fdingyue.ws.126.net%252F2021%252F0825%252Faae281c0p00qyec9z002nc000ip00bcm.png%26thumbnail%3D650x2147483647%26quality%3D80%26type%3Djpg&amp;refer=http%3A%2F%2Fnimg.ws.126.net&amp;app=2002&amp;size=f9999,10000&amp;q=a80&amp;n=0&amp;g=0n&amp;fmt=jpeg?sec=1632557312&amp;t=05d8906fefa7311e68e02277c14c195d"/>
          <p:cNvPicPr>
            <a:picLocks noChangeAspect="1" noChangeArrowheads="1"/>
          </p:cNvPicPr>
          <p:nvPr/>
        </p:nvPicPr>
        <p:blipFill rotWithShape="1">
          <a:blip r:embed="rId1">
            <a:extLst>
              <a:ext uri="{28A0092B-C50C-407E-A947-70E740481C1C}">
                <a14:useLocalDpi xmlns:a14="http://schemas.microsoft.com/office/drawing/2010/main" val="0"/>
              </a:ext>
            </a:extLst>
          </a:blip>
          <a:srcRect l="17230" r="16408"/>
          <a:stretch>
            <a:fillRect/>
          </a:stretch>
        </p:blipFill>
        <p:spPr bwMode="auto">
          <a:xfrm>
            <a:off x="8824420" y="1656379"/>
            <a:ext cx="2580671" cy="2363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矩形: 圆角 12"/>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（三）正确看待顺与逆</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a:off x="0" y="0"/>
            <a:ext cx="12192000" cy="68580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j-ea"/>
              <a:ea typeface="+mj-ea"/>
            </a:endParaRPr>
          </a:p>
        </p:txBody>
      </p:sp>
      <p:sp>
        <p:nvSpPr>
          <p:cNvPr id="151557" name="矩形 2"/>
          <p:cNvSpPr>
            <a:spLocks noChangeArrowheads="1"/>
          </p:cNvSpPr>
          <p:nvPr/>
        </p:nvSpPr>
        <p:spPr bwMode="auto">
          <a:xfrm>
            <a:off x="3904171" y="2077291"/>
            <a:ext cx="7995584" cy="3905043"/>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eaLnBrk="1" hangingPunct="1">
              <a:lnSpc>
                <a:spcPct val="150000"/>
              </a:lnSpc>
              <a:defRPr/>
            </a:pPr>
            <a:r>
              <a:rPr lang="zh-CN" altLang="en-US" sz="2400" dirty="0">
                <a:latin typeface="+mn-ea"/>
                <a:ea typeface="+mn-ea"/>
              </a:rPr>
              <a:t>“他一生‘三落三起</a:t>
            </a:r>
            <a:r>
              <a:rPr lang="en-US" altLang="zh-CN" sz="2400" dirty="0">
                <a:latin typeface="+mn-ea"/>
                <a:ea typeface="+mn-ea"/>
              </a:rPr>
              <a:t>’</a:t>
            </a:r>
            <a:r>
              <a:rPr lang="zh-CN" altLang="en-US" sz="2400" dirty="0">
                <a:latin typeface="+mn-ea"/>
                <a:ea typeface="+mn-ea"/>
              </a:rPr>
              <a:t>都是因为敢于坚持真理、修正错误，每次被错误批判打倒都豁达乐观、沉着坚韧，对未来充满希望；每次复出重新回到工作岗位都无私无畏、以顽强的意志排除各种干扰，坚定不移推动正确路线方针政策的形成和实践。”</a:t>
            </a:r>
            <a:endParaRPr lang="en-US" altLang="zh-CN" sz="2400" dirty="0">
              <a:latin typeface="+mn-ea"/>
              <a:ea typeface="+mn-ea"/>
            </a:endParaRPr>
          </a:p>
          <a:p>
            <a:pPr indent="626110" algn="r" eaLnBrk="1" hangingPunct="1">
              <a:lnSpc>
                <a:spcPct val="150000"/>
              </a:lnSpc>
              <a:defRPr/>
            </a:pPr>
            <a:r>
              <a:rPr lang="en-US" altLang="zh-CN" sz="2400" dirty="0">
                <a:latin typeface="+mn-ea"/>
                <a:ea typeface="+mn-ea"/>
              </a:rPr>
              <a:t>——2014</a:t>
            </a:r>
            <a:r>
              <a:rPr lang="zh-CN" altLang="en-US" sz="2400" dirty="0">
                <a:latin typeface="+mn-ea"/>
                <a:ea typeface="+mn-ea"/>
              </a:rPr>
              <a:t>年</a:t>
            </a:r>
            <a:r>
              <a:rPr lang="en-US" altLang="zh-CN" sz="2400" dirty="0">
                <a:latin typeface="+mn-ea"/>
                <a:ea typeface="+mn-ea"/>
              </a:rPr>
              <a:t>8</a:t>
            </a:r>
            <a:r>
              <a:rPr lang="zh-CN" altLang="en-US" sz="2400" dirty="0">
                <a:latin typeface="+mn-ea"/>
                <a:ea typeface="+mn-ea"/>
              </a:rPr>
              <a:t>月</a:t>
            </a:r>
            <a:r>
              <a:rPr lang="en-US" altLang="zh-CN" sz="2400" dirty="0">
                <a:latin typeface="+mn-ea"/>
                <a:ea typeface="+mn-ea"/>
              </a:rPr>
              <a:t>20</a:t>
            </a:r>
            <a:r>
              <a:rPr lang="zh-CN" altLang="en-US" sz="2400" dirty="0">
                <a:latin typeface="+mn-ea"/>
                <a:ea typeface="+mn-ea"/>
              </a:rPr>
              <a:t>日，习近平在纪念邓小平同志诞辰</a:t>
            </a:r>
            <a:r>
              <a:rPr lang="en-US" altLang="zh-CN" sz="2400" dirty="0">
                <a:latin typeface="+mn-ea"/>
                <a:ea typeface="+mn-ea"/>
              </a:rPr>
              <a:t>110</a:t>
            </a:r>
            <a:r>
              <a:rPr lang="zh-CN" altLang="en-US" sz="2400" dirty="0">
                <a:latin typeface="+mn-ea"/>
                <a:ea typeface="+mn-ea"/>
              </a:rPr>
              <a:t>周年座谈会上的讲话</a:t>
            </a:r>
            <a:endParaRPr lang="zh-CN" altLang="en-US" sz="2400" dirty="0">
              <a:latin typeface="+mn-ea"/>
              <a:ea typeface="+mn-ea"/>
            </a:endParaRPr>
          </a:p>
        </p:txBody>
      </p:sp>
      <p:pic>
        <p:nvPicPr>
          <p:cNvPr id="151558" name="图片 4"/>
          <p:cNvPicPr>
            <a:picLocks noChangeAspect="1" noChangeArrowheads="1"/>
          </p:cNvPicPr>
          <p:nvPr/>
        </p:nvPicPr>
        <p:blipFill rotWithShape="1">
          <a:blip r:embed="rId1"/>
          <a:srcRect b="4136"/>
          <a:stretch>
            <a:fillRect/>
          </a:stretch>
        </p:blipFill>
        <p:spPr bwMode="auto">
          <a:xfrm>
            <a:off x="0" y="838118"/>
            <a:ext cx="3611927" cy="3005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本框 1"/>
          <p:cNvSpPr txBox="1">
            <a:spLocks noChangeArrowheads="1"/>
          </p:cNvSpPr>
          <p:nvPr/>
        </p:nvSpPr>
        <p:spPr bwMode="auto">
          <a:xfrm>
            <a:off x="1147763" y="3070225"/>
            <a:ext cx="36861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600"/>
              </a:spcBef>
            </a:pPr>
            <a:r>
              <a:rPr lang="zh-CN" altLang="en-US" sz="2400"/>
              <a:t>如何认识、对待生与死，体现了一个人人生境界的高低，更直接影响着他的实际生活。</a:t>
            </a:r>
            <a:endParaRPr lang="zh-CN" altLang="en-US" sz="2400"/>
          </a:p>
        </p:txBody>
      </p:sp>
      <p:cxnSp>
        <p:nvCxnSpPr>
          <p:cNvPr id="14" name="直接连接符 13"/>
          <p:cNvCxnSpPr/>
          <p:nvPr/>
        </p:nvCxnSpPr>
        <p:spPr>
          <a:xfrm>
            <a:off x="1263650" y="2854325"/>
            <a:ext cx="357028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63650" y="5529263"/>
            <a:ext cx="357028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228833" y="2908584"/>
            <a:ext cx="4555951" cy="256483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圆角 7"/>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（四）正确看待生与死</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2985770" y="2684145"/>
            <a:ext cx="8814344" cy="2176618"/>
          </a:xfrm>
          <a:prstGeom prst="roundRect">
            <a:avLst>
              <a:gd name="adj" fmla="val 3926"/>
            </a:avLst>
          </a:prstGeom>
          <a:noFill/>
          <a:ln w="25400" cap="flat" cmpd="sng" algn="ctr">
            <a:solidFill>
              <a:schemeClr val="accent1"/>
            </a:solidFill>
            <a:prstDash val="solid"/>
            <a:round/>
            <a:headEnd type="none" w="med" len="med"/>
            <a:tailEnd type="none" w="med" len="med"/>
          </a:ln>
          <a:effectLst/>
        </p:spPr>
        <p:txBody>
          <a:bodyPr vert="horz" wrap="square" lIns="91390" tIns="45695" rIns="91390" bIns="45695" numCol="1" rtlCol="0" anchor="t" anchorCtr="0" compatLnSpc="1"/>
          <a:lstStyle/>
          <a:p>
            <a:pPr marL="0" marR="0" lvl="0" indent="0" algn="l" defTabSz="815975"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000000"/>
              </a:solidFill>
              <a:effectLst/>
              <a:uLnTx/>
              <a:uFillTx/>
              <a:latin typeface="Calibri" panose="020F0502020204030204" charset="0"/>
              <a:ea typeface="微软雅黑" panose="020B0503020204020204" pitchFamily="34" charset="-122"/>
              <a:cs typeface="+mn-cs"/>
            </a:endParaRPr>
          </a:p>
        </p:txBody>
      </p:sp>
      <p:pic>
        <p:nvPicPr>
          <p:cNvPr id="12" name="图片 11" descr="未标题-3.png"/>
          <p:cNvPicPr>
            <a:picLocks noChangeAspect="1"/>
          </p:cNvPicPr>
          <p:nvPr/>
        </p:nvPicPr>
        <p:blipFill>
          <a:blip r:embed="rId1"/>
          <a:stretch>
            <a:fillRect/>
          </a:stretch>
        </p:blipFill>
        <p:spPr>
          <a:xfrm>
            <a:off x="201596" y="1515613"/>
            <a:ext cx="2784446" cy="3826844"/>
          </a:xfrm>
          <a:prstGeom prst="rect">
            <a:avLst/>
          </a:prstGeom>
        </p:spPr>
      </p:pic>
      <p:sp>
        <p:nvSpPr>
          <p:cNvPr id="7" name="矩形 6"/>
          <p:cNvSpPr/>
          <p:nvPr/>
        </p:nvSpPr>
        <p:spPr>
          <a:xfrm>
            <a:off x="3164534" y="2756791"/>
            <a:ext cx="8139693" cy="203132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     每个人在工作、学习、生活中都会面临各种各样的困难与问题，我们该如何去面对这些困难与问题？从王心仪同学身上我们领悟到哪些精神？</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本框 1"/>
          <p:cNvSpPr txBox="1">
            <a:spLocks noChangeArrowheads="1"/>
          </p:cNvSpPr>
          <p:nvPr/>
        </p:nvSpPr>
        <p:spPr bwMode="auto">
          <a:xfrm>
            <a:off x="6516688" y="3585369"/>
            <a:ext cx="5056187"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746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dirty="0"/>
              <a:t>珍爱生命、珍惜韶华，在服务人民、投身民族复兴伟大事业中发掘出生命所蕴藏的巨大潜能，努力给有限的个体生命赋予更大的意义。</a:t>
            </a:r>
            <a:endParaRPr lang="zh-CN" altLang="en-US" sz="3200" dirty="0"/>
          </a:p>
        </p:txBody>
      </p:sp>
      <p:sp>
        <p:nvSpPr>
          <p:cNvPr id="144392" name="矩形 1"/>
          <p:cNvSpPr>
            <a:spLocks noChangeArrowheads="1"/>
          </p:cNvSpPr>
          <p:nvPr/>
        </p:nvSpPr>
        <p:spPr bwMode="auto">
          <a:xfrm>
            <a:off x="3481823" y="2103129"/>
            <a:ext cx="8549162"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746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个体生命的长度总是有限的，但</a:t>
            </a:r>
            <a:r>
              <a:rPr lang="zh-CN" altLang="en-US" sz="2400" b="1" dirty="0">
                <a:solidFill>
                  <a:srgbClr val="2B6C18"/>
                </a:solidFill>
              </a:rPr>
              <a:t>为人民服务</a:t>
            </a:r>
            <a:r>
              <a:rPr lang="zh-CN" altLang="en-US" sz="2400" dirty="0">
                <a:solidFill>
                  <a:srgbClr val="2B6C18"/>
                </a:solidFill>
              </a:rPr>
              <a:t>、</a:t>
            </a:r>
            <a:r>
              <a:rPr lang="zh-CN" altLang="en-US" sz="2400" b="1" dirty="0">
                <a:solidFill>
                  <a:srgbClr val="2B6C18"/>
                </a:solidFill>
              </a:rPr>
              <a:t>为人类进步事业贡献力量</a:t>
            </a:r>
            <a:r>
              <a:rPr lang="zh-CN" altLang="en-US" sz="2400" dirty="0"/>
              <a:t>是无限的。</a:t>
            </a:r>
            <a:endParaRPr lang="zh-CN" altLang="en-US" sz="2400" dirty="0"/>
          </a:p>
        </p:txBody>
      </p:sp>
      <p:pic>
        <p:nvPicPr>
          <p:cNvPr id="3" name="图片 2"/>
          <p:cNvPicPr>
            <a:picLocks noChangeAspect="1"/>
          </p:cNvPicPr>
          <p:nvPr/>
        </p:nvPicPr>
        <p:blipFill>
          <a:blip r:embed="rId1"/>
          <a:stretch>
            <a:fillRect/>
          </a:stretch>
        </p:blipFill>
        <p:spPr>
          <a:xfrm>
            <a:off x="422917" y="2981326"/>
            <a:ext cx="2783833" cy="3537006"/>
          </a:xfrm>
          <a:prstGeom prst="rect">
            <a:avLst/>
          </a:prstGeom>
          <a:ln>
            <a:noFill/>
          </a:ln>
          <a:effectLst>
            <a:outerShdw blurRad="190500" algn="tl" rotWithShape="0">
              <a:srgbClr val="000000">
                <a:alpha val="70000"/>
              </a:srgbClr>
            </a:outerShdw>
          </a:effectLst>
        </p:spPr>
      </p:pic>
      <p:sp>
        <p:nvSpPr>
          <p:cNvPr id="4" name="矩形 3"/>
          <p:cNvSpPr/>
          <p:nvPr/>
        </p:nvSpPr>
        <p:spPr>
          <a:xfrm>
            <a:off x="3343275" y="3735957"/>
            <a:ext cx="2259013" cy="22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2000" dirty="0">
                <a:solidFill>
                  <a:srgbClr val="000000"/>
                </a:solidFill>
                <a:latin typeface="微软雅黑" panose="020B0503020204020204" pitchFamily="34" charset="-122"/>
              </a:rPr>
              <a:t>王进喜以“宁可少活二十年，拼命也要拿下大油田”的顽强意志和冲天干劲，被誉为“油田铁人”</a:t>
            </a:r>
            <a:endParaRPr lang="zh-CN" altLang="en-US" sz="2000" dirty="0">
              <a:solidFill>
                <a:srgbClr val="000000"/>
              </a:solidFill>
              <a:latin typeface="微软雅黑" panose="020B0503020204020204" pitchFamily="34" charset="-122"/>
            </a:endParaRPr>
          </a:p>
        </p:txBody>
      </p:sp>
      <p:cxnSp>
        <p:nvCxnSpPr>
          <p:cNvPr id="144395" name="직선 연결선 250"/>
          <p:cNvCxnSpPr>
            <a:cxnSpLocks noChangeShapeType="1"/>
          </p:cNvCxnSpPr>
          <p:nvPr/>
        </p:nvCxnSpPr>
        <p:spPr bwMode="auto">
          <a:xfrm flipV="1">
            <a:off x="6096000" y="3706813"/>
            <a:ext cx="0" cy="2144712"/>
          </a:xfrm>
          <a:prstGeom prst="line">
            <a:avLst/>
          </a:prstGeom>
          <a:noFill/>
          <a:ln w="6350">
            <a:solidFill>
              <a:srgbClr val="2B6C18"/>
            </a:solidFill>
            <a:prstDash val="dash"/>
            <a:round/>
            <a:headEnd type="oval" w="med" len="med"/>
          </a:ln>
          <a:extLst>
            <a:ext uri="{909E8E84-426E-40DD-AFC4-6F175D3DCCD1}">
              <a14:hiddenFill xmlns:a14="http://schemas.microsoft.com/office/drawing/2010/main">
                <a:noFill/>
              </a14:hiddenFill>
            </a:ext>
          </a:extLst>
        </p:spPr>
      </p:cxnSp>
      <p:sp>
        <p:nvSpPr>
          <p:cNvPr id="9" name="矩形: 圆角 8"/>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（四）正确看待生与死</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15"/>
          <p:cNvSpPr/>
          <p:nvPr/>
        </p:nvSpPr>
        <p:spPr>
          <a:xfrm rot="5400000">
            <a:off x="793750" y="2384425"/>
            <a:ext cx="382588" cy="611188"/>
          </a:xfrm>
          <a:prstGeom prst="chevron">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defTabSz="457200">
              <a:defRPr/>
            </a:pPr>
            <a:endParaRPr lang="zh-CN" altLang="en-US">
              <a:solidFill>
                <a:schemeClr val="tx1"/>
              </a:solidFill>
            </a:endParaRPr>
          </a:p>
        </p:txBody>
      </p:sp>
      <p:cxnSp>
        <p:nvCxnSpPr>
          <p:cNvPr id="8" name="直接连接符 7"/>
          <p:cNvCxnSpPr/>
          <p:nvPr/>
        </p:nvCxnSpPr>
        <p:spPr>
          <a:xfrm>
            <a:off x="984250" y="2968625"/>
            <a:ext cx="2676525"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燕尾形 15"/>
          <p:cNvSpPr/>
          <p:nvPr/>
        </p:nvSpPr>
        <p:spPr>
          <a:xfrm rot="5400000">
            <a:off x="8909844" y="2420144"/>
            <a:ext cx="382587" cy="612775"/>
          </a:xfrm>
          <a:prstGeom prst="chevron">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defTabSz="457200">
              <a:defRPr/>
            </a:pPr>
            <a:endParaRPr lang="zh-CN" altLang="en-US">
              <a:solidFill>
                <a:schemeClr val="tx1"/>
              </a:solidFill>
            </a:endParaRPr>
          </a:p>
        </p:txBody>
      </p:sp>
      <p:cxnSp>
        <p:nvCxnSpPr>
          <p:cNvPr id="11" name="直接连接符 10"/>
          <p:cNvCxnSpPr/>
          <p:nvPr/>
        </p:nvCxnSpPr>
        <p:spPr>
          <a:xfrm>
            <a:off x="9099550" y="3005138"/>
            <a:ext cx="2435225"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6439" name="矩形 3"/>
          <p:cNvSpPr>
            <a:spLocks noChangeArrowheads="1"/>
          </p:cNvSpPr>
          <p:nvPr/>
        </p:nvSpPr>
        <p:spPr bwMode="auto">
          <a:xfrm>
            <a:off x="1231900" y="2498725"/>
            <a:ext cx="2343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solidFill>
                  <a:srgbClr val="000000"/>
                </a:solidFill>
              </a:rPr>
              <a:t>“荣”即荣誉</a:t>
            </a:r>
            <a:endParaRPr lang="zh-CN" altLang="en-US" sz="2400" b="1"/>
          </a:p>
        </p:txBody>
      </p:sp>
      <p:sp>
        <p:nvSpPr>
          <p:cNvPr id="146440" name="文本框 1"/>
          <p:cNvSpPr txBox="1">
            <a:spLocks noChangeArrowheads="1"/>
          </p:cNvSpPr>
          <p:nvPr/>
        </p:nvSpPr>
        <p:spPr bwMode="auto">
          <a:xfrm>
            <a:off x="244475" y="3328988"/>
            <a:ext cx="35560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是指社会对个人履行社会义务所给予的褒扬与赞许，以及个人所产生的自我肯定性心理体验。</a:t>
            </a:r>
            <a:endParaRPr lang="zh-CN" altLang="en-US" sz="2400"/>
          </a:p>
        </p:txBody>
      </p:sp>
      <p:sp>
        <p:nvSpPr>
          <p:cNvPr id="146441" name="文本框 1"/>
          <p:cNvSpPr txBox="1">
            <a:spLocks noChangeArrowheads="1"/>
          </p:cNvSpPr>
          <p:nvPr/>
        </p:nvSpPr>
        <p:spPr bwMode="auto">
          <a:xfrm>
            <a:off x="8391525" y="3328988"/>
            <a:ext cx="35560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是指社会对个人不履行社会义务所给予的贬斥与谴责，以及个人所产生的自我否定性心理体验。</a:t>
            </a:r>
            <a:endParaRPr lang="zh-CN" altLang="en-US" sz="2400"/>
          </a:p>
        </p:txBody>
      </p:sp>
      <p:sp>
        <p:nvSpPr>
          <p:cNvPr id="146442" name="矩形 17"/>
          <p:cNvSpPr>
            <a:spLocks noChangeArrowheads="1"/>
          </p:cNvSpPr>
          <p:nvPr/>
        </p:nvSpPr>
        <p:spPr bwMode="auto">
          <a:xfrm>
            <a:off x="9407525" y="2535238"/>
            <a:ext cx="2341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solidFill>
                  <a:srgbClr val="000000"/>
                </a:solidFill>
              </a:rPr>
              <a:t>“辱”即耻辱</a:t>
            </a:r>
            <a:endParaRPr lang="zh-CN" altLang="en-US" sz="2400" b="1"/>
          </a:p>
        </p:txBody>
      </p:sp>
      <p:pic>
        <p:nvPicPr>
          <p:cNvPr id="3" name="图片 2"/>
          <p:cNvPicPr>
            <a:picLocks noChangeAspect="1"/>
          </p:cNvPicPr>
          <p:nvPr/>
        </p:nvPicPr>
        <p:blipFill>
          <a:blip r:embed="rId1"/>
          <a:stretch>
            <a:fillRect/>
          </a:stretch>
        </p:blipFill>
        <p:spPr>
          <a:xfrm>
            <a:off x="4065899" y="2953407"/>
            <a:ext cx="4238201" cy="2618235"/>
          </a:xfrm>
          <a:prstGeom prst="rect">
            <a:avLst/>
          </a:prstGeom>
          <a:ln>
            <a:noFill/>
          </a:ln>
          <a:effectLst>
            <a:softEdge rad="112500"/>
          </a:effectLst>
        </p:spPr>
      </p:pic>
      <p:sp>
        <p:nvSpPr>
          <p:cNvPr id="13" name="矩形: 圆角 12"/>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（五）正确看待荣与辱</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本框 1"/>
          <p:cNvSpPr txBox="1">
            <a:spLocks noChangeArrowheads="1"/>
          </p:cNvSpPr>
          <p:nvPr/>
        </p:nvSpPr>
        <p:spPr bwMode="auto">
          <a:xfrm>
            <a:off x="2278063" y="5162550"/>
            <a:ext cx="54705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a:t>明确是非、对错、善恶、美丑的界限</a:t>
            </a:r>
            <a:endParaRPr lang="zh-CN" altLang="en-US" sz="2400"/>
          </a:p>
        </p:txBody>
      </p:sp>
      <p:sp>
        <p:nvSpPr>
          <p:cNvPr id="7" name="MH_Other_2"/>
          <p:cNvSpPr/>
          <p:nvPr>
            <p:custDataLst>
              <p:tags r:id="rId1"/>
            </p:custDataLst>
          </p:nvPr>
        </p:nvSpPr>
        <p:spPr>
          <a:xfrm flipV="1">
            <a:off x="485775" y="3157538"/>
            <a:ext cx="1262063" cy="577850"/>
          </a:xfrm>
          <a:prstGeom prst="bentArrow">
            <a:avLst>
              <a:gd name="adj1" fmla="val 14574"/>
              <a:gd name="adj2" fmla="val 17832"/>
              <a:gd name="adj3" fmla="val 22629"/>
              <a:gd name="adj4" fmla="val 43750"/>
            </a:avLst>
          </a:prstGeom>
          <a:solidFill>
            <a:srgbClr val="2B6C18"/>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ea typeface="黑体" panose="02010609060101010101" charset="-122"/>
            </a:endParaRPr>
          </a:p>
        </p:txBody>
      </p:sp>
      <p:sp>
        <p:nvSpPr>
          <p:cNvPr id="8" name="MH_Other_2"/>
          <p:cNvSpPr/>
          <p:nvPr>
            <p:custDataLst>
              <p:tags r:id="rId2"/>
            </p:custDataLst>
          </p:nvPr>
        </p:nvSpPr>
        <p:spPr>
          <a:xfrm flipV="1">
            <a:off x="909638" y="4945063"/>
            <a:ext cx="1262062" cy="577850"/>
          </a:xfrm>
          <a:prstGeom prst="bentArrow">
            <a:avLst>
              <a:gd name="adj1" fmla="val 14574"/>
              <a:gd name="adj2" fmla="val 17832"/>
              <a:gd name="adj3" fmla="val 22629"/>
              <a:gd name="adj4" fmla="val 43750"/>
            </a:avLst>
          </a:prstGeom>
          <a:solidFill>
            <a:srgbClr val="2B6C18"/>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ea typeface="黑体" panose="02010609060101010101" charset="-122"/>
            </a:endParaRPr>
          </a:p>
        </p:txBody>
      </p:sp>
      <p:sp>
        <p:nvSpPr>
          <p:cNvPr id="148485" name="文本框 1"/>
          <p:cNvSpPr txBox="1">
            <a:spLocks noChangeArrowheads="1"/>
          </p:cNvSpPr>
          <p:nvPr/>
        </p:nvSpPr>
        <p:spPr bwMode="auto">
          <a:xfrm>
            <a:off x="1892300" y="3357563"/>
            <a:ext cx="33766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a:t>具备正确的荣辱观</a:t>
            </a:r>
            <a:endParaRPr lang="zh-CN" altLang="en-US" sz="2400"/>
          </a:p>
        </p:txBody>
      </p:sp>
      <p:pic>
        <p:nvPicPr>
          <p:cNvPr id="148486" name="Picture 8" descr="https://timgsa.baidu.com/timg?image&amp;quality=80&amp;size=b9999_10000&amp;sec=1529908767649&amp;di=87894dc3d13b050a779dea016169c4c5&amp;imgtype=0&amp;src=http%3A%2F%2Fphotocdn.sohu.com%2F20060427%2FImg2430234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2081998"/>
            <a:ext cx="2068114" cy="294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p:cNvPicPr>
            <a:picLocks noChangeAspect="1" noChangeArrowheads="1"/>
          </p:cNvPicPr>
          <p:nvPr/>
        </p:nvPicPr>
        <p:blipFill>
          <a:blip r:embed="rId4"/>
          <a:srcRect/>
          <a:stretch>
            <a:fillRect/>
          </a:stretch>
        </p:blipFill>
        <p:spPr bwMode="auto">
          <a:xfrm>
            <a:off x="8397443" y="1792320"/>
            <a:ext cx="3111189" cy="451069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圆角 9"/>
          <p:cNvSpPr/>
          <p:nvPr/>
        </p:nvSpPr>
        <p:spPr>
          <a:xfrm>
            <a:off x="3817358" y="1162083"/>
            <a:ext cx="445901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（五）正确看待荣与辱</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文本框 18"/>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三、辩证对待人生矛盾</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iṩlïḋè"/>
          <p:cNvGrpSpPr/>
          <p:nvPr/>
        </p:nvGrpSpPr>
        <p:grpSpPr>
          <a:xfrm>
            <a:off x="2103348" y="5287697"/>
            <a:ext cx="3348488" cy="829108"/>
            <a:chOff x="649288" y="4222750"/>
            <a:chExt cx="1744663" cy="612775"/>
          </a:xfrm>
        </p:grpSpPr>
        <p:sp>
          <p:nvSpPr>
            <p:cNvPr id="37" name="ïṩḻïḓe"/>
            <p:cNvSpPr/>
            <p:nvPr/>
          </p:nvSpPr>
          <p:spPr bwMode="auto">
            <a:xfrm>
              <a:off x="649288" y="4365625"/>
              <a:ext cx="1744663" cy="469900"/>
            </a:xfrm>
            <a:custGeom>
              <a:avLst/>
              <a:gdLst>
                <a:gd name="T0" fmla="*/ 1099 w 1099"/>
                <a:gd name="T1" fmla="*/ 148 h 296"/>
                <a:gd name="T2" fmla="*/ 952 w 1099"/>
                <a:gd name="T3" fmla="*/ 296 h 296"/>
                <a:gd name="T4" fmla="*/ 0 w 1099"/>
                <a:gd name="T5" fmla="*/ 296 h 296"/>
                <a:gd name="T6" fmla="*/ 148 w 1099"/>
                <a:gd name="T7" fmla="*/ 148 h 296"/>
                <a:gd name="T8" fmla="*/ 0 w 1099"/>
                <a:gd name="T9" fmla="*/ 0 h 296"/>
                <a:gd name="T10" fmla="*/ 952 w 1099"/>
                <a:gd name="T11" fmla="*/ 0 h 296"/>
                <a:gd name="T12" fmla="*/ 1099 w 1099"/>
                <a:gd name="T13" fmla="*/ 148 h 296"/>
              </a:gdLst>
              <a:ahLst/>
              <a:cxnLst>
                <a:cxn ang="0">
                  <a:pos x="T0" y="T1"/>
                </a:cxn>
                <a:cxn ang="0">
                  <a:pos x="T2" y="T3"/>
                </a:cxn>
                <a:cxn ang="0">
                  <a:pos x="T4" y="T5"/>
                </a:cxn>
                <a:cxn ang="0">
                  <a:pos x="T6" y="T7"/>
                </a:cxn>
                <a:cxn ang="0">
                  <a:pos x="T8" y="T9"/>
                </a:cxn>
                <a:cxn ang="0">
                  <a:pos x="T10" y="T11"/>
                </a:cxn>
                <a:cxn ang="0">
                  <a:pos x="T12" y="T13"/>
                </a:cxn>
              </a:cxnLst>
              <a:rect l="0" t="0" r="r" b="b"/>
              <a:pathLst>
                <a:path w="1099" h="296">
                  <a:moveTo>
                    <a:pt x="1099" y="148"/>
                  </a:moveTo>
                  <a:lnTo>
                    <a:pt x="952" y="296"/>
                  </a:lnTo>
                  <a:lnTo>
                    <a:pt x="0" y="296"/>
                  </a:lnTo>
                  <a:lnTo>
                    <a:pt x="148" y="148"/>
                  </a:lnTo>
                  <a:lnTo>
                    <a:pt x="0" y="0"/>
                  </a:lnTo>
                  <a:lnTo>
                    <a:pt x="952" y="0"/>
                  </a:lnTo>
                  <a:lnTo>
                    <a:pt x="1099" y="148"/>
                  </a:lnTo>
                  <a:close/>
                </a:path>
              </a:pathLst>
            </a:custGeom>
            <a:solidFill>
              <a:srgbClr val="E7E6E6">
                <a:alpha val="1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îşlîḓe"/>
            <p:cNvSpPr/>
            <p:nvPr/>
          </p:nvSpPr>
          <p:spPr bwMode="auto">
            <a:xfrm>
              <a:off x="649288" y="4222750"/>
              <a:ext cx="1744663" cy="539750"/>
            </a:xfrm>
            <a:custGeom>
              <a:avLst/>
              <a:gdLst>
                <a:gd name="T0" fmla="*/ 1099 w 1099"/>
                <a:gd name="T1" fmla="*/ 148 h 340"/>
                <a:gd name="T2" fmla="*/ 1099 w 1099"/>
                <a:gd name="T3" fmla="*/ 192 h 340"/>
                <a:gd name="T4" fmla="*/ 952 w 1099"/>
                <a:gd name="T5" fmla="*/ 340 h 340"/>
                <a:gd name="T6" fmla="*/ 0 w 1099"/>
                <a:gd name="T7" fmla="*/ 340 h 340"/>
                <a:gd name="T8" fmla="*/ 0 w 1099"/>
                <a:gd name="T9" fmla="*/ 294 h 340"/>
                <a:gd name="T10" fmla="*/ 148 w 1099"/>
                <a:gd name="T11" fmla="*/ 148 h 340"/>
                <a:gd name="T12" fmla="*/ 124 w 1099"/>
                <a:gd name="T13" fmla="*/ 170 h 340"/>
                <a:gd name="T14" fmla="*/ 0 w 1099"/>
                <a:gd name="T15" fmla="*/ 46 h 340"/>
                <a:gd name="T16" fmla="*/ 0 w 1099"/>
                <a:gd name="T17" fmla="*/ 0 h 340"/>
                <a:gd name="T18" fmla="*/ 952 w 1099"/>
                <a:gd name="T19" fmla="*/ 0 h 340"/>
                <a:gd name="T20" fmla="*/ 1099 w 1099"/>
                <a:gd name="T21" fmla="*/ 1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9" h="340">
                  <a:moveTo>
                    <a:pt x="1099" y="148"/>
                  </a:moveTo>
                  <a:lnTo>
                    <a:pt x="1099" y="192"/>
                  </a:lnTo>
                  <a:lnTo>
                    <a:pt x="952" y="340"/>
                  </a:lnTo>
                  <a:lnTo>
                    <a:pt x="0" y="340"/>
                  </a:lnTo>
                  <a:lnTo>
                    <a:pt x="0" y="294"/>
                  </a:lnTo>
                  <a:lnTo>
                    <a:pt x="148" y="148"/>
                  </a:lnTo>
                  <a:lnTo>
                    <a:pt x="124" y="170"/>
                  </a:lnTo>
                  <a:lnTo>
                    <a:pt x="0" y="46"/>
                  </a:lnTo>
                  <a:lnTo>
                    <a:pt x="0" y="0"/>
                  </a:lnTo>
                  <a:lnTo>
                    <a:pt x="952" y="0"/>
                  </a:lnTo>
                  <a:lnTo>
                    <a:pt x="1099" y="148"/>
                  </a:lnTo>
                  <a:close/>
                </a:path>
              </a:pathLst>
            </a:custGeom>
            <a:solidFill>
              <a:srgbClr val="2B6C1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9" name="îś1îḍê"/>
            <p:cNvSpPr/>
            <p:nvPr/>
          </p:nvSpPr>
          <p:spPr bwMode="auto">
            <a:xfrm>
              <a:off x="649288" y="4689475"/>
              <a:ext cx="1511300" cy="73025"/>
            </a:xfrm>
            <a:prstGeom prst="rect">
              <a:avLst/>
            </a:prstGeom>
            <a:solidFill>
              <a:sysClr val="windowText" lastClr="000000">
                <a:alpha val="1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0" name="íS1iďe"/>
            <p:cNvSpPr/>
            <p:nvPr/>
          </p:nvSpPr>
          <p:spPr bwMode="auto">
            <a:xfrm>
              <a:off x="2160588" y="4457700"/>
              <a:ext cx="233363" cy="304800"/>
            </a:xfrm>
            <a:custGeom>
              <a:avLst/>
              <a:gdLst>
                <a:gd name="T0" fmla="*/ 0 w 147"/>
                <a:gd name="T1" fmla="*/ 192 h 192"/>
                <a:gd name="T2" fmla="*/ 0 w 147"/>
                <a:gd name="T3" fmla="*/ 146 h 192"/>
                <a:gd name="T4" fmla="*/ 147 w 147"/>
                <a:gd name="T5" fmla="*/ 0 h 192"/>
                <a:gd name="T6" fmla="*/ 147 w 147"/>
                <a:gd name="T7" fmla="*/ 44 h 192"/>
                <a:gd name="T8" fmla="*/ 0 w 147"/>
                <a:gd name="T9" fmla="*/ 192 h 192"/>
              </a:gdLst>
              <a:ahLst/>
              <a:cxnLst>
                <a:cxn ang="0">
                  <a:pos x="T0" y="T1"/>
                </a:cxn>
                <a:cxn ang="0">
                  <a:pos x="T2" y="T3"/>
                </a:cxn>
                <a:cxn ang="0">
                  <a:pos x="T4" y="T5"/>
                </a:cxn>
                <a:cxn ang="0">
                  <a:pos x="T6" y="T7"/>
                </a:cxn>
                <a:cxn ang="0">
                  <a:pos x="T8" y="T9"/>
                </a:cxn>
              </a:cxnLst>
              <a:rect l="0" t="0" r="r" b="b"/>
              <a:pathLst>
                <a:path w="147" h="192">
                  <a:moveTo>
                    <a:pt x="0" y="192"/>
                  </a:moveTo>
                  <a:lnTo>
                    <a:pt x="0" y="146"/>
                  </a:lnTo>
                  <a:lnTo>
                    <a:pt x="147" y="0"/>
                  </a:lnTo>
                  <a:lnTo>
                    <a:pt x="147" y="44"/>
                  </a:lnTo>
                  <a:lnTo>
                    <a:pt x="0" y="192"/>
                  </a:lnTo>
                  <a:close/>
                </a:path>
              </a:pathLst>
            </a:custGeom>
            <a:solidFill>
              <a:sysClr val="windowText" lastClr="000000">
                <a:alpha val="30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1" name="íSḷíḍè"/>
            <p:cNvSpPr/>
            <p:nvPr/>
          </p:nvSpPr>
          <p:spPr bwMode="auto">
            <a:xfrm>
              <a:off x="649288" y="4222750"/>
              <a:ext cx="234950" cy="269875"/>
            </a:xfrm>
            <a:custGeom>
              <a:avLst/>
              <a:gdLst>
                <a:gd name="T0" fmla="*/ 0 w 148"/>
                <a:gd name="T1" fmla="*/ 46 h 170"/>
                <a:gd name="T2" fmla="*/ 0 w 148"/>
                <a:gd name="T3" fmla="*/ 0 h 170"/>
                <a:gd name="T4" fmla="*/ 148 w 148"/>
                <a:gd name="T5" fmla="*/ 148 h 170"/>
                <a:gd name="T6" fmla="*/ 124 w 148"/>
                <a:gd name="T7" fmla="*/ 170 h 170"/>
                <a:gd name="T8" fmla="*/ 0 w 148"/>
                <a:gd name="T9" fmla="*/ 46 h 170"/>
              </a:gdLst>
              <a:ahLst/>
              <a:cxnLst>
                <a:cxn ang="0">
                  <a:pos x="T0" y="T1"/>
                </a:cxn>
                <a:cxn ang="0">
                  <a:pos x="T2" y="T3"/>
                </a:cxn>
                <a:cxn ang="0">
                  <a:pos x="T4" y="T5"/>
                </a:cxn>
                <a:cxn ang="0">
                  <a:pos x="T6" y="T7"/>
                </a:cxn>
                <a:cxn ang="0">
                  <a:pos x="T8" y="T9"/>
                </a:cxn>
              </a:cxnLst>
              <a:rect l="0" t="0" r="r" b="b"/>
              <a:pathLst>
                <a:path w="148" h="170">
                  <a:moveTo>
                    <a:pt x="0" y="46"/>
                  </a:moveTo>
                  <a:lnTo>
                    <a:pt x="0" y="0"/>
                  </a:lnTo>
                  <a:lnTo>
                    <a:pt x="148" y="148"/>
                  </a:lnTo>
                  <a:lnTo>
                    <a:pt x="124" y="170"/>
                  </a:lnTo>
                  <a:lnTo>
                    <a:pt x="0" y="46"/>
                  </a:lnTo>
                  <a:close/>
                </a:path>
              </a:pathLst>
            </a:custGeom>
            <a:solidFill>
              <a:sysClr val="windowText" lastClr="000000">
                <a:alpha val="30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05480" name="文本框 15"/>
          <p:cNvSpPr txBox="1">
            <a:spLocks noChangeArrowheads="1"/>
          </p:cNvSpPr>
          <p:nvPr/>
        </p:nvSpPr>
        <p:spPr bwMode="auto">
          <a:xfrm>
            <a:off x="2162212" y="2274010"/>
            <a:ext cx="3230760" cy="2796407"/>
          </a:xfrm>
          <a:prstGeom prst="rect">
            <a:avLst/>
          </a:prstGeom>
          <a:noFill/>
          <a:ln>
            <a:noFill/>
          </a:ln>
        </p:spPr>
        <p:txBody>
          <a:bodyPr wrap="square">
            <a:spAutoFit/>
          </a:bodyPr>
          <a:lstStyle>
            <a:defPPr>
              <a:defRPr lang="en-US"/>
            </a:defPPr>
            <a:lvl1pPr algn="just">
              <a:lnSpc>
                <a:spcPct val="120000"/>
              </a:lnSpc>
              <a:defRPr sz="2400"/>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indent="627380" defTabSz="457200">
              <a:lnSpc>
                <a:spcPct val="150000"/>
              </a:lnSpc>
              <a:defRPr/>
            </a:pPr>
            <a:r>
              <a:rPr lang="zh-CN" altLang="en-US" b="1" dirty="0">
                <a:sym typeface="+mn-ea"/>
              </a:rPr>
              <a:t>人应当是金钱的主人，而不是金钱的奴隶；应当依靠自己的劳动创造财富，合理合法获取金钱。</a:t>
            </a:r>
            <a:endParaRPr lang="zh-CN" altLang="en-US" b="1" dirty="0">
              <a:sym typeface="+mn-ea"/>
            </a:endParaRPr>
          </a:p>
        </p:txBody>
      </p:sp>
      <p:sp>
        <p:nvSpPr>
          <p:cNvPr id="21" name="文本框 20"/>
          <p:cNvSpPr txBox="1"/>
          <p:nvPr/>
        </p:nvSpPr>
        <p:spPr>
          <a:xfrm>
            <a:off x="8455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四、反对错误人生观</a:t>
            </a:r>
            <a:endParaRPr lang="zh-CN" altLang="en-US" sz="3000" b="1" dirty="0">
              <a:solidFill>
                <a:schemeClr val="bg1"/>
              </a:solidFill>
              <a:latin typeface="微软雅黑" panose="020B0503020204020204" pitchFamily="34" charset="-122"/>
            </a:endParaRPr>
          </a:p>
        </p:txBody>
      </p:sp>
      <p:pic>
        <p:nvPicPr>
          <p:cNvPr id="35" name="图片 8">
            <a:hlinkClick r:id=""/>
          </p:cNvPr>
          <p:cNvPicPr>
            <a:picLocks noChangeAspect="1" noChangeArrowheads="1"/>
          </p:cNvPicPr>
          <p:nvPr/>
        </p:nvPicPr>
        <p:blipFill>
          <a:blip r:embed="rId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06375" y="6113463"/>
            <a:ext cx="555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iṩlïḋè"/>
          <p:cNvGrpSpPr/>
          <p:nvPr/>
        </p:nvGrpSpPr>
        <p:grpSpPr>
          <a:xfrm>
            <a:off x="6854466" y="5287697"/>
            <a:ext cx="3348488" cy="829108"/>
            <a:chOff x="649288" y="4222750"/>
            <a:chExt cx="1744663" cy="612775"/>
          </a:xfrm>
        </p:grpSpPr>
        <p:sp>
          <p:nvSpPr>
            <p:cNvPr id="43" name="ïṩḻïḓe"/>
            <p:cNvSpPr/>
            <p:nvPr/>
          </p:nvSpPr>
          <p:spPr bwMode="auto">
            <a:xfrm>
              <a:off x="649288" y="4365625"/>
              <a:ext cx="1744663" cy="469900"/>
            </a:xfrm>
            <a:custGeom>
              <a:avLst/>
              <a:gdLst>
                <a:gd name="T0" fmla="*/ 1099 w 1099"/>
                <a:gd name="T1" fmla="*/ 148 h 296"/>
                <a:gd name="T2" fmla="*/ 952 w 1099"/>
                <a:gd name="T3" fmla="*/ 296 h 296"/>
                <a:gd name="T4" fmla="*/ 0 w 1099"/>
                <a:gd name="T5" fmla="*/ 296 h 296"/>
                <a:gd name="T6" fmla="*/ 148 w 1099"/>
                <a:gd name="T7" fmla="*/ 148 h 296"/>
                <a:gd name="T8" fmla="*/ 0 w 1099"/>
                <a:gd name="T9" fmla="*/ 0 h 296"/>
                <a:gd name="T10" fmla="*/ 952 w 1099"/>
                <a:gd name="T11" fmla="*/ 0 h 296"/>
                <a:gd name="T12" fmla="*/ 1099 w 1099"/>
                <a:gd name="T13" fmla="*/ 148 h 296"/>
              </a:gdLst>
              <a:ahLst/>
              <a:cxnLst>
                <a:cxn ang="0">
                  <a:pos x="T0" y="T1"/>
                </a:cxn>
                <a:cxn ang="0">
                  <a:pos x="T2" y="T3"/>
                </a:cxn>
                <a:cxn ang="0">
                  <a:pos x="T4" y="T5"/>
                </a:cxn>
                <a:cxn ang="0">
                  <a:pos x="T6" y="T7"/>
                </a:cxn>
                <a:cxn ang="0">
                  <a:pos x="T8" y="T9"/>
                </a:cxn>
                <a:cxn ang="0">
                  <a:pos x="T10" y="T11"/>
                </a:cxn>
                <a:cxn ang="0">
                  <a:pos x="T12" y="T13"/>
                </a:cxn>
              </a:cxnLst>
              <a:rect l="0" t="0" r="r" b="b"/>
              <a:pathLst>
                <a:path w="1099" h="296">
                  <a:moveTo>
                    <a:pt x="1099" y="148"/>
                  </a:moveTo>
                  <a:lnTo>
                    <a:pt x="952" y="296"/>
                  </a:lnTo>
                  <a:lnTo>
                    <a:pt x="0" y="296"/>
                  </a:lnTo>
                  <a:lnTo>
                    <a:pt x="148" y="148"/>
                  </a:lnTo>
                  <a:lnTo>
                    <a:pt x="0" y="0"/>
                  </a:lnTo>
                  <a:lnTo>
                    <a:pt x="952" y="0"/>
                  </a:lnTo>
                  <a:lnTo>
                    <a:pt x="1099" y="148"/>
                  </a:lnTo>
                  <a:close/>
                </a:path>
              </a:pathLst>
            </a:custGeom>
            <a:solidFill>
              <a:srgbClr val="E7E6E6">
                <a:alpha val="1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4" name="îşlîḓe"/>
            <p:cNvSpPr/>
            <p:nvPr/>
          </p:nvSpPr>
          <p:spPr bwMode="auto">
            <a:xfrm>
              <a:off x="649288" y="4222750"/>
              <a:ext cx="1744663" cy="539750"/>
            </a:xfrm>
            <a:custGeom>
              <a:avLst/>
              <a:gdLst>
                <a:gd name="T0" fmla="*/ 1099 w 1099"/>
                <a:gd name="T1" fmla="*/ 148 h 340"/>
                <a:gd name="T2" fmla="*/ 1099 w 1099"/>
                <a:gd name="T3" fmla="*/ 192 h 340"/>
                <a:gd name="T4" fmla="*/ 952 w 1099"/>
                <a:gd name="T5" fmla="*/ 340 h 340"/>
                <a:gd name="T6" fmla="*/ 0 w 1099"/>
                <a:gd name="T7" fmla="*/ 340 h 340"/>
                <a:gd name="T8" fmla="*/ 0 w 1099"/>
                <a:gd name="T9" fmla="*/ 294 h 340"/>
                <a:gd name="T10" fmla="*/ 148 w 1099"/>
                <a:gd name="T11" fmla="*/ 148 h 340"/>
                <a:gd name="T12" fmla="*/ 124 w 1099"/>
                <a:gd name="T13" fmla="*/ 170 h 340"/>
                <a:gd name="T14" fmla="*/ 0 w 1099"/>
                <a:gd name="T15" fmla="*/ 46 h 340"/>
                <a:gd name="T16" fmla="*/ 0 w 1099"/>
                <a:gd name="T17" fmla="*/ 0 h 340"/>
                <a:gd name="T18" fmla="*/ 952 w 1099"/>
                <a:gd name="T19" fmla="*/ 0 h 340"/>
                <a:gd name="T20" fmla="*/ 1099 w 1099"/>
                <a:gd name="T21" fmla="*/ 1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9" h="340">
                  <a:moveTo>
                    <a:pt x="1099" y="148"/>
                  </a:moveTo>
                  <a:lnTo>
                    <a:pt x="1099" y="192"/>
                  </a:lnTo>
                  <a:lnTo>
                    <a:pt x="952" y="340"/>
                  </a:lnTo>
                  <a:lnTo>
                    <a:pt x="0" y="340"/>
                  </a:lnTo>
                  <a:lnTo>
                    <a:pt x="0" y="294"/>
                  </a:lnTo>
                  <a:lnTo>
                    <a:pt x="148" y="148"/>
                  </a:lnTo>
                  <a:lnTo>
                    <a:pt x="124" y="170"/>
                  </a:lnTo>
                  <a:lnTo>
                    <a:pt x="0" y="46"/>
                  </a:lnTo>
                  <a:lnTo>
                    <a:pt x="0" y="0"/>
                  </a:lnTo>
                  <a:lnTo>
                    <a:pt x="952" y="0"/>
                  </a:lnTo>
                  <a:lnTo>
                    <a:pt x="1099" y="148"/>
                  </a:lnTo>
                  <a:close/>
                </a:path>
              </a:pathLst>
            </a:custGeom>
            <a:solidFill>
              <a:srgbClr val="2B6C1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5" name="îś1îḍê"/>
            <p:cNvSpPr/>
            <p:nvPr/>
          </p:nvSpPr>
          <p:spPr bwMode="auto">
            <a:xfrm>
              <a:off x="649288" y="4689475"/>
              <a:ext cx="1511300" cy="73025"/>
            </a:xfrm>
            <a:prstGeom prst="rect">
              <a:avLst/>
            </a:prstGeom>
            <a:solidFill>
              <a:sysClr val="windowText" lastClr="000000">
                <a:alpha val="1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6" name="íS1iďe"/>
            <p:cNvSpPr/>
            <p:nvPr/>
          </p:nvSpPr>
          <p:spPr bwMode="auto">
            <a:xfrm>
              <a:off x="2160588" y="4457700"/>
              <a:ext cx="233363" cy="304800"/>
            </a:xfrm>
            <a:custGeom>
              <a:avLst/>
              <a:gdLst>
                <a:gd name="T0" fmla="*/ 0 w 147"/>
                <a:gd name="T1" fmla="*/ 192 h 192"/>
                <a:gd name="T2" fmla="*/ 0 w 147"/>
                <a:gd name="T3" fmla="*/ 146 h 192"/>
                <a:gd name="T4" fmla="*/ 147 w 147"/>
                <a:gd name="T5" fmla="*/ 0 h 192"/>
                <a:gd name="T6" fmla="*/ 147 w 147"/>
                <a:gd name="T7" fmla="*/ 44 h 192"/>
                <a:gd name="T8" fmla="*/ 0 w 147"/>
                <a:gd name="T9" fmla="*/ 192 h 192"/>
              </a:gdLst>
              <a:ahLst/>
              <a:cxnLst>
                <a:cxn ang="0">
                  <a:pos x="T0" y="T1"/>
                </a:cxn>
                <a:cxn ang="0">
                  <a:pos x="T2" y="T3"/>
                </a:cxn>
                <a:cxn ang="0">
                  <a:pos x="T4" y="T5"/>
                </a:cxn>
                <a:cxn ang="0">
                  <a:pos x="T6" y="T7"/>
                </a:cxn>
                <a:cxn ang="0">
                  <a:pos x="T8" y="T9"/>
                </a:cxn>
              </a:cxnLst>
              <a:rect l="0" t="0" r="r" b="b"/>
              <a:pathLst>
                <a:path w="147" h="192">
                  <a:moveTo>
                    <a:pt x="0" y="192"/>
                  </a:moveTo>
                  <a:lnTo>
                    <a:pt x="0" y="146"/>
                  </a:lnTo>
                  <a:lnTo>
                    <a:pt x="147" y="0"/>
                  </a:lnTo>
                  <a:lnTo>
                    <a:pt x="147" y="44"/>
                  </a:lnTo>
                  <a:lnTo>
                    <a:pt x="0" y="192"/>
                  </a:lnTo>
                  <a:close/>
                </a:path>
              </a:pathLst>
            </a:custGeom>
            <a:solidFill>
              <a:sysClr val="windowText" lastClr="000000">
                <a:alpha val="30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7" name="íSḷíḍè"/>
            <p:cNvSpPr/>
            <p:nvPr/>
          </p:nvSpPr>
          <p:spPr bwMode="auto">
            <a:xfrm>
              <a:off x="649288" y="4222750"/>
              <a:ext cx="234950" cy="269875"/>
            </a:xfrm>
            <a:custGeom>
              <a:avLst/>
              <a:gdLst>
                <a:gd name="T0" fmla="*/ 0 w 148"/>
                <a:gd name="T1" fmla="*/ 46 h 170"/>
                <a:gd name="T2" fmla="*/ 0 w 148"/>
                <a:gd name="T3" fmla="*/ 0 h 170"/>
                <a:gd name="T4" fmla="*/ 148 w 148"/>
                <a:gd name="T5" fmla="*/ 148 h 170"/>
                <a:gd name="T6" fmla="*/ 124 w 148"/>
                <a:gd name="T7" fmla="*/ 170 h 170"/>
                <a:gd name="T8" fmla="*/ 0 w 148"/>
                <a:gd name="T9" fmla="*/ 46 h 170"/>
              </a:gdLst>
              <a:ahLst/>
              <a:cxnLst>
                <a:cxn ang="0">
                  <a:pos x="T0" y="T1"/>
                </a:cxn>
                <a:cxn ang="0">
                  <a:pos x="T2" y="T3"/>
                </a:cxn>
                <a:cxn ang="0">
                  <a:pos x="T4" y="T5"/>
                </a:cxn>
                <a:cxn ang="0">
                  <a:pos x="T6" y="T7"/>
                </a:cxn>
                <a:cxn ang="0">
                  <a:pos x="T8" y="T9"/>
                </a:cxn>
              </a:cxnLst>
              <a:rect l="0" t="0" r="r" b="b"/>
              <a:pathLst>
                <a:path w="148" h="170">
                  <a:moveTo>
                    <a:pt x="0" y="46"/>
                  </a:moveTo>
                  <a:lnTo>
                    <a:pt x="0" y="0"/>
                  </a:lnTo>
                  <a:lnTo>
                    <a:pt x="148" y="148"/>
                  </a:lnTo>
                  <a:lnTo>
                    <a:pt x="124" y="170"/>
                  </a:lnTo>
                  <a:lnTo>
                    <a:pt x="0" y="46"/>
                  </a:lnTo>
                  <a:close/>
                </a:path>
              </a:pathLst>
            </a:custGeom>
            <a:solidFill>
              <a:sysClr val="windowText" lastClr="000000">
                <a:alpha val="30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444444"/>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48" name="文本框 15"/>
          <p:cNvSpPr txBox="1">
            <a:spLocks noChangeArrowheads="1"/>
          </p:cNvSpPr>
          <p:nvPr/>
        </p:nvSpPr>
        <p:spPr bwMode="auto">
          <a:xfrm>
            <a:off x="7107842" y="2274010"/>
            <a:ext cx="2841736" cy="2796407"/>
          </a:xfrm>
          <a:prstGeom prst="rect">
            <a:avLst/>
          </a:prstGeom>
          <a:noFill/>
          <a:ln>
            <a:noFill/>
          </a:ln>
        </p:spPr>
        <p:txBody>
          <a:bodyPr wrap="square">
            <a:spAutoFit/>
          </a:bodyPr>
          <a:lstStyle>
            <a:defPPr>
              <a:defRPr lang="en-US"/>
            </a:defPPr>
            <a:lvl1pPr algn="just">
              <a:lnSpc>
                <a:spcPct val="120000"/>
              </a:lnSpc>
              <a:defRPr sz="2400"/>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indent="627380" defTabSz="457200">
              <a:lnSpc>
                <a:spcPct val="150000"/>
              </a:lnSpc>
              <a:defRPr/>
            </a:pPr>
            <a:r>
              <a:rPr lang="zh-CN" altLang="en-US" b="1" dirty="0">
                <a:sym typeface="+mn-ea"/>
              </a:rPr>
              <a:t>金钱不是万能的，生活中还有许多远比金钱更有意义的东西值得我们去追寻。</a:t>
            </a:r>
            <a:endParaRPr lang="zh-CN" altLang="en-US" b="1" dirty="0">
              <a:sym typeface="+mn-ea"/>
            </a:endParaRPr>
          </a:p>
        </p:txBody>
      </p:sp>
      <p:sp>
        <p:nvSpPr>
          <p:cNvPr id="19" name="矩形: 圆角 18"/>
          <p:cNvSpPr/>
          <p:nvPr/>
        </p:nvSpPr>
        <p:spPr>
          <a:xfrm>
            <a:off x="3870624" y="1165422"/>
            <a:ext cx="4190300"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（一）反对拜金主义</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本框 15"/>
          <p:cNvSpPr txBox="1">
            <a:spLocks noChangeArrowheads="1"/>
          </p:cNvSpPr>
          <p:nvPr/>
        </p:nvSpPr>
        <p:spPr bwMode="auto">
          <a:xfrm>
            <a:off x="6309906" y="2328280"/>
            <a:ext cx="421163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拜金主义是一种认为金钱可以主宰一切，把追求金钱作为人生至高目的的思想观念。</a:t>
            </a:r>
            <a:endParaRPr lang="zh-CN" altLang="en-US" sz="2400" dirty="0"/>
          </a:p>
        </p:txBody>
      </p:sp>
      <p:sp>
        <p:nvSpPr>
          <p:cNvPr id="150532" name="文本框 15"/>
          <p:cNvSpPr txBox="1">
            <a:spLocks noChangeArrowheads="1"/>
          </p:cNvSpPr>
          <p:nvPr/>
        </p:nvSpPr>
        <p:spPr bwMode="auto">
          <a:xfrm>
            <a:off x="1230540" y="4749800"/>
            <a:ext cx="9730921"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723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solidFill>
                  <a:srgbClr val="2B6C18"/>
                </a:solidFill>
              </a:rPr>
              <a:t>拜金主义</a:t>
            </a:r>
            <a:r>
              <a:rPr lang="zh-CN" altLang="en-US" sz="2400" dirty="0"/>
              <a:t>将金钱神秘化、神圣化，视金钱为圣物，把追逐和获取金钱作为人生的唯一目的和生活的全部意义，金钱成为衡量人生价值的唯一标准。</a:t>
            </a:r>
            <a:endParaRPr lang="zh-CN" altLang="en-US" sz="2000"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9636" y="1418997"/>
            <a:ext cx="3980090" cy="3131004"/>
          </a:xfrm>
          <a:prstGeom prst="rect">
            <a:avLst/>
          </a:prstGeom>
        </p:spPr>
      </p:pic>
      <p:sp>
        <p:nvSpPr>
          <p:cNvPr id="7" name="矩形: 圆角 6"/>
          <p:cNvSpPr/>
          <p:nvPr/>
        </p:nvSpPr>
        <p:spPr>
          <a:xfrm>
            <a:off x="3870624" y="1165422"/>
            <a:ext cx="4190300"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（一）反对拜金主义</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四、反对错误人生观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本框 15"/>
          <p:cNvSpPr txBox="1">
            <a:spLocks noChangeArrowheads="1"/>
          </p:cNvSpPr>
          <p:nvPr/>
        </p:nvSpPr>
        <p:spPr bwMode="auto">
          <a:xfrm>
            <a:off x="1548281" y="1962635"/>
            <a:ext cx="84772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t>拜金主义</a:t>
            </a:r>
            <a:r>
              <a:rPr lang="zh-CN" altLang="en-US" sz="2400" dirty="0"/>
              <a:t>是引发自私自利、钱权交易、行贿受贿、贪赃枉法等丑恶现象的重要思想根源。</a:t>
            </a:r>
            <a:endParaRPr lang="zh-CN" altLang="en-US" sz="2400" dirty="0"/>
          </a:p>
        </p:txBody>
      </p:sp>
      <p:sp>
        <p:nvSpPr>
          <p:cNvPr id="151556" name="文本框 15"/>
          <p:cNvSpPr txBox="1">
            <a:spLocks noChangeArrowheads="1"/>
          </p:cNvSpPr>
          <p:nvPr/>
        </p:nvSpPr>
        <p:spPr bwMode="auto">
          <a:xfrm>
            <a:off x="1873250" y="5757863"/>
            <a:ext cx="9571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723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solidFill>
                  <a:srgbClr val="2B6C18"/>
                </a:solidFill>
              </a:rPr>
              <a:t>理性对待金钱与财富，避免陷入拜金主义的误区</a:t>
            </a:r>
            <a:endParaRPr lang="zh-CN" altLang="en-US" sz="2000" dirty="0">
              <a:solidFill>
                <a:srgbClr val="2B6C18"/>
              </a:solidFill>
            </a:endParaRPr>
          </a:p>
        </p:txBody>
      </p:sp>
      <p:pic>
        <p:nvPicPr>
          <p:cNvPr id="3" name="图片 2"/>
          <p:cNvPicPr>
            <a:picLocks noChangeAspect="1"/>
          </p:cNvPicPr>
          <p:nvPr/>
        </p:nvPicPr>
        <p:blipFill>
          <a:blip r:embed="rId1"/>
          <a:stretch>
            <a:fillRect/>
          </a:stretch>
        </p:blipFill>
        <p:spPr>
          <a:xfrm>
            <a:off x="4358156" y="3306915"/>
            <a:ext cx="2857500" cy="2505075"/>
          </a:xfrm>
          <a:prstGeom prst="ellipse">
            <a:avLst/>
          </a:prstGeom>
          <a:ln>
            <a:noFill/>
          </a:ln>
          <a:effectLst>
            <a:softEdge rad="112500"/>
          </a:effectLst>
        </p:spPr>
      </p:pic>
      <p:sp>
        <p:nvSpPr>
          <p:cNvPr id="7" name="矩形: 圆角 6"/>
          <p:cNvSpPr/>
          <p:nvPr/>
        </p:nvSpPr>
        <p:spPr>
          <a:xfrm>
            <a:off x="3870624" y="1165422"/>
            <a:ext cx="4190300"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（一）反对拜金主义</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四、反对错误人生观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7" name="文本框 15"/>
          <p:cNvSpPr txBox="1">
            <a:spLocks noChangeArrowheads="1"/>
          </p:cNvSpPr>
          <p:nvPr/>
        </p:nvSpPr>
        <p:spPr bwMode="auto">
          <a:xfrm>
            <a:off x="1678386" y="2332431"/>
            <a:ext cx="4628016" cy="224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b="1" dirty="0">
                <a:solidFill>
                  <a:srgbClr val="2B6C18"/>
                </a:solidFill>
              </a:rPr>
              <a:t>享乐主义</a:t>
            </a:r>
            <a:r>
              <a:rPr lang="zh-CN" altLang="en-US" sz="2400" dirty="0"/>
              <a:t>是一种把享乐作为人生目的，主张人生就在于满足感官的需求与快乐的思想观念。</a:t>
            </a:r>
            <a:r>
              <a:rPr lang="zh-CN" altLang="en-US" sz="2400" b="1" dirty="0"/>
              <a:t>是对人的需要的一种错误理解。</a:t>
            </a:r>
            <a:endParaRPr lang="zh-CN" altLang="en-US" sz="2400" b="1" dirty="0"/>
          </a:p>
        </p:txBody>
      </p:sp>
      <p:sp>
        <p:nvSpPr>
          <p:cNvPr id="36" name="矩形 2"/>
          <p:cNvSpPr>
            <a:spLocks noChangeArrowheads="1"/>
          </p:cNvSpPr>
          <p:nvPr/>
        </p:nvSpPr>
        <p:spPr bwMode="auto">
          <a:xfrm>
            <a:off x="1361377" y="5185116"/>
            <a:ext cx="40039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a:latin typeface="FZSSK--GBK1-0"/>
              </a:rPr>
              <a:t>自觉抵御享乐主义的冲击</a:t>
            </a:r>
            <a:endParaRPr lang="zh-CN" altLang="en-US" sz="2400"/>
          </a:p>
        </p:txBody>
      </p:sp>
      <p:sp>
        <p:nvSpPr>
          <p:cNvPr id="37" name="矩形 3"/>
          <p:cNvSpPr>
            <a:spLocks noChangeArrowheads="1"/>
          </p:cNvSpPr>
          <p:nvPr/>
        </p:nvSpPr>
        <p:spPr bwMode="auto">
          <a:xfrm>
            <a:off x="6172200" y="5139238"/>
            <a:ext cx="4453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dirty="0">
                <a:latin typeface="FZSSK--GBK1-0"/>
              </a:rPr>
              <a:t>培育积极健康的兴趣爱好</a:t>
            </a:r>
            <a:endParaRPr lang="zh-CN" altLang="en-US" sz="2400" dirty="0"/>
          </a:p>
        </p:txBody>
      </p:sp>
      <p:sp>
        <p:nvSpPr>
          <p:cNvPr id="38" name="矩形 4"/>
          <p:cNvSpPr>
            <a:spLocks noChangeArrowheads="1"/>
          </p:cNvSpPr>
          <p:nvPr/>
        </p:nvSpPr>
        <p:spPr bwMode="auto">
          <a:xfrm>
            <a:off x="6172200" y="6111574"/>
            <a:ext cx="551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dirty="0">
                <a:latin typeface="FZSSK--GBK1-0"/>
              </a:rPr>
              <a:t>在人生的努力奋斗中去获得成功与快乐</a:t>
            </a:r>
            <a:endParaRPr lang="zh-CN" altLang="en-US" sz="2400" dirty="0"/>
          </a:p>
        </p:txBody>
      </p:sp>
      <p:sp>
        <p:nvSpPr>
          <p:cNvPr id="39" name="矩形 3"/>
          <p:cNvSpPr>
            <a:spLocks noChangeArrowheads="1"/>
          </p:cNvSpPr>
          <p:nvPr/>
        </p:nvSpPr>
        <p:spPr bwMode="auto">
          <a:xfrm>
            <a:off x="1361377" y="6079177"/>
            <a:ext cx="4628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dirty="0">
                <a:latin typeface="FZSSK--GBK1-0"/>
              </a:rPr>
              <a:t>树立正确的消费观念</a:t>
            </a:r>
            <a:endParaRPr lang="en-US" altLang="zh-CN" sz="2400" dirty="0">
              <a:latin typeface="FZSSK--GBK1-0"/>
            </a:endParaRPr>
          </a:p>
        </p:txBody>
      </p:sp>
      <p:grpSp>
        <p:nvGrpSpPr>
          <p:cNvPr id="40" name="组合 39"/>
          <p:cNvGrpSpPr/>
          <p:nvPr/>
        </p:nvGrpSpPr>
        <p:grpSpPr>
          <a:xfrm>
            <a:off x="890719" y="5222508"/>
            <a:ext cx="387178" cy="387178"/>
            <a:chOff x="708025" y="4942387"/>
            <a:chExt cx="682907" cy="682907"/>
          </a:xfrm>
        </p:grpSpPr>
        <p:sp>
          <p:nvSpPr>
            <p:cNvPr id="41" name="椭圆 40"/>
            <p:cNvSpPr/>
            <p:nvPr/>
          </p:nvSpPr>
          <p:spPr>
            <a:xfrm>
              <a:off x="708025" y="4942387"/>
              <a:ext cx="682907" cy="682907"/>
            </a:xfrm>
            <a:prstGeom prst="ellipse">
              <a:avLst/>
            </a:prstGeom>
            <a:solidFill>
              <a:srgbClr val="1258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42" name="图片 41"/>
            <p:cNvPicPr>
              <a:picLocks noChangeAspect="1"/>
            </p:cNvPicPr>
            <p:nvPr/>
          </p:nvPicPr>
          <p:blipFill>
            <a:blip r:embed="rId1"/>
            <a:stretch>
              <a:fillRect/>
            </a:stretch>
          </p:blipFill>
          <p:spPr>
            <a:xfrm>
              <a:off x="877865" y="5097559"/>
              <a:ext cx="343227" cy="372563"/>
            </a:xfrm>
            <a:prstGeom prst="rect">
              <a:avLst/>
            </a:prstGeom>
          </p:spPr>
        </p:pic>
      </p:grpSp>
      <p:grpSp>
        <p:nvGrpSpPr>
          <p:cNvPr id="43" name="组合 42"/>
          <p:cNvGrpSpPr/>
          <p:nvPr/>
        </p:nvGrpSpPr>
        <p:grpSpPr>
          <a:xfrm>
            <a:off x="890719" y="6138424"/>
            <a:ext cx="387178" cy="387178"/>
            <a:chOff x="708025" y="4942387"/>
            <a:chExt cx="682907" cy="682907"/>
          </a:xfrm>
        </p:grpSpPr>
        <p:sp>
          <p:nvSpPr>
            <p:cNvPr id="44" name="椭圆 43"/>
            <p:cNvSpPr/>
            <p:nvPr/>
          </p:nvSpPr>
          <p:spPr>
            <a:xfrm>
              <a:off x="708025" y="4942387"/>
              <a:ext cx="682907" cy="682907"/>
            </a:xfrm>
            <a:prstGeom prst="ellipse">
              <a:avLst/>
            </a:prstGeom>
            <a:solidFill>
              <a:srgbClr val="1258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45" name="图片 44"/>
            <p:cNvPicPr>
              <a:picLocks noChangeAspect="1"/>
            </p:cNvPicPr>
            <p:nvPr/>
          </p:nvPicPr>
          <p:blipFill>
            <a:blip r:embed="rId1"/>
            <a:stretch>
              <a:fillRect/>
            </a:stretch>
          </p:blipFill>
          <p:spPr>
            <a:xfrm>
              <a:off x="877865" y="5097559"/>
              <a:ext cx="343227" cy="372563"/>
            </a:xfrm>
            <a:prstGeom prst="rect">
              <a:avLst/>
            </a:prstGeom>
          </p:spPr>
        </p:pic>
      </p:grpSp>
      <p:grpSp>
        <p:nvGrpSpPr>
          <p:cNvPr id="46" name="组合 45"/>
          <p:cNvGrpSpPr/>
          <p:nvPr/>
        </p:nvGrpSpPr>
        <p:grpSpPr>
          <a:xfrm>
            <a:off x="5701542" y="5220637"/>
            <a:ext cx="387178" cy="387178"/>
            <a:chOff x="708025" y="4942387"/>
            <a:chExt cx="682907" cy="682907"/>
          </a:xfrm>
        </p:grpSpPr>
        <p:sp>
          <p:nvSpPr>
            <p:cNvPr id="47" name="椭圆 46"/>
            <p:cNvSpPr/>
            <p:nvPr/>
          </p:nvSpPr>
          <p:spPr>
            <a:xfrm>
              <a:off x="708025" y="4942387"/>
              <a:ext cx="682907" cy="682907"/>
            </a:xfrm>
            <a:prstGeom prst="ellipse">
              <a:avLst/>
            </a:prstGeom>
            <a:solidFill>
              <a:srgbClr val="1258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48" name="图片 47"/>
            <p:cNvPicPr>
              <a:picLocks noChangeAspect="1"/>
            </p:cNvPicPr>
            <p:nvPr/>
          </p:nvPicPr>
          <p:blipFill>
            <a:blip r:embed="rId1"/>
            <a:stretch>
              <a:fillRect/>
            </a:stretch>
          </p:blipFill>
          <p:spPr>
            <a:xfrm>
              <a:off x="877865" y="5097559"/>
              <a:ext cx="343227" cy="372563"/>
            </a:xfrm>
            <a:prstGeom prst="rect">
              <a:avLst/>
            </a:prstGeom>
          </p:spPr>
        </p:pic>
      </p:grpSp>
      <p:grpSp>
        <p:nvGrpSpPr>
          <p:cNvPr id="49" name="组合 48"/>
          <p:cNvGrpSpPr/>
          <p:nvPr/>
        </p:nvGrpSpPr>
        <p:grpSpPr>
          <a:xfrm>
            <a:off x="5701542" y="6215125"/>
            <a:ext cx="387178" cy="387178"/>
            <a:chOff x="708025" y="4942387"/>
            <a:chExt cx="682907" cy="682907"/>
          </a:xfrm>
        </p:grpSpPr>
        <p:sp>
          <p:nvSpPr>
            <p:cNvPr id="50" name="椭圆 49"/>
            <p:cNvSpPr/>
            <p:nvPr/>
          </p:nvSpPr>
          <p:spPr>
            <a:xfrm>
              <a:off x="708025" y="4942387"/>
              <a:ext cx="682907" cy="682907"/>
            </a:xfrm>
            <a:prstGeom prst="ellipse">
              <a:avLst/>
            </a:prstGeom>
            <a:solidFill>
              <a:srgbClr val="1258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51" name="图片 50"/>
            <p:cNvPicPr>
              <a:picLocks noChangeAspect="1"/>
            </p:cNvPicPr>
            <p:nvPr/>
          </p:nvPicPr>
          <p:blipFill>
            <a:blip r:embed="rId1"/>
            <a:stretch>
              <a:fillRect/>
            </a:stretch>
          </p:blipFill>
          <p:spPr>
            <a:xfrm>
              <a:off x="877865" y="5097559"/>
              <a:ext cx="343227" cy="372563"/>
            </a:xfrm>
            <a:prstGeom prst="rect">
              <a:avLst/>
            </a:prstGeom>
          </p:spPr>
        </p:pic>
      </p:grpSp>
      <p:pic>
        <p:nvPicPr>
          <p:cNvPr id="52" name="图片 51"/>
          <p:cNvPicPr>
            <a:picLocks noChangeAspect="1"/>
          </p:cNvPicPr>
          <p:nvPr/>
        </p:nvPicPr>
        <p:blipFill>
          <a:blip r:embed="rId2"/>
          <a:stretch>
            <a:fillRect/>
          </a:stretch>
        </p:blipFill>
        <p:spPr>
          <a:xfrm>
            <a:off x="7066984" y="1980742"/>
            <a:ext cx="3168824" cy="2973413"/>
          </a:xfrm>
          <a:prstGeom prst="rect">
            <a:avLst/>
          </a:prstGeom>
          <a:ln>
            <a:noFill/>
          </a:ln>
          <a:effectLst>
            <a:softEdge rad="112500"/>
          </a:effectLst>
        </p:spPr>
      </p:pic>
      <p:sp>
        <p:nvSpPr>
          <p:cNvPr id="22" name="矩形: 圆角 21"/>
          <p:cNvSpPr/>
          <p:nvPr/>
        </p:nvSpPr>
        <p:spPr>
          <a:xfrm>
            <a:off x="3870624" y="1165422"/>
            <a:ext cx="4190300"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（二）反对享乐主义</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四、反对错误人生观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2145" y="59960"/>
            <a:ext cx="9556452" cy="1317984"/>
            <a:chOff x="951653" y="29287"/>
            <a:chExt cx="9556452" cy="1317984"/>
          </a:xfrm>
        </p:grpSpPr>
        <p:sp>
          <p:nvSpPr>
            <p:cNvPr id="2" name="PA-10221"/>
            <p:cNvSpPr txBox="1"/>
            <p:nvPr>
              <p:custDataLst>
                <p:tags r:id="rId1"/>
              </p:custDataLst>
            </p:nvPr>
          </p:nvSpPr>
          <p:spPr>
            <a:xfrm>
              <a:off x="4038806" y="824051"/>
              <a:ext cx="6469299" cy="523220"/>
            </a:xfrm>
            <a:prstGeom prst="rect">
              <a:avLst/>
            </a:prstGeom>
            <a:noFill/>
          </p:spPr>
          <p:txBody>
            <a:bodyPr wrap="square" rtlCol="0">
              <a:spAutoFit/>
            </a:bodyPr>
            <a:lstStyle/>
            <a:p>
              <a:pPr lvl="0" algn="just"/>
              <a:r>
                <a:rPr lang="zh-CN" altLang="en-US" sz="2800" b="1" dirty="0">
                  <a:solidFill>
                    <a:prstClr val="black"/>
                  </a:solidFill>
                  <a:latin typeface="微软雅黑" panose="020B0503020204020204" pitchFamily="34" charset="-122"/>
                </a:rPr>
                <a:t>消费越多，人生就越幸福吗？</a:t>
              </a:r>
              <a:endPar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PA-10223"/>
            <p:cNvSpPr/>
            <p:nvPr>
              <p:custDataLst>
                <p:tags r:id="rId2"/>
              </p:custDataLst>
            </p:nvPr>
          </p:nvSpPr>
          <p:spPr>
            <a:xfrm>
              <a:off x="2246049" y="30785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明</a:t>
              </a:r>
              <a:endPar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PA-10224"/>
            <p:cNvSpPr/>
            <p:nvPr>
              <p:custDataLst>
                <p:tags r:id="rId3"/>
              </p:custDataLst>
            </p:nvPr>
          </p:nvSpPr>
          <p:spPr>
            <a:xfrm>
              <a:off x="3094756" y="30516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辨</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PA-10227"/>
            <p:cNvSpPr/>
            <p:nvPr>
              <p:custDataLst>
                <p:tags r:id="rId4"/>
              </p:custDataLst>
            </p:nvPr>
          </p:nvSpPr>
          <p:spPr>
            <a:xfrm>
              <a:off x="3943463" y="680085"/>
              <a:ext cx="6564642" cy="414197"/>
            </a:xfrm>
            <a:custGeom>
              <a:avLst/>
              <a:gdLst>
                <a:gd name="connsiteX0" fmla="*/ 0 w 8307564"/>
                <a:gd name="connsiteY0" fmla="*/ 0 h 701285"/>
                <a:gd name="connsiteX1" fmla="*/ 8307564 w 8307564"/>
                <a:gd name="connsiteY1" fmla="*/ 0 h 701285"/>
                <a:gd name="connsiteX2" fmla="*/ 8307564 w 8307564"/>
                <a:gd name="connsiteY2" fmla="*/ 701285 h 701285"/>
                <a:gd name="connsiteX3" fmla="*/ 0 w 8307564"/>
                <a:gd name="connsiteY3" fmla="*/ 701285 h 701285"/>
                <a:gd name="connsiteX4" fmla="*/ 0 w 8307564"/>
                <a:gd name="connsiteY4" fmla="*/ 0 h 701285"/>
                <a:gd name="connsiteX0-1" fmla="*/ 0 w 8307564"/>
                <a:gd name="connsiteY0-2" fmla="*/ 0 h 701285"/>
                <a:gd name="connsiteX1-3" fmla="*/ 8307564 w 8307564"/>
                <a:gd name="connsiteY1-4" fmla="*/ 0 h 701285"/>
                <a:gd name="connsiteX2-5" fmla="*/ 8307564 w 8307564"/>
                <a:gd name="connsiteY2-6" fmla="*/ 701285 h 701285"/>
                <a:gd name="connsiteX3-7" fmla="*/ 0 w 8307564"/>
                <a:gd name="connsiteY3-8" fmla="*/ 701285 h 701285"/>
                <a:gd name="connsiteX4-9" fmla="*/ 91440 w 8307564"/>
                <a:gd name="connsiteY4-10" fmla="*/ 91440 h 701285"/>
                <a:gd name="connsiteX0-11" fmla="*/ 0 w 8307564"/>
                <a:gd name="connsiteY0-12" fmla="*/ 0 h 701285"/>
                <a:gd name="connsiteX1-13" fmla="*/ 8307564 w 8307564"/>
                <a:gd name="connsiteY1-14" fmla="*/ 0 h 701285"/>
                <a:gd name="connsiteX2-15" fmla="*/ 8307564 w 8307564"/>
                <a:gd name="connsiteY2-16" fmla="*/ 701285 h 701285"/>
                <a:gd name="connsiteX3-17" fmla="*/ 91440 w 8307564"/>
                <a:gd name="connsiteY3-18" fmla="*/ 91440 h 701285"/>
                <a:gd name="connsiteX0-19" fmla="*/ 0 w 8307564"/>
                <a:gd name="connsiteY0-20" fmla="*/ 0 h 713232"/>
                <a:gd name="connsiteX1-21" fmla="*/ 8307564 w 8307564"/>
                <a:gd name="connsiteY1-22" fmla="*/ 0 h 713232"/>
                <a:gd name="connsiteX2-23" fmla="*/ 8307564 w 8307564"/>
                <a:gd name="connsiteY2-24" fmla="*/ 701285 h 713232"/>
                <a:gd name="connsiteX3-25" fmla="*/ 8110728 w 8307564"/>
                <a:gd name="connsiteY3-26" fmla="*/ 713232 h 713232"/>
                <a:gd name="connsiteX0-27" fmla="*/ 0 w 8307564"/>
                <a:gd name="connsiteY0-28" fmla="*/ 0 h 701285"/>
                <a:gd name="connsiteX1-29" fmla="*/ 8307564 w 8307564"/>
                <a:gd name="connsiteY1-30" fmla="*/ 0 h 701285"/>
                <a:gd name="connsiteX2-31" fmla="*/ 8307564 w 8307564"/>
                <a:gd name="connsiteY2-32" fmla="*/ 701285 h 701285"/>
                <a:gd name="connsiteX3-33" fmla="*/ 8103442 w 8307564"/>
                <a:gd name="connsiteY3-34" fmla="*/ 698660 h 701285"/>
                <a:gd name="connsiteX0-35" fmla="*/ 0 w 8307564"/>
                <a:gd name="connsiteY0-36" fmla="*/ 0 h 709589"/>
                <a:gd name="connsiteX1-37" fmla="*/ 8307564 w 8307564"/>
                <a:gd name="connsiteY1-38" fmla="*/ 0 h 709589"/>
                <a:gd name="connsiteX2-39" fmla="*/ 8307564 w 8307564"/>
                <a:gd name="connsiteY2-40" fmla="*/ 701285 h 709589"/>
                <a:gd name="connsiteX3-41" fmla="*/ 8103442 w 8307564"/>
                <a:gd name="connsiteY3-42" fmla="*/ 709589 h 709589"/>
                <a:gd name="connsiteX0-43" fmla="*/ 0 w 8307564"/>
                <a:gd name="connsiteY0-44" fmla="*/ 0 h 701285"/>
                <a:gd name="connsiteX1-45" fmla="*/ 8307564 w 8307564"/>
                <a:gd name="connsiteY1-46" fmla="*/ 0 h 701285"/>
                <a:gd name="connsiteX2-47" fmla="*/ 8307564 w 8307564"/>
                <a:gd name="connsiteY2-48" fmla="*/ 701285 h 701285"/>
                <a:gd name="connsiteX3-49" fmla="*/ 8103442 w 8307564"/>
                <a:gd name="connsiteY3-50" fmla="*/ 698660 h 701285"/>
                <a:gd name="connsiteX0-51" fmla="*/ 0 w 8307564"/>
                <a:gd name="connsiteY0-52" fmla="*/ 0 h 709589"/>
                <a:gd name="connsiteX1-53" fmla="*/ 8307564 w 8307564"/>
                <a:gd name="connsiteY1-54" fmla="*/ 0 h 709589"/>
                <a:gd name="connsiteX2-55" fmla="*/ 8307564 w 8307564"/>
                <a:gd name="connsiteY2-56" fmla="*/ 701285 h 709589"/>
                <a:gd name="connsiteX3-57" fmla="*/ 8103442 w 8307564"/>
                <a:gd name="connsiteY3-58" fmla="*/ 709589 h 709589"/>
                <a:gd name="connsiteX0-59" fmla="*/ 0 w 8307564"/>
                <a:gd name="connsiteY0-60" fmla="*/ 0 h 705946"/>
                <a:gd name="connsiteX1-61" fmla="*/ 8307564 w 8307564"/>
                <a:gd name="connsiteY1-62" fmla="*/ 0 h 705946"/>
                <a:gd name="connsiteX2-63" fmla="*/ 8307564 w 8307564"/>
                <a:gd name="connsiteY2-64" fmla="*/ 701285 h 705946"/>
                <a:gd name="connsiteX3-65" fmla="*/ 8103442 w 8307564"/>
                <a:gd name="connsiteY3-66" fmla="*/ 705946 h 705946"/>
                <a:gd name="connsiteX0-67" fmla="*/ 0 w 8307564"/>
                <a:gd name="connsiteY0-68" fmla="*/ 0 h 705946"/>
                <a:gd name="connsiteX1-69" fmla="*/ 8307564 w 8307564"/>
                <a:gd name="connsiteY1-70" fmla="*/ 0 h 705946"/>
                <a:gd name="connsiteX2-71" fmla="*/ 8307564 w 8307564"/>
                <a:gd name="connsiteY2-72" fmla="*/ 701285 h 705946"/>
                <a:gd name="connsiteX3-73" fmla="*/ 8103442 w 8307564"/>
                <a:gd name="connsiteY3-74" fmla="*/ 705946 h 705946"/>
                <a:gd name="connsiteX0-75" fmla="*/ 0 w 8307564"/>
                <a:gd name="connsiteY0-76" fmla="*/ 0 h 705946"/>
                <a:gd name="connsiteX1-77" fmla="*/ 8307564 w 8307564"/>
                <a:gd name="connsiteY1-78" fmla="*/ 0 h 705946"/>
                <a:gd name="connsiteX2-79" fmla="*/ 8307564 w 8307564"/>
                <a:gd name="connsiteY2-80" fmla="*/ 701285 h 705946"/>
                <a:gd name="connsiteX3-81" fmla="*/ 8103442 w 8307564"/>
                <a:gd name="connsiteY3-82" fmla="*/ 705946 h 705946"/>
                <a:gd name="connsiteX0-83" fmla="*/ 0 w 8307564"/>
                <a:gd name="connsiteY0-84" fmla="*/ 0 h 702303"/>
                <a:gd name="connsiteX1-85" fmla="*/ 8307564 w 8307564"/>
                <a:gd name="connsiteY1-86" fmla="*/ 0 h 702303"/>
                <a:gd name="connsiteX2-87" fmla="*/ 8307564 w 8307564"/>
                <a:gd name="connsiteY2-88" fmla="*/ 701285 h 702303"/>
                <a:gd name="connsiteX3-89" fmla="*/ 8103442 w 8307564"/>
                <a:gd name="connsiteY3-90" fmla="*/ 702303 h 702303"/>
              </a:gdLst>
              <a:ahLst/>
              <a:cxnLst>
                <a:cxn ang="0">
                  <a:pos x="connsiteX0-1" y="connsiteY0-2"/>
                </a:cxn>
                <a:cxn ang="0">
                  <a:pos x="connsiteX1-3" y="connsiteY1-4"/>
                </a:cxn>
                <a:cxn ang="0">
                  <a:pos x="connsiteX2-5" y="connsiteY2-6"/>
                </a:cxn>
                <a:cxn ang="0">
                  <a:pos x="connsiteX3-7" y="connsiteY3-8"/>
                </a:cxn>
              </a:cxnLst>
              <a:rect l="l" t="t" r="r" b="b"/>
              <a:pathLst>
                <a:path w="8307564" h="702303">
                  <a:moveTo>
                    <a:pt x="0" y="0"/>
                  </a:moveTo>
                  <a:lnTo>
                    <a:pt x="8307564" y="0"/>
                  </a:lnTo>
                  <a:lnTo>
                    <a:pt x="8307564" y="701285"/>
                  </a:lnTo>
                  <a:lnTo>
                    <a:pt x="8103442" y="702303"/>
                  </a:lnTo>
                </a:path>
              </a:pathLst>
            </a:custGeom>
            <a:noFill/>
            <a:ln w="19050">
              <a:solidFill>
                <a:srgbClr val="2B6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PA-10229"/>
            <p:cNvPicPr>
              <a:picLocks noChangeAspect="1"/>
            </p:cNvPicPr>
            <p:nvPr>
              <p:custDataLst>
                <p:tags r:id="rId5"/>
              </p:custDataLst>
            </p:nvPr>
          </p:nvPicPr>
          <p:blipFill>
            <a:blip r:embed="rId6" cstate="hqprint">
              <a:extLst>
                <a:ext uri="{28A0092B-C50C-407E-A947-70E740481C1C}">
                  <a14:useLocalDpi xmlns:a14="http://schemas.microsoft.com/office/drawing/2010/main" val="0"/>
                </a:ext>
              </a:extLst>
            </a:blip>
            <a:stretch>
              <a:fillRect/>
            </a:stretch>
          </p:blipFill>
          <p:spPr>
            <a:xfrm>
              <a:off x="951653" y="29287"/>
              <a:ext cx="1226184" cy="1301596"/>
            </a:xfrm>
            <a:prstGeom prst="rect">
              <a:avLst/>
            </a:prstGeom>
          </p:spPr>
        </p:pic>
      </p:grpSp>
      <p:sp>
        <p:nvSpPr>
          <p:cNvPr id="15" name="文本框 15"/>
          <p:cNvSpPr txBox="1">
            <a:spLocks noChangeArrowheads="1"/>
          </p:cNvSpPr>
          <p:nvPr/>
        </p:nvSpPr>
        <p:spPr bwMode="auto">
          <a:xfrm>
            <a:off x="1455738" y="1798638"/>
            <a:ext cx="927417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627380" algn="just" defTabSz="914400" eaLnBrk="1" fontAlgn="auto" latinLnBrk="0" hangingPunct="1">
              <a:lnSpc>
                <a:spcPct val="15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rPr>
              <a:t>有人认为，人生的意义体现为消费的质和量，消费得越多，人生就越幸福。</a:t>
            </a:r>
            <a:endPar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16" name="Freeform: Shape 7"/>
          <p:cNvSpPr/>
          <p:nvPr/>
        </p:nvSpPr>
        <p:spPr bwMode="auto">
          <a:xfrm>
            <a:off x="750888" y="1560513"/>
            <a:ext cx="10893425" cy="5041900"/>
          </a:xfrm>
          <a:custGeom>
            <a:avLst/>
            <a:gdLst>
              <a:gd name="T0" fmla="*/ 2271713 w 21600"/>
              <a:gd name="T1" fmla="*/ 3620294 h 21600"/>
              <a:gd name="T2" fmla="*/ 2271713 w 21600"/>
              <a:gd name="T3" fmla="*/ 3620294 h 21600"/>
              <a:gd name="T4" fmla="*/ 2271713 w 21600"/>
              <a:gd name="T5" fmla="*/ 3620294 h 21600"/>
              <a:gd name="T6" fmla="*/ 2271713 w 21600"/>
              <a:gd name="T7" fmla="*/ 36202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noFill/>
          <a:ln w="12700" cap="flat" cmpd="sng">
            <a:solidFill>
              <a:srgbClr val="2B6C18"/>
            </a:solidFill>
            <a:prstDash val="solid"/>
            <a:miter lim="0"/>
          </a:ln>
          <a:effectLst/>
        </p:spPr>
        <p:txBody>
          <a:bodyPr anchor="ctr"/>
          <a:lstStyle/>
          <a:p>
            <a:pPr algn="ctr">
              <a:defRPr/>
            </a:pPr>
            <a:endParaRPr sz="3200">
              <a:solidFill>
                <a:prstClr val="black"/>
              </a:solidFill>
              <a:cs typeface="+mn-ea"/>
              <a:sym typeface="+mn-lt"/>
            </a:endParaRPr>
          </a:p>
        </p:txBody>
      </p:sp>
      <p:sp>
        <p:nvSpPr>
          <p:cNvPr id="17" name="矩形 1"/>
          <p:cNvSpPr>
            <a:spLocks noChangeArrowheads="1"/>
          </p:cNvSpPr>
          <p:nvPr/>
        </p:nvSpPr>
        <p:spPr bwMode="auto">
          <a:xfrm>
            <a:off x="4384675" y="3114675"/>
            <a:ext cx="34163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2B6C18"/>
                </a:solidFill>
                <a:effectLst/>
                <a:uLnTx/>
                <a:uFillTx/>
                <a:latin typeface="Arial" panose="020B0604020202020204" pitchFamily="34" charset="0"/>
                <a:ea typeface="微软雅黑" panose="020B0503020204020204" pitchFamily="34" charset="-122"/>
              </a:rPr>
              <a:t>你赞同这种观点吗？</a:t>
            </a:r>
            <a:endParaRPr kumimoji="0" lang="zh-CN" altLang="en-US" sz="2800" b="1" i="0" u="none" strike="noStrike" kern="0" cap="none" spc="0" normalizeH="0" baseline="0" noProof="0" dirty="0">
              <a:ln>
                <a:noFill/>
              </a:ln>
              <a:solidFill>
                <a:srgbClr val="2B6C18"/>
              </a:solidFill>
              <a:effectLst/>
              <a:uLnTx/>
              <a:uFillTx/>
              <a:latin typeface="Arial" panose="020B0604020202020204" pitchFamily="34" charset="0"/>
              <a:ea typeface="微软雅黑" panose="020B0503020204020204" pitchFamily="34" charset="-122"/>
            </a:endParaRPr>
          </a:p>
        </p:txBody>
      </p:sp>
      <p:sp>
        <p:nvSpPr>
          <p:cNvPr id="18" name="矩形 2"/>
          <p:cNvSpPr>
            <a:spLocks noChangeArrowheads="1"/>
          </p:cNvSpPr>
          <p:nvPr/>
        </p:nvSpPr>
        <p:spPr bwMode="auto">
          <a:xfrm>
            <a:off x="1358900" y="3924300"/>
            <a:ext cx="96774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746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574675" algn="just" defTabSz="914400" eaLnBrk="1" fontAlgn="auto" latinLnBrk="0" hangingPunct="1">
              <a:lnSpc>
                <a:spcPct val="15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rPr>
              <a:t>这属于消费主义思潮的一种观点，这种观点是错误的。从人生观层面来看，消费主义思潮把占有和消费物质产品作为个人自我满足和快乐的第一位要求，通过物质的占有和消耗来达到心理上的满足、感官上的享受，把消费当作人生的终极目标，把消费看作人生最大的幸福。</a:t>
            </a:r>
            <a:endParaRPr kumimoji="0" lang="zh-CN" altLang="en-US" sz="24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02145" y="59960"/>
            <a:ext cx="9556452" cy="1317984"/>
            <a:chOff x="951653" y="29287"/>
            <a:chExt cx="9556452" cy="1317984"/>
          </a:xfrm>
        </p:grpSpPr>
        <p:sp>
          <p:nvSpPr>
            <p:cNvPr id="2" name="PA-10221"/>
            <p:cNvSpPr txBox="1"/>
            <p:nvPr>
              <p:custDataLst>
                <p:tags r:id="rId1"/>
              </p:custDataLst>
            </p:nvPr>
          </p:nvSpPr>
          <p:spPr>
            <a:xfrm>
              <a:off x="4038806" y="824051"/>
              <a:ext cx="6469299"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消费越多，人生就越幸福吗？</a:t>
              </a:r>
              <a:endPar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PA-10223"/>
            <p:cNvSpPr/>
            <p:nvPr>
              <p:custDataLst>
                <p:tags r:id="rId2"/>
              </p:custDataLst>
            </p:nvPr>
          </p:nvSpPr>
          <p:spPr>
            <a:xfrm>
              <a:off x="2246049" y="30785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明</a:t>
              </a:r>
              <a:endPar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PA-10224"/>
            <p:cNvSpPr/>
            <p:nvPr>
              <p:custDataLst>
                <p:tags r:id="rId3"/>
              </p:custDataLst>
            </p:nvPr>
          </p:nvSpPr>
          <p:spPr>
            <a:xfrm>
              <a:off x="3094756" y="305166"/>
              <a:ext cx="780495" cy="780495"/>
            </a:xfrm>
            <a:prstGeom prst="round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辨</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PA-10227"/>
            <p:cNvSpPr/>
            <p:nvPr>
              <p:custDataLst>
                <p:tags r:id="rId4"/>
              </p:custDataLst>
            </p:nvPr>
          </p:nvSpPr>
          <p:spPr>
            <a:xfrm>
              <a:off x="3943463" y="680085"/>
              <a:ext cx="6564642" cy="414197"/>
            </a:xfrm>
            <a:custGeom>
              <a:avLst/>
              <a:gdLst>
                <a:gd name="connsiteX0" fmla="*/ 0 w 8307564"/>
                <a:gd name="connsiteY0" fmla="*/ 0 h 701285"/>
                <a:gd name="connsiteX1" fmla="*/ 8307564 w 8307564"/>
                <a:gd name="connsiteY1" fmla="*/ 0 h 701285"/>
                <a:gd name="connsiteX2" fmla="*/ 8307564 w 8307564"/>
                <a:gd name="connsiteY2" fmla="*/ 701285 h 701285"/>
                <a:gd name="connsiteX3" fmla="*/ 0 w 8307564"/>
                <a:gd name="connsiteY3" fmla="*/ 701285 h 701285"/>
                <a:gd name="connsiteX4" fmla="*/ 0 w 8307564"/>
                <a:gd name="connsiteY4" fmla="*/ 0 h 701285"/>
                <a:gd name="connsiteX0-1" fmla="*/ 0 w 8307564"/>
                <a:gd name="connsiteY0-2" fmla="*/ 0 h 701285"/>
                <a:gd name="connsiteX1-3" fmla="*/ 8307564 w 8307564"/>
                <a:gd name="connsiteY1-4" fmla="*/ 0 h 701285"/>
                <a:gd name="connsiteX2-5" fmla="*/ 8307564 w 8307564"/>
                <a:gd name="connsiteY2-6" fmla="*/ 701285 h 701285"/>
                <a:gd name="connsiteX3-7" fmla="*/ 0 w 8307564"/>
                <a:gd name="connsiteY3-8" fmla="*/ 701285 h 701285"/>
                <a:gd name="connsiteX4-9" fmla="*/ 91440 w 8307564"/>
                <a:gd name="connsiteY4-10" fmla="*/ 91440 h 701285"/>
                <a:gd name="connsiteX0-11" fmla="*/ 0 w 8307564"/>
                <a:gd name="connsiteY0-12" fmla="*/ 0 h 701285"/>
                <a:gd name="connsiteX1-13" fmla="*/ 8307564 w 8307564"/>
                <a:gd name="connsiteY1-14" fmla="*/ 0 h 701285"/>
                <a:gd name="connsiteX2-15" fmla="*/ 8307564 w 8307564"/>
                <a:gd name="connsiteY2-16" fmla="*/ 701285 h 701285"/>
                <a:gd name="connsiteX3-17" fmla="*/ 91440 w 8307564"/>
                <a:gd name="connsiteY3-18" fmla="*/ 91440 h 701285"/>
                <a:gd name="connsiteX0-19" fmla="*/ 0 w 8307564"/>
                <a:gd name="connsiteY0-20" fmla="*/ 0 h 713232"/>
                <a:gd name="connsiteX1-21" fmla="*/ 8307564 w 8307564"/>
                <a:gd name="connsiteY1-22" fmla="*/ 0 h 713232"/>
                <a:gd name="connsiteX2-23" fmla="*/ 8307564 w 8307564"/>
                <a:gd name="connsiteY2-24" fmla="*/ 701285 h 713232"/>
                <a:gd name="connsiteX3-25" fmla="*/ 8110728 w 8307564"/>
                <a:gd name="connsiteY3-26" fmla="*/ 713232 h 713232"/>
                <a:gd name="connsiteX0-27" fmla="*/ 0 w 8307564"/>
                <a:gd name="connsiteY0-28" fmla="*/ 0 h 701285"/>
                <a:gd name="connsiteX1-29" fmla="*/ 8307564 w 8307564"/>
                <a:gd name="connsiteY1-30" fmla="*/ 0 h 701285"/>
                <a:gd name="connsiteX2-31" fmla="*/ 8307564 w 8307564"/>
                <a:gd name="connsiteY2-32" fmla="*/ 701285 h 701285"/>
                <a:gd name="connsiteX3-33" fmla="*/ 8103442 w 8307564"/>
                <a:gd name="connsiteY3-34" fmla="*/ 698660 h 701285"/>
                <a:gd name="connsiteX0-35" fmla="*/ 0 w 8307564"/>
                <a:gd name="connsiteY0-36" fmla="*/ 0 h 709589"/>
                <a:gd name="connsiteX1-37" fmla="*/ 8307564 w 8307564"/>
                <a:gd name="connsiteY1-38" fmla="*/ 0 h 709589"/>
                <a:gd name="connsiteX2-39" fmla="*/ 8307564 w 8307564"/>
                <a:gd name="connsiteY2-40" fmla="*/ 701285 h 709589"/>
                <a:gd name="connsiteX3-41" fmla="*/ 8103442 w 8307564"/>
                <a:gd name="connsiteY3-42" fmla="*/ 709589 h 709589"/>
                <a:gd name="connsiteX0-43" fmla="*/ 0 w 8307564"/>
                <a:gd name="connsiteY0-44" fmla="*/ 0 h 701285"/>
                <a:gd name="connsiteX1-45" fmla="*/ 8307564 w 8307564"/>
                <a:gd name="connsiteY1-46" fmla="*/ 0 h 701285"/>
                <a:gd name="connsiteX2-47" fmla="*/ 8307564 w 8307564"/>
                <a:gd name="connsiteY2-48" fmla="*/ 701285 h 701285"/>
                <a:gd name="connsiteX3-49" fmla="*/ 8103442 w 8307564"/>
                <a:gd name="connsiteY3-50" fmla="*/ 698660 h 701285"/>
                <a:gd name="connsiteX0-51" fmla="*/ 0 w 8307564"/>
                <a:gd name="connsiteY0-52" fmla="*/ 0 h 709589"/>
                <a:gd name="connsiteX1-53" fmla="*/ 8307564 w 8307564"/>
                <a:gd name="connsiteY1-54" fmla="*/ 0 h 709589"/>
                <a:gd name="connsiteX2-55" fmla="*/ 8307564 w 8307564"/>
                <a:gd name="connsiteY2-56" fmla="*/ 701285 h 709589"/>
                <a:gd name="connsiteX3-57" fmla="*/ 8103442 w 8307564"/>
                <a:gd name="connsiteY3-58" fmla="*/ 709589 h 709589"/>
                <a:gd name="connsiteX0-59" fmla="*/ 0 w 8307564"/>
                <a:gd name="connsiteY0-60" fmla="*/ 0 h 705946"/>
                <a:gd name="connsiteX1-61" fmla="*/ 8307564 w 8307564"/>
                <a:gd name="connsiteY1-62" fmla="*/ 0 h 705946"/>
                <a:gd name="connsiteX2-63" fmla="*/ 8307564 w 8307564"/>
                <a:gd name="connsiteY2-64" fmla="*/ 701285 h 705946"/>
                <a:gd name="connsiteX3-65" fmla="*/ 8103442 w 8307564"/>
                <a:gd name="connsiteY3-66" fmla="*/ 705946 h 705946"/>
                <a:gd name="connsiteX0-67" fmla="*/ 0 w 8307564"/>
                <a:gd name="connsiteY0-68" fmla="*/ 0 h 705946"/>
                <a:gd name="connsiteX1-69" fmla="*/ 8307564 w 8307564"/>
                <a:gd name="connsiteY1-70" fmla="*/ 0 h 705946"/>
                <a:gd name="connsiteX2-71" fmla="*/ 8307564 w 8307564"/>
                <a:gd name="connsiteY2-72" fmla="*/ 701285 h 705946"/>
                <a:gd name="connsiteX3-73" fmla="*/ 8103442 w 8307564"/>
                <a:gd name="connsiteY3-74" fmla="*/ 705946 h 705946"/>
                <a:gd name="connsiteX0-75" fmla="*/ 0 w 8307564"/>
                <a:gd name="connsiteY0-76" fmla="*/ 0 h 705946"/>
                <a:gd name="connsiteX1-77" fmla="*/ 8307564 w 8307564"/>
                <a:gd name="connsiteY1-78" fmla="*/ 0 h 705946"/>
                <a:gd name="connsiteX2-79" fmla="*/ 8307564 w 8307564"/>
                <a:gd name="connsiteY2-80" fmla="*/ 701285 h 705946"/>
                <a:gd name="connsiteX3-81" fmla="*/ 8103442 w 8307564"/>
                <a:gd name="connsiteY3-82" fmla="*/ 705946 h 705946"/>
                <a:gd name="connsiteX0-83" fmla="*/ 0 w 8307564"/>
                <a:gd name="connsiteY0-84" fmla="*/ 0 h 702303"/>
                <a:gd name="connsiteX1-85" fmla="*/ 8307564 w 8307564"/>
                <a:gd name="connsiteY1-86" fmla="*/ 0 h 702303"/>
                <a:gd name="connsiteX2-87" fmla="*/ 8307564 w 8307564"/>
                <a:gd name="connsiteY2-88" fmla="*/ 701285 h 702303"/>
                <a:gd name="connsiteX3-89" fmla="*/ 8103442 w 8307564"/>
                <a:gd name="connsiteY3-90" fmla="*/ 702303 h 702303"/>
              </a:gdLst>
              <a:ahLst/>
              <a:cxnLst>
                <a:cxn ang="0">
                  <a:pos x="connsiteX0-1" y="connsiteY0-2"/>
                </a:cxn>
                <a:cxn ang="0">
                  <a:pos x="connsiteX1-3" y="connsiteY1-4"/>
                </a:cxn>
                <a:cxn ang="0">
                  <a:pos x="connsiteX2-5" y="connsiteY2-6"/>
                </a:cxn>
                <a:cxn ang="0">
                  <a:pos x="connsiteX3-7" y="connsiteY3-8"/>
                </a:cxn>
              </a:cxnLst>
              <a:rect l="l" t="t" r="r" b="b"/>
              <a:pathLst>
                <a:path w="8307564" h="702303">
                  <a:moveTo>
                    <a:pt x="0" y="0"/>
                  </a:moveTo>
                  <a:lnTo>
                    <a:pt x="8307564" y="0"/>
                  </a:lnTo>
                  <a:lnTo>
                    <a:pt x="8307564" y="701285"/>
                  </a:lnTo>
                  <a:lnTo>
                    <a:pt x="8103442" y="702303"/>
                  </a:lnTo>
                </a:path>
              </a:pathLst>
            </a:custGeom>
            <a:noFill/>
            <a:ln w="19050">
              <a:solidFill>
                <a:srgbClr val="2B6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PA-10229"/>
            <p:cNvPicPr>
              <a:picLocks noChangeAspect="1"/>
            </p:cNvPicPr>
            <p:nvPr>
              <p:custDataLst>
                <p:tags r:id="rId5"/>
              </p:custDataLst>
            </p:nvPr>
          </p:nvPicPr>
          <p:blipFill>
            <a:blip r:embed="rId6" cstate="hqprint">
              <a:extLst>
                <a:ext uri="{28A0092B-C50C-407E-A947-70E740481C1C}">
                  <a14:useLocalDpi xmlns:a14="http://schemas.microsoft.com/office/drawing/2010/main" val="0"/>
                </a:ext>
              </a:extLst>
            </a:blip>
            <a:stretch>
              <a:fillRect/>
            </a:stretch>
          </p:blipFill>
          <p:spPr>
            <a:xfrm>
              <a:off x="951653" y="29287"/>
              <a:ext cx="1226184" cy="1301596"/>
            </a:xfrm>
            <a:prstGeom prst="rect">
              <a:avLst/>
            </a:prstGeom>
          </p:spPr>
        </p:pic>
      </p:grpSp>
      <p:sp>
        <p:nvSpPr>
          <p:cNvPr id="16" name="Freeform: Shape 7"/>
          <p:cNvSpPr/>
          <p:nvPr/>
        </p:nvSpPr>
        <p:spPr bwMode="auto">
          <a:xfrm>
            <a:off x="750888" y="1560513"/>
            <a:ext cx="10893425" cy="5041900"/>
          </a:xfrm>
          <a:custGeom>
            <a:avLst/>
            <a:gdLst>
              <a:gd name="T0" fmla="*/ 2271713 w 21600"/>
              <a:gd name="T1" fmla="*/ 3620294 h 21600"/>
              <a:gd name="T2" fmla="*/ 2271713 w 21600"/>
              <a:gd name="T3" fmla="*/ 3620294 h 21600"/>
              <a:gd name="T4" fmla="*/ 2271713 w 21600"/>
              <a:gd name="T5" fmla="*/ 3620294 h 21600"/>
              <a:gd name="T6" fmla="*/ 2271713 w 21600"/>
              <a:gd name="T7" fmla="*/ 36202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noFill/>
          <a:ln w="12700" cap="flat" cmpd="sng">
            <a:solidFill>
              <a:srgbClr val="2B6C18"/>
            </a:solidFill>
            <a:prstDash val="solid"/>
            <a:miter lim="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sz="3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mn-lt"/>
            </a:endParaRPr>
          </a:p>
        </p:txBody>
      </p:sp>
      <p:sp>
        <p:nvSpPr>
          <p:cNvPr id="12" name="文本框 15"/>
          <p:cNvSpPr txBox="1">
            <a:spLocks noChangeArrowheads="1"/>
          </p:cNvSpPr>
          <p:nvPr/>
        </p:nvSpPr>
        <p:spPr bwMode="auto">
          <a:xfrm>
            <a:off x="998538" y="1774797"/>
            <a:ext cx="10645775" cy="58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0" algn="just" eaLnBrk="1">
              <a:lnSpc>
                <a:spcPct val="150000"/>
              </a:lnSpc>
            </a:pPr>
            <a:r>
              <a:rPr lang="zh-CN" altLang="en-US" sz="2400" b="1" dirty="0">
                <a:solidFill>
                  <a:srgbClr val="2B6C18"/>
                </a:solidFill>
              </a:rPr>
              <a:t>受消费主义思潮影响，一些人会产生一些错误的想法和做法：</a:t>
            </a:r>
            <a:endParaRPr lang="en-US" altLang="zh-CN" sz="2400" b="1" dirty="0">
              <a:solidFill>
                <a:srgbClr val="2B6C18"/>
              </a:solidFill>
            </a:endParaRPr>
          </a:p>
        </p:txBody>
      </p:sp>
      <p:grpSp>
        <p:nvGrpSpPr>
          <p:cNvPr id="21" name="组合 20"/>
          <p:cNvGrpSpPr/>
          <p:nvPr/>
        </p:nvGrpSpPr>
        <p:grpSpPr>
          <a:xfrm>
            <a:off x="4982184" y="2616157"/>
            <a:ext cx="1940987" cy="3587900"/>
            <a:chOff x="4836994" y="1509318"/>
            <a:chExt cx="2581486" cy="4771857"/>
          </a:xfrm>
        </p:grpSpPr>
        <p:grpSp>
          <p:nvGrpSpPr>
            <p:cNvPr id="22" name="淘宝店chenying0907 1"/>
            <p:cNvGrpSpPr/>
            <p:nvPr/>
          </p:nvGrpSpPr>
          <p:grpSpPr>
            <a:xfrm>
              <a:off x="4898349" y="1509318"/>
              <a:ext cx="1288825" cy="1288430"/>
              <a:chOff x="3673328" y="1131738"/>
              <a:chExt cx="967085" cy="966491"/>
            </a:xfrm>
          </p:grpSpPr>
          <p:sp>
            <p:nvSpPr>
              <p:cNvPr id="36" name="淘宝店chenying0907 5"/>
              <p:cNvSpPr/>
              <p:nvPr/>
            </p:nvSpPr>
            <p:spPr bwMode="auto">
              <a:xfrm rot="7058482">
                <a:off x="3673625" y="1131441"/>
                <a:ext cx="966491" cy="967085"/>
              </a:xfrm>
              <a:custGeom>
                <a:avLst/>
                <a:gdLst>
                  <a:gd name="T0" fmla="*/ 4869 w 4870"/>
                  <a:gd name="T1" fmla="*/ 2493 h 4872"/>
                  <a:gd name="T2" fmla="*/ 4866 w 4870"/>
                  <a:gd name="T3" fmla="*/ 2310 h 4872"/>
                  <a:gd name="T4" fmla="*/ 4793 w 4870"/>
                  <a:gd name="T5" fmla="*/ 1827 h 4872"/>
                  <a:gd name="T6" fmla="*/ 4630 w 4870"/>
                  <a:gd name="T7" fmla="*/ 1380 h 4872"/>
                  <a:gd name="T8" fmla="*/ 4386 w 4870"/>
                  <a:gd name="T9" fmla="*/ 979 h 4872"/>
                  <a:gd name="T10" fmla="*/ 4072 w 4870"/>
                  <a:gd name="T11" fmla="*/ 633 h 4872"/>
                  <a:gd name="T12" fmla="*/ 3698 w 4870"/>
                  <a:gd name="T13" fmla="*/ 353 h 4872"/>
                  <a:gd name="T14" fmla="*/ 3272 w 4870"/>
                  <a:gd name="T15" fmla="*/ 148 h 4872"/>
                  <a:gd name="T16" fmla="*/ 2805 w 4870"/>
                  <a:gd name="T17" fmla="*/ 28 h 4872"/>
                  <a:gd name="T18" fmla="*/ 2309 w 4870"/>
                  <a:gd name="T19" fmla="*/ 3 h 4872"/>
                  <a:gd name="T20" fmla="*/ 1826 w 4870"/>
                  <a:gd name="T21" fmla="*/ 77 h 4872"/>
                  <a:gd name="T22" fmla="*/ 1380 w 4870"/>
                  <a:gd name="T23" fmla="*/ 240 h 4872"/>
                  <a:gd name="T24" fmla="*/ 979 w 4870"/>
                  <a:gd name="T25" fmla="*/ 484 h 4872"/>
                  <a:gd name="T26" fmla="*/ 633 w 4870"/>
                  <a:gd name="T27" fmla="*/ 798 h 4872"/>
                  <a:gd name="T28" fmla="*/ 353 w 4870"/>
                  <a:gd name="T29" fmla="*/ 1173 h 4872"/>
                  <a:gd name="T30" fmla="*/ 148 w 4870"/>
                  <a:gd name="T31" fmla="*/ 1599 h 4872"/>
                  <a:gd name="T32" fmla="*/ 29 w 4870"/>
                  <a:gd name="T33" fmla="*/ 2064 h 4872"/>
                  <a:gd name="T34" fmla="*/ 4 w 4870"/>
                  <a:gd name="T35" fmla="*/ 2562 h 4872"/>
                  <a:gd name="T36" fmla="*/ 77 w 4870"/>
                  <a:gd name="T37" fmla="*/ 3044 h 4872"/>
                  <a:gd name="T38" fmla="*/ 240 w 4870"/>
                  <a:gd name="T39" fmla="*/ 3492 h 4872"/>
                  <a:gd name="T40" fmla="*/ 484 w 4870"/>
                  <a:gd name="T41" fmla="*/ 3893 h 4872"/>
                  <a:gd name="T42" fmla="*/ 798 w 4870"/>
                  <a:gd name="T43" fmla="*/ 4238 h 4872"/>
                  <a:gd name="T44" fmla="*/ 1172 w 4870"/>
                  <a:gd name="T45" fmla="*/ 4519 h 4872"/>
                  <a:gd name="T46" fmla="*/ 1598 w 4870"/>
                  <a:gd name="T47" fmla="*/ 4724 h 4872"/>
                  <a:gd name="T48" fmla="*/ 2064 w 4870"/>
                  <a:gd name="T49" fmla="*/ 4844 h 4872"/>
                  <a:gd name="T50" fmla="*/ 2480 w 4870"/>
                  <a:gd name="T51" fmla="*/ 4871 h 4872"/>
                  <a:gd name="T52" fmla="*/ 2656 w 4870"/>
                  <a:gd name="T53" fmla="*/ 4862 h 4872"/>
                  <a:gd name="T54" fmla="*/ 2829 w 4870"/>
                  <a:gd name="T55" fmla="*/ 4840 h 4872"/>
                  <a:gd name="T56" fmla="*/ 2997 w 4870"/>
                  <a:gd name="T57" fmla="*/ 4807 h 4872"/>
                  <a:gd name="T58" fmla="*/ 3160 w 4870"/>
                  <a:gd name="T59" fmla="*/ 4761 h 4872"/>
                  <a:gd name="T60" fmla="*/ 3320 w 4870"/>
                  <a:gd name="T61" fmla="*/ 4704 h 4872"/>
                  <a:gd name="T62" fmla="*/ 3477 w 4870"/>
                  <a:gd name="T63" fmla="*/ 4636 h 4872"/>
                  <a:gd name="T64" fmla="*/ 3630 w 4870"/>
                  <a:gd name="T65" fmla="*/ 4556 h 4872"/>
                  <a:gd name="T66" fmla="*/ 3763 w 4870"/>
                  <a:gd name="T67" fmla="*/ 4477 h 4872"/>
                  <a:gd name="T68" fmla="*/ 3863 w 4870"/>
                  <a:gd name="T69" fmla="*/ 4415 h 4872"/>
                  <a:gd name="T70" fmla="*/ 3937 w 4870"/>
                  <a:gd name="T71" fmla="*/ 4396 h 4872"/>
                  <a:gd name="T72" fmla="*/ 3997 w 4870"/>
                  <a:gd name="T73" fmla="*/ 4415 h 4872"/>
                  <a:gd name="T74" fmla="*/ 4077 w 4870"/>
                  <a:gd name="T75" fmla="*/ 4475 h 4872"/>
                  <a:gd name="T76" fmla="*/ 4178 w 4870"/>
                  <a:gd name="T77" fmla="*/ 4554 h 4872"/>
                  <a:gd name="T78" fmla="*/ 4289 w 4870"/>
                  <a:gd name="T79" fmla="*/ 4616 h 4872"/>
                  <a:gd name="T80" fmla="*/ 4439 w 4870"/>
                  <a:gd name="T81" fmla="*/ 4663 h 4872"/>
                  <a:gd name="T82" fmla="*/ 4639 w 4870"/>
                  <a:gd name="T83" fmla="*/ 4686 h 4872"/>
                  <a:gd name="T84" fmla="*/ 4639 w 4870"/>
                  <a:gd name="T85" fmla="*/ 4649 h 4872"/>
                  <a:gd name="T86" fmla="*/ 4574 w 4870"/>
                  <a:gd name="T87" fmla="*/ 4590 h 4872"/>
                  <a:gd name="T88" fmla="*/ 4525 w 4870"/>
                  <a:gd name="T89" fmla="*/ 4522 h 4872"/>
                  <a:gd name="T90" fmla="*/ 4489 w 4870"/>
                  <a:gd name="T91" fmla="*/ 4448 h 4872"/>
                  <a:gd name="T92" fmla="*/ 4466 w 4870"/>
                  <a:gd name="T93" fmla="*/ 4370 h 4872"/>
                  <a:gd name="T94" fmla="*/ 4453 w 4870"/>
                  <a:gd name="T95" fmla="*/ 4292 h 4872"/>
                  <a:gd name="T96" fmla="*/ 4453 w 4870"/>
                  <a:gd name="T97" fmla="*/ 4163 h 4872"/>
                  <a:gd name="T98" fmla="*/ 4480 w 4870"/>
                  <a:gd name="T99" fmla="*/ 4020 h 4872"/>
                  <a:gd name="T100" fmla="*/ 4529 w 4870"/>
                  <a:gd name="T101" fmla="*/ 3866 h 4872"/>
                  <a:gd name="T102" fmla="*/ 4648 w 4870"/>
                  <a:gd name="T103" fmla="*/ 3566 h 4872"/>
                  <a:gd name="T104" fmla="*/ 4737 w 4870"/>
                  <a:gd name="T105" fmla="*/ 3319 h 4872"/>
                  <a:gd name="T106" fmla="*/ 4800 w 4870"/>
                  <a:gd name="T107" fmla="*/ 3098 h 4872"/>
                  <a:gd name="T108" fmla="*/ 4846 w 4870"/>
                  <a:gd name="T109" fmla="*/ 2853 h 4872"/>
                  <a:gd name="T110" fmla="*/ 4869 w 4870"/>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70" h="4872">
                    <a:moveTo>
                      <a:pt x="4870" y="2508"/>
                    </a:moveTo>
                    <a:lnTo>
                      <a:pt x="4869" y="2510"/>
                    </a:lnTo>
                    <a:lnTo>
                      <a:pt x="4867" y="2512"/>
                    </a:lnTo>
                    <a:lnTo>
                      <a:pt x="4869" y="2493"/>
                    </a:lnTo>
                    <a:lnTo>
                      <a:pt x="4869" y="2474"/>
                    </a:lnTo>
                    <a:lnTo>
                      <a:pt x="4870" y="2455"/>
                    </a:lnTo>
                    <a:lnTo>
                      <a:pt x="4870" y="2435"/>
                    </a:lnTo>
                    <a:lnTo>
                      <a:pt x="4866" y="2310"/>
                    </a:lnTo>
                    <a:lnTo>
                      <a:pt x="4857" y="2186"/>
                    </a:lnTo>
                    <a:lnTo>
                      <a:pt x="4842" y="2064"/>
                    </a:lnTo>
                    <a:lnTo>
                      <a:pt x="4820" y="1945"/>
                    </a:lnTo>
                    <a:lnTo>
                      <a:pt x="4793" y="1827"/>
                    </a:lnTo>
                    <a:lnTo>
                      <a:pt x="4760" y="1712"/>
                    </a:lnTo>
                    <a:lnTo>
                      <a:pt x="4722" y="1599"/>
                    </a:lnTo>
                    <a:lnTo>
                      <a:pt x="4678" y="1487"/>
                    </a:lnTo>
                    <a:lnTo>
                      <a:pt x="4630" y="1380"/>
                    </a:lnTo>
                    <a:lnTo>
                      <a:pt x="4576" y="1275"/>
                    </a:lnTo>
                    <a:lnTo>
                      <a:pt x="4517" y="1173"/>
                    </a:lnTo>
                    <a:lnTo>
                      <a:pt x="4454" y="1073"/>
                    </a:lnTo>
                    <a:lnTo>
                      <a:pt x="4386" y="979"/>
                    </a:lnTo>
                    <a:lnTo>
                      <a:pt x="4313" y="886"/>
                    </a:lnTo>
                    <a:lnTo>
                      <a:pt x="4238" y="798"/>
                    </a:lnTo>
                    <a:lnTo>
                      <a:pt x="4156" y="714"/>
                    </a:lnTo>
                    <a:lnTo>
                      <a:pt x="4072" y="633"/>
                    </a:lnTo>
                    <a:lnTo>
                      <a:pt x="3984" y="556"/>
                    </a:lnTo>
                    <a:lnTo>
                      <a:pt x="3892" y="484"/>
                    </a:lnTo>
                    <a:lnTo>
                      <a:pt x="3796" y="416"/>
                    </a:lnTo>
                    <a:lnTo>
                      <a:pt x="3698" y="353"/>
                    </a:lnTo>
                    <a:lnTo>
                      <a:pt x="3595" y="294"/>
                    </a:lnTo>
                    <a:lnTo>
                      <a:pt x="3490" y="240"/>
                    </a:lnTo>
                    <a:lnTo>
                      <a:pt x="3382" y="192"/>
                    </a:lnTo>
                    <a:lnTo>
                      <a:pt x="3272" y="148"/>
                    </a:lnTo>
                    <a:lnTo>
                      <a:pt x="3159" y="109"/>
                    </a:lnTo>
                    <a:lnTo>
                      <a:pt x="3043" y="77"/>
                    </a:lnTo>
                    <a:lnTo>
                      <a:pt x="2926" y="50"/>
                    </a:lnTo>
                    <a:lnTo>
                      <a:pt x="2805" y="28"/>
                    </a:lnTo>
                    <a:lnTo>
                      <a:pt x="2684" y="12"/>
                    </a:lnTo>
                    <a:lnTo>
                      <a:pt x="2561" y="3"/>
                    </a:lnTo>
                    <a:lnTo>
                      <a:pt x="2434" y="0"/>
                    </a:lnTo>
                    <a:lnTo>
                      <a:pt x="2309" y="3"/>
                    </a:lnTo>
                    <a:lnTo>
                      <a:pt x="2187" y="12"/>
                    </a:lnTo>
                    <a:lnTo>
                      <a:pt x="2064" y="28"/>
                    </a:lnTo>
                    <a:lnTo>
                      <a:pt x="1944" y="50"/>
                    </a:lnTo>
                    <a:lnTo>
                      <a:pt x="1826" y="77"/>
                    </a:lnTo>
                    <a:lnTo>
                      <a:pt x="1711" y="109"/>
                    </a:lnTo>
                    <a:lnTo>
                      <a:pt x="1598" y="148"/>
                    </a:lnTo>
                    <a:lnTo>
                      <a:pt x="1488" y="192"/>
                    </a:lnTo>
                    <a:lnTo>
                      <a:pt x="1380" y="240"/>
                    </a:lnTo>
                    <a:lnTo>
                      <a:pt x="1275" y="294"/>
                    </a:lnTo>
                    <a:lnTo>
                      <a:pt x="1172" y="353"/>
                    </a:lnTo>
                    <a:lnTo>
                      <a:pt x="1074" y="416"/>
                    </a:lnTo>
                    <a:lnTo>
                      <a:pt x="979" y="484"/>
                    </a:lnTo>
                    <a:lnTo>
                      <a:pt x="886" y="556"/>
                    </a:lnTo>
                    <a:lnTo>
                      <a:pt x="798" y="633"/>
                    </a:lnTo>
                    <a:lnTo>
                      <a:pt x="714" y="714"/>
                    </a:lnTo>
                    <a:lnTo>
                      <a:pt x="633" y="798"/>
                    </a:lnTo>
                    <a:lnTo>
                      <a:pt x="556" y="886"/>
                    </a:lnTo>
                    <a:lnTo>
                      <a:pt x="484" y="979"/>
                    </a:lnTo>
                    <a:lnTo>
                      <a:pt x="416" y="1073"/>
                    </a:lnTo>
                    <a:lnTo>
                      <a:pt x="353" y="1173"/>
                    </a:lnTo>
                    <a:lnTo>
                      <a:pt x="295" y="1275"/>
                    </a:lnTo>
                    <a:lnTo>
                      <a:pt x="240" y="1380"/>
                    </a:lnTo>
                    <a:lnTo>
                      <a:pt x="192" y="1487"/>
                    </a:lnTo>
                    <a:lnTo>
                      <a:pt x="148" y="1599"/>
                    </a:lnTo>
                    <a:lnTo>
                      <a:pt x="110" y="1712"/>
                    </a:lnTo>
                    <a:lnTo>
                      <a:pt x="77" y="1827"/>
                    </a:lnTo>
                    <a:lnTo>
                      <a:pt x="50" y="1945"/>
                    </a:lnTo>
                    <a:lnTo>
                      <a:pt x="29" y="2064"/>
                    </a:lnTo>
                    <a:lnTo>
                      <a:pt x="13" y="2186"/>
                    </a:lnTo>
                    <a:lnTo>
                      <a:pt x="4" y="2310"/>
                    </a:lnTo>
                    <a:lnTo>
                      <a:pt x="0" y="2435"/>
                    </a:lnTo>
                    <a:lnTo>
                      <a:pt x="4" y="2562"/>
                    </a:lnTo>
                    <a:lnTo>
                      <a:pt x="13" y="2685"/>
                    </a:lnTo>
                    <a:lnTo>
                      <a:pt x="29" y="2806"/>
                    </a:lnTo>
                    <a:lnTo>
                      <a:pt x="50" y="2927"/>
                    </a:lnTo>
                    <a:lnTo>
                      <a:pt x="77" y="3044"/>
                    </a:lnTo>
                    <a:lnTo>
                      <a:pt x="110" y="3160"/>
                    </a:lnTo>
                    <a:lnTo>
                      <a:pt x="148" y="3273"/>
                    </a:lnTo>
                    <a:lnTo>
                      <a:pt x="192" y="3384"/>
                    </a:lnTo>
                    <a:lnTo>
                      <a:pt x="240" y="3492"/>
                    </a:lnTo>
                    <a:lnTo>
                      <a:pt x="295" y="3597"/>
                    </a:lnTo>
                    <a:lnTo>
                      <a:pt x="353" y="3699"/>
                    </a:lnTo>
                    <a:lnTo>
                      <a:pt x="416" y="3797"/>
                    </a:lnTo>
                    <a:lnTo>
                      <a:pt x="484" y="3893"/>
                    </a:lnTo>
                    <a:lnTo>
                      <a:pt x="556" y="3985"/>
                    </a:lnTo>
                    <a:lnTo>
                      <a:pt x="633" y="4074"/>
                    </a:lnTo>
                    <a:lnTo>
                      <a:pt x="714" y="4158"/>
                    </a:lnTo>
                    <a:lnTo>
                      <a:pt x="798" y="4238"/>
                    </a:lnTo>
                    <a:lnTo>
                      <a:pt x="886" y="4315"/>
                    </a:lnTo>
                    <a:lnTo>
                      <a:pt x="979" y="4387"/>
                    </a:lnTo>
                    <a:lnTo>
                      <a:pt x="1074" y="4456"/>
                    </a:lnTo>
                    <a:lnTo>
                      <a:pt x="1172" y="4519"/>
                    </a:lnTo>
                    <a:lnTo>
                      <a:pt x="1275" y="4578"/>
                    </a:lnTo>
                    <a:lnTo>
                      <a:pt x="1380" y="4632"/>
                    </a:lnTo>
                    <a:lnTo>
                      <a:pt x="1488" y="4680"/>
                    </a:lnTo>
                    <a:lnTo>
                      <a:pt x="1598" y="4724"/>
                    </a:lnTo>
                    <a:lnTo>
                      <a:pt x="1711" y="4761"/>
                    </a:lnTo>
                    <a:lnTo>
                      <a:pt x="1826" y="4795"/>
                    </a:lnTo>
                    <a:lnTo>
                      <a:pt x="1944" y="4822"/>
                    </a:lnTo>
                    <a:lnTo>
                      <a:pt x="2064" y="4844"/>
                    </a:lnTo>
                    <a:lnTo>
                      <a:pt x="2187" y="4858"/>
                    </a:lnTo>
                    <a:lnTo>
                      <a:pt x="2309" y="4869"/>
                    </a:lnTo>
                    <a:lnTo>
                      <a:pt x="2434" y="4872"/>
                    </a:lnTo>
                    <a:lnTo>
                      <a:pt x="2480" y="4871"/>
                    </a:lnTo>
                    <a:lnTo>
                      <a:pt x="2525" y="4870"/>
                    </a:lnTo>
                    <a:lnTo>
                      <a:pt x="2569" y="4869"/>
                    </a:lnTo>
                    <a:lnTo>
                      <a:pt x="2614" y="4865"/>
                    </a:lnTo>
                    <a:lnTo>
                      <a:pt x="2656" y="4862"/>
                    </a:lnTo>
                    <a:lnTo>
                      <a:pt x="2700" y="4857"/>
                    </a:lnTo>
                    <a:lnTo>
                      <a:pt x="2743" y="4853"/>
                    </a:lnTo>
                    <a:lnTo>
                      <a:pt x="2786" y="4847"/>
                    </a:lnTo>
                    <a:lnTo>
                      <a:pt x="2829" y="4840"/>
                    </a:lnTo>
                    <a:lnTo>
                      <a:pt x="2872" y="4832"/>
                    </a:lnTo>
                    <a:lnTo>
                      <a:pt x="2913" y="4825"/>
                    </a:lnTo>
                    <a:lnTo>
                      <a:pt x="2955" y="4817"/>
                    </a:lnTo>
                    <a:lnTo>
                      <a:pt x="2997" y="4807"/>
                    </a:lnTo>
                    <a:lnTo>
                      <a:pt x="3038" y="4796"/>
                    </a:lnTo>
                    <a:lnTo>
                      <a:pt x="3079" y="4785"/>
                    </a:lnTo>
                    <a:lnTo>
                      <a:pt x="3120" y="4774"/>
                    </a:lnTo>
                    <a:lnTo>
                      <a:pt x="3160" y="4761"/>
                    </a:lnTo>
                    <a:lnTo>
                      <a:pt x="3201" y="4748"/>
                    </a:lnTo>
                    <a:lnTo>
                      <a:pt x="3241" y="4734"/>
                    </a:lnTo>
                    <a:lnTo>
                      <a:pt x="3281" y="4720"/>
                    </a:lnTo>
                    <a:lnTo>
                      <a:pt x="3320" y="4704"/>
                    </a:lnTo>
                    <a:lnTo>
                      <a:pt x="3360" y="4688"/>
                    </a:lnTo>
                    <a:lnTo>
                      <a:pt x="3399" y="4671"/>
                    </a:lnTo>
                    <a:lnTo>
                      <a:pt x="3439" y="4654"/>
                    </a:lnTo>
                    <a:lnTo>
                      <a:pt x="3477" y="4636"/>
                    </a:lnTo>
                    <a:lnTo>
                      <a:pt x="3516" y="4617"/>
                    </a:lnTo>
                    <a:lnTo>
                      <a:pt x="3555" y="4597"/>
                    </a:lnTo>
                    <a:lnTo>
                      <a:pt x="3593" y="4577"/>
                    </a:lnTo>
                    <a:lnTo>
                      <a:pt x="3630" y="4556"/>
                    </a:lnTo>
                    <a:lnTo>
                      <a:pt x="3668" y="4535"/>
                    </a:lnTo>
                    <a:lnTo>
                      <a:pt x="3707" y="4512"/>
                    </a:lnTo>
                    <a:lnTo>
                      <a:pt x="3744" y="4489"/>
                    </a:lnTo>
                    <a:lnTo>
                      <a:pt x="3763" y="4477"/>
                    </a:lnTo>
                    <a:lnTo>
                      <a:pt x="3787" y="4463"/>
                    </a:lnTo>
                    <a:lnTo>
                      <a:pt x="3813" y="4447"/>
                    </a:lnTo>
                    <a:lnTo>
                      <a:pt x="3843" y="4428"/>
                    </a:lnTo>
                    <a:lnTo>
                      <a:pt x="3863" y="4415"/>
                    </a:lnTo>
                    <a:lnTo>
                      <a:pt x="3884" y="4406"/>
                    </a:lnTo>
                    <a:lnTo>
                      <a:pt x="3902" y="4401"/>
                    </a:lnTo>
                    <a:lnTo>
                      <a:pt x="3920" y="4397"/>
                    </a:lnTo>
                    <a:lnTo>
                      <a:pt x="3937" y="4396"/>
                    </a:lnTo>
                    <a:lnTo>
                      <a:pt x="3952" y="4398"/>
                    </a:lnTo>
                    <a:lnTo>
                      <a:pt x="3968" y="4402"/>
                    </a:lnTo>
                    <a:lnTo>
                      <a:pt x="3983" y="4407"/>
                    </a:lnTo>
                    <a:lnTo>
                      <a:pt x="3997" y="4415"/>
                    </a:lnTo>
                    <a:lnTo>
                      <a:pt x="4013" y="4424"/>
                    </a:lnTo>
                    <a:lnTo>
                      <a:pt x="4028" y="4436"/>
                    </a:lnTo>
                    <a:lnTo>
                      <a:pt x="4044" y="4448"/>
                    </a:lnTo>
                    <a:lnTo>
                      <a:pt x="4077" y="4475"/>
                    </a:lnTo>
                    <a:lnTo>
                      <a:pt x="4114" y="4505"/>
                    </a:lnTo>
                    <a:lnTo>
                      <a:pt x="4134" y="4521"/>
                    </a:lnTo>
                    <a:lnTo>
                      <a:pt x="4155" y="4538"/>
                    </a:lnTo>
                    <a:lnTo>
                      <a:pt x="4178" y="4554"/>
                    </a:lnTo>
                    <a:lnTo>
                      <a:pt x="4203" y="4570"/>
                    </a:lnTo>
                    <a:lnTo>
                      <a:pt x="4230" y="4586"/>
                    </a:lnTo>
                    <a:lnTo>
                      <a:pt x="4258" y="4601"/>
                    </a:lnTo>
                    <a:lnTo>
                      <a:pt x="4289" y="4616"/>
                    </a:lnTo>
                    <a:lnTo>
                      <a:pt x="4322" y="4630"/>
                    </a:lnTo>
                    <a:lnTo>
                      <a:pt x="4358" y="4642"/>
                    </a:lnTo>
                    <a:lnTo>
                      <a:pt x="4398" y="4653"/>
                    </a:lnTo>
                    <a:lnTo>
                      <a:pt x="4439" y="4663"/>
                    </a:lnTo>
                    <a:lnTo>
                      <a:pt x="4483" y="4671"/>
                    </a:lnTo>
                    <a:lnTo>
                      <a:pt x="4532" y="4678"/>
                    </a:lnTo>
                    <a:lnTo>
                      <a:pt x="4583" y="4683"/>
                    </a:lnTo>
                    <a:lnTo>
                      <a:pt x="4639" y="4686"/>
                    </a:lnTo>
                    <a:lnTo>
                      <a:pt x="4697" y="4686"/>
                    </a:lnTo>
                    <a:lnTo>
                      <a:pt x="4677" y="4675"/>
                    </a:lnTo>
                    <a:lnTo>
                      <a:pt x="4657" y="4662"/>
                    </a:lnTo>
                    <a:lnTo>
                      <a:pt x="4639" y="4649"/>
                    </a:lnTo>
                    <a:lnTo>
                      <a:pt x="4621" y="4635"/>
                    </a:lnTo>
                    <a:lnTo>
                      <a:pt x="4604" y="4620"/>
                    </a:lnTo>
                    <a:lnTo>
                      <a:pt x="4589" y="4606"/>
                    </a:lnTo>
                    <a:lnTo>
                      <a:pt x="4574" y="4590"/>
                    </a:lnTo>
                    <a:lnTo>
                      <a:pt x="4561" y="4574"/>
                    </a:lnTo>
                    <a:lnTo>
                      <a:pt x="4547" y="4557"/>
                    </a:lnTo>
                    <a:lnTo>
                      <a:pt x="4536" y="4540"/>
                    </a:lnTo>
                    <a:lnTo>
                      <a:pt x="4525" y="4522"/>
                    </a:lnTo>
                    <a:lnTo>
                      <a:pt x="4515" y="4504"/>
                    </a:lnTo>
                    <a:lnTo>
                      <a:pt x="4506" y="4486"/>
                    </a:lnTo>
                    <a:lnTo>
                      <a:pt x="4497" y="4467"/>
                    </a:lnTo>
                    <a:lnTo>
                      <a:pt x="4489" y="4448"/>
                    </a:lnTo>
                    <a:lnTo>
                      <a:pt x="4482" y="4429"/>
                    </a:lnTo>
                    <a:lnTo>
                      <a:pt x="4476" y="4410"/>
                    </a:lnTo>
                    <a:lnTo>
                      <a:pt x="4471" y="4390"/>
                    </a:lnTo>
                    <a:lnTo>
                      <a:pt x="4466" y="4370"/>
                    </a:lnTo>
                    <a:lnTo>
                      <a:pt x="4462" y="4351"/>
                    </a:lnTo>
                    <a:lnTo>
                      <a:pt x="4458" y="4332"/>
                    </a:lnTo>
                    <a:lnTo>
                      <a:pt x="4455" y="4312"/>
                    </a:lnTo>
                    <a:lnTo>
                      <a:pt x="4453" y="4292"/>
                    </a:lnTo>
                    <a:lnTo>
                      <a:pt x="4452" y="4273"/>
                    </a:lnTo>
                    <a:lnTo>
                      <a:pt x="4449" y="4235"/>
                    </a:lnTo>
                    <a:lnTo>
                      <a:pt x="4450" y="4198"/>
                    </a:lnTo>
                    <a:lnTo>
                      <a:pt x="4453" y="4163"/>
                    </a:lnTo>
                    <a:lnTo>
                      <a:pt x="4457" y="4129"/>
                    </a:lnTo>
                    <a:lnTo>
                      <a:pt x="4463" y="4093"/>
                    </a:lnTo>
                    <a:lnTo>
                      <a:pt x="4471" y="4057"/>
                    </a:lnTo>
                    <a:lnTo>
                      <a:pt x="4480" y="4020"/>
                    </a:lnTo>
                    <a:lnTo>
                      <a:pt x="4490" y="3982"/>
                    </a:lnTo>
                    <a:lnTo>
                      <a:pt x="4502" y="3944"/>
                    </a:lnTo>
                    <a:lnTo>
                      <a:pt x="4516" y="3906"/>
                    </a:lnTo>
                    <a:lnTo>
                      <a:pt x="4529" y="3866"/>
                    </a:lnTo>
                    <a:lnTo>
                      <a:pt x="4545" y="3826"/>
                    </a:lnTo>
                    <a:lnTo>
                      <a:pt x="4577" y="3743"/>
                    </a:lnTo>
                    <a:lnTo>
                      <a:pt x="4612" y="3656"/>
                    </a:lnTo>
                    <a:lnTo>
                      <a:pt x="4648" y="3566"/>
                    </a:lnTo>
                    <a:lnTo>
                      <a:pt x="4684" y="3470"/>
                    </a:lnTo>
                    <a:lnTo>
                      <a:pt x="4702" y="3421"/>
                    </a:lnTo>
                    <a:lnTo>
                      <a:pt x="4720" y="3371"/>
                    </a:lnTo>
                    <a:lnTo>
                      <a:pt x="4737" y="3319"/>
                    </a:lnTo>
                    <a:lnTo>
                      <a:pt x="4754" y="3266"/>
                    </a:lnTo>
                    <a:lnTo>
                      <a:pt x="4769" y="3211"/>
                    </a:lnTo>
                    <a:lnTo>
                      <a:pt x="4785" y="3156"/>
                    </a:lnTo>
                    <a:lnTo>
                      <a:pt x="4800" y="3098"/>
                    </a:lnTo>
                    <a:lnTo>
                      <a:pt x="4812" y="3039"/>
                    </a:lnTo>
                    <a:lnTo>
                      <a:pt x="4825" y="2979"/>
                    </a:lnTo>
                    <a:lnTo>
                      <a:pt x="4836" y="2917"/>
                    </a:lnTo>
                    <a:lnTo>
                      <a:pt x="4846" y="2853"/>
                    </a:lnTo>
                    <a:lnTo>
                      <a:pt x="4854" y="2787"/>
                    </a:lnTo>
                    <a:lnTo>
                      <a:pt x="4861" y="2721"/>
                    </a:lnTo>
                    <a:lnTo>
                      <a:pt x="4865" y="2652"/>
                    </a:lnTo>
                    <a:lnTo>
                      <a:pt x="4869" y="2581"/>
                    </a:lnTo>
                    <a:lnTo>
                      <a:pt x="4870" y="2508"/>
                    </a:lnTo>
                    <a:close/>
                  </a:path>
                </a:pathLst>
              </a:custGeom>
              <a:solidFill>
                <a:srgbClr val="125800"/>
              </a:solidFill>
              <a:ln>
                <a:solidFill>
                  <a:srgbClr val="125800"/>
                </a:solidFill>
              </a:ln>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淘宝店chenying0907 6"/>
              <p:cNvSpPr/>
              <p:nvPr/>
            </p:nvSpPr>
            <p:spPr bwMode="auto">
              <a:xfrm>
                <a:off x="3802063" y="1260178"/>
                <a:ext cx="709613" cy="709613"/>
              </a:xfrm>
              <a:custGeom>
                <a:avLst/>
                <a:gdLst>
                  <a:gd name="T0" fmla="*/ 3567 w 3576"/>
                  <a:gd name="T1" fmla="*/ 1972 h 3578"/>
                  <a:gd name="T2" fmla="*/ 3520 w 3576"/>
                  <a:gd name="T3" fmla="*/ 2236 h 3578"/>
                  <a:gd name="T4" fmla="*/ 3435 w 3576"/>
                  <a:gd name="T5" fmla="*/ 2485 h 3578"/>
                  <a:gd name="T6" fmla="*/ 3317 w 3576"/>
                  <a:gd name="T7" fmla="*/ 2716 h 3578"/>
                  <a:gd name="T8" fmla="*/ 3168 w 3576"/>
                  <a:gd name="T9" fmla="*/ 2927 h 3578"/>
                  <a:gd name="T10" fmla="*/ 2990 w 3576"/>
                  <a:gd name="T11" fmla="*/ 3113 h 3578"/>
                  <a:gd name="T12" fmla="*/ 2788 w 3576"/>
                  <a:gd name="T13" fmla="*/ 3272 h 3578"/>
                  <a:gd name="T14" fmla="*/ 2563 w 3576"/>
                  <a:gd name="T15" fmla="*/ 3402 h 3578"/>
                  <a:gd name="T16" fmla="*/ 2319 w 3576"/>
                  <a:gd name="T17" fmla="*/ 3498 h 3578"/>
                  <a:gd name="T18" fmla="*/ 2060 w 3576"/>
                  <a:gd name="T19" fmla="*/ 3557 h 3578"/>
                  <a:gd name="T20" fmla="*/ 1787 w 3576"/>
                  <a:gd name="T21" fmla="*/ 3578 h 3578"/>
                  <a:gd name="T22" fmla="*/ 1516 w 3576"/>
                  <a:gd name="T23" fmla="*/ 3557 h 3578"/>
                  <a:gd name="T24" fmla="*/ 1257 w 3576"/>
                  <a:gd name="T25" fmla="*/ 3498 h 3578"/>
                  <a:gd name="T26" fmla="*/ 1013 w 3576"/>
                  <a:gd name="T27" fmla="*/ 3402 h 3578"/>
                  <a:gd name="T28" fmla="*/ 788 w 3576"/>
                  <a:gd name="T29" fmla="*/ 3272 h 3578"/>
                  <a:gd name="T30" fmla="*/ 586 w 3576"/>
                  <a:gd name="T31" fmla="*/ 3113 h 3578"/>
                  <a:gd name="T32" fmla="*/ 408 w 3576"/>
                  <a:gd name="T33" fmla="*/ 2927 h 3578"/>
                  <a:gd name="T34" fmla="*/ 258 w 3576"/>
                  <a:gd name="T35" fmla="*/ 2716 h 3578"/>
                  <a:gd name="T36" fmla="*/ 140 w 3576"/>
                  <a:gd name="T37" fmla="*/ 2485 h 3578"/>
                  <a:gd name="T38" fmla="*/ 57 w 3576"/>
                  <a:gd name="T39" fmla="*/ 2236 h 3578"/>
                  <a:gd name="T40" fmla="*/ 9 w 3576"/>
                  <a:gd name="T41" fmla="*/ 1972 h 3578"/>
                  <a:gd name="T42" fmla="*/ 2 w 3576"/>
                  <a:gd name="T43" fmla="*/ 1697 h 3578"/>
                  <a:gd name="T44" fmla="*/ 36 w 3576"/>
                  <a:gd name="T45" fmla="*/ 1429 h 3578"/>
                  <a:gd name="T46" fmla="*/ 108 w 3576"/>
                  <a:gd name="T47" fmla="*/ 1174 h 3578"/>
                  <a:gd name="T48" fmla="*/ 215 w 3576"/>
                  <a:gd name="T49" fmla="*/ 936 h 3578"/>
                  <a:gd name="T50" fmla="*/ 355 w 3576"/>
                  <a:gd name="T51" fmla="*/ 718 h 3578"/>
                  <a:gd name="T52" fmla="*/ 523 w 3576"/>
                  <a:gd name="T53" fmla="*/ 523 h 3578"/>
                  <a:gd name="T54" fmla="*/ 718 w 3576"/>
                  <a:gd name="T55" fmla="*/ 355 h 3578"/>
                  <a:gd name="T56" fmla="*/ 936 w 3576"/>
                  <a:gd name="T57" fmla="*/ 216 h 3578"/>
                  <a:gd name="T58" fmla="*/ 1173 w 3576"/>
                  <a:gd name="T59" fmla="*/ 108 h 3578"/>
                  <a:gd name="T60" fmla="*/ 1428 w 3576"/>
                  <a:gd name="T61" fmla="*/ 36 h 3578"/>
                  <a:gd name="T62" fmla="*/ 1696 w 3576"/>
                  <a:gd name="T63" fmla="*/ 2 h 3578"/>
                  <a:gd name="T64" fmla="*/ 1971 w 3576"/>
                  <a:gd name="T65" fmla="*/ 9 h 3578"/>
                  <a:gd name="T66" fmla="*/ 2235 w 3576"/>
                  <a:gd name="T67" fmla="*/ 57 h 3578"/>
                  <a:gd name="T68" fmla="*/ 2484 w 3576"/>
                  <a:gd name="T69" fmla="*/ 140 h 3578"/>
                  <a:gd name="T70" fmla="*/ 2715 w 3576"/>
                  <a:gd name="T71" fmla="*/ 258 h 3578"/>
                  <a:gd name="T72" fmla="*/ 2926 w 3576"/>
                  <a:gd name="T73" fmla="*/ 408 h 3578"/>
                  <a:gd name="T74" fmla="*/ 3112 w 3576"/>
                  <a:gd name="T75" fmla="*/ 585 h 3578"/>
                  <a:gd name="T76" fmla="*/ 3270 w 3576"/>
                  <a:gd name="T77" fmla="*/ 788 h 3578"/>
                  <a:gd name="T78" fmla="*/ 3400 w 3576"/>
                  <a:gd name="T79" fmla="*/ 1013 h 3578"/>
                  <a:gd name="T80" fmla="*/ 3496 w 3576"/>
                  <a:gd name="T81" fmla="*/ 1256 h 3578"/>
                  <a:gd name="T82" fmla="*/ 3556 w 3576"/>
                  <a:gd name="T83" fmla="*/ 1517 h 3578"/>
                  <a:gd name="T84" fmla="*/ 3576 w 3576"/>
                  <a:gd name="T85" fmla="*/ 1788 h 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6" h="3578">
                    <a:moveTo>
                      <a:pt x="3576" y="1788"/>
                    </a:moveTo>
                    <a:lnTo>
                      <a:pt x="3574" y="1881"/>
                    </a:lnTo>
                    <a:lnTo>
                      <a:pt x="3567" y="1972"/>
                    </a:lnTo>
                    <a:lnTo>
                      <a:pt x="3556" y="2061"/>
                    </a:lnTo>
                    <a:lnTo>
                      <a:pt x="3540" y="2149"/>
                    </a:lnTo>
                    <a:lnTo>
                      <a:pt x="3520" y="2236"/>
                    </a:lnTo>
                    <a:lnTo>
                      <a:pt x="3496" y="2321"/>
                    </a:lnTo>
                    <a:lnTo>
                      <a:pt x="3468" y="2404"/>
                    </a:lnTo>
                    <a:lnTo>
                      <a:pt x="3435" y="2485"/>
                    </a:lnTo>
                    <a:lnTo>
                      <a:pt x="3400" y="2564"/>
                    </a:lnTo>
                    <a:lnTo>
                      <a:pt x="3361" y="2642"/>
                    </a:lnTo>
                    <a:lnTo>
                      <a:pt x="3317" y="2716"/>
                    </a:lnTo>
                    <a:lnTo>
                      <a:pt x="3270" y="2788"/>
                    </a:lnTo>
                    <a:lnTo>
                      <a:pt x="3221" y="2860"/>
                    </a:lnTo>
                    <a:lnTo>
                      <a:pt x="3168" y="2927"/>
                    </a:lnTo>
                    <a:lnTo>
                      <a:pt x="3112" y="2991"/>
                    </a:lnTo>
                    <a:lnTo>
                      <a:pt x="3052" y="3053"/>
                    </a:lnTo>
                    <a:lnTo>
                      <a:pt x="2990" y="3113"/>
                    </a:lnTo>
                    <a:lnTo>
                      <a:pt x="2926" y="3170"/>
                    </a:lnTo>
                    <a:lnTo>
                      <a:pt x="2858" y="3223"/>
                    </a:lnTo>
                    <a:lnTo>
                      <a:pt x="2788" y="3272"/>
                    </a:lnTo>
                    <a:lnTo>
                      <a:pt x="2715" y="3318"/>
                    </a:lnTo>
                    <a:lnTo>
                      <a:pt x="2641" y="3362"/>
                    </a:lnTo>
                    <a:lnTo>
                      <a:pt x="2563" y="3402"/>
                    </a:lnTo>
                    <a:lnTo>
                      <a:pt x="2484" y="3437"/>
                    </a:lnTo>
                    <a:lnTo>
                      <a:pt x="2403" y="3470"/>
                    </a:lnTo>
                    <a:lnTo>
                      <a:pt x="2319" y="3498"/>
                    </a:lnTo>
                    <a:lnTo>
                      <a:pt x="2235" y="3521"/>
                    </a:lnTo>
                    <a:lnTo>
                      <a:pt x="2148" y="3542"/>
                    </a:lnTo>
                    <a:lnTo>
                      <a:pt x="2060" y="3557"/>
                    </a:lnTo>
                    <a:lnTo>
                      <a:pt x="1971" y="3569"/>
                    </a:lnTo>
                    <a:lnTo>
                      <a:pt x="1880" y="3575"/>
                    </a:lnTo>
                    <a:lnTo>
                      <a:pt x="1787" y="3578"/>
                    </a:lnTo>
                    <a:lnTo>
                      <a:pt x="1696" y="3575"/>
                    </a:lnTo>
                    <a:lnTo>
                      <a:pt x="1605" y="3569"/>
                    </a:lnTo>
                    <a:lnTo>
                      <a:pt x="1516" y="3557"/>
                    </a:lnTo>
                    <a:lnTo>
                      <a:pt x="1428" y="3542"/>
                    </a:lnTo>
                    <a:lnTo>
                      <a:pt x="1341" y="3521"/>
                    </a:lnTo>
                    <a:lnTo>
                      <a:pt x="1257" y="3498"/>
                    </a:lnTo>
                    <a:lnTo>
                      <a:pt x="1173" y="3470"/>
                    </a:lnTo>
                    <a:lnTo>
                      <a:pt x="1092" y="3437"/>
                    </a:lnTo>
                    <a:lnTo>
                      <a:pt x="1013" y="3402"/>
                    </a:lnTo>
                    <a:lnTo>
                      <a:pt x="936" y="3362"/>
                    </a:lnTo>
                    <a:lnTo>
                      <a:pt x="861" y="3318"/>
                    </a:lnTo>
                    <a:lnTo>
                      <a:pt x="788" y="3272"/>
                    </a:lnTo>
                    <a:lnTo>
                      <a:pt x="718" y="3223"/>
                    </a:lnTo>
                    <a:lnTo>
                      <a:pt x="650" y="3170"/>
                    </a:lnTo>
                    <a:lnTo>
                      <a:pt x="586" y="3113"/>
                    </a:lnTo>
                    <a:lnTo>
                      <a:pt x="523" y="3053"/>
                    </a:lnTo>
                    <a:lnTo>
                      <a:pt x="465" y="2991"/>
                    </a:lnTo>
                    <a:lnTo>
                      <a:pt x="408" y="2927"/>
                    </a:lnTo>
                    <a:lnTo>
                      <a:pt x="355" y="2860"/>
                    </a:lnTo>
                    <a:lnTo>
                      <a:pt x="306" y="2788"/>
                    </a:lnTo>
                    <a:lnTo>
                      <a:pt x="258" y="2716"/>
                    </a:lnTo>
                    <a:lnTo>
                      <a:pt x="215" y="2642"/>
                    </a:lnTo>
                    <a:lnTo>
                      <a:pt x="176" y="2564"/>
                    </a:lnTo>
                    <a:lnTo>
                      <a:pt x="140" y="2485"/>
                    </a:lnTo>
                    <a:lnTo>
                      <a:pt x="108" y="2404"/>
                    </a:lnTo>
                    <a:lnTo>
                      <a:pt x="80" y="2321"/>
                    </a:lnTo>
                    <a:lnTo>
                      <a:pt x="57" y="2236"/>
                    </a:lnTo>
                    <a:lnTo>
                      <a:pt x="36" y="2149"/>
                    </a:lnTo>
                    <a:lnTo>
                      <a:pt x="21" y="2061"/>
                    </a:lnTo>
                    <a:lnTo>
                      <a:pt x="9" y="1972"/>
                    </a:lnTo>
                    <a:lnTo>
                      <a:pt x="2" y="1881"/>
                    </a:lnTo>
                    <a:lnTo>
                      <a:pt x="0" y="1788"/>
                    </a:lnTo>
                    <a:lnTo>
                      <a:pt x="2" y="1697"/>
                    </a:lnTo>
                    <a:lnTo>
                      <a:pt x="9" y="1606"/>
                    </a:lnTo>
                    <a:lnTo>
                      <a:pt x="21" y="1517"/>
                    </a:lnTo>
                    <a:lnTo>
                      <a:pt x="36" y="1429"/>
                    </a:lnTo>
                    <a:lnTo>
                      <a:pt x="57" y="1342"/>
                    </a:lnTo>
                    <a:lnTo>
                      <a:pt x="80" y="1256"/>
                    </a:lnTo>
                    <a:lnTo>
                      <a:pt x="108" y="1174"/>
                    </a:lnTo>
                    <a:lnTo>
                      <a:pt x="140" y="1093"/>
                    </a:lnTo>
                    <a:lnTo>
                      <a:pt x="176" y="1013"/>
                    </a:lnTo>
                    <a:lnTo>
                      <a:pt x="215" y="936"/>
                    </a:lnTo>
                    <a:lnTo>
                      <a:pt x="258" y="862"/>
                    </a:lnTo>
                    <a:lnTo>
                      <a:pt x="306" y="788"/>
                    </a:lnTo>
                    <a:lnTo>
                      <a:pt x="355" y="718"/>
                    </a:lnTo>
                    <a:lnTo>
                      <a:pt x="408" y="651"/>
                    </a:lnTo>
                    <a:lnTo>
                      <a:pt x="465" y="585"/>
                    </a:lnTo>
                    <a:lnTo>
                      <a:pt x="523" y="523"/>
                    </a:lnTo>
                    <a:lnTo>
                      <a:pt x="586" y="465"/>
                    </a:lnTo>
                    <a:lnTo>
                      <a:pt x="650" y="408"/>
                    </a:lnTo>
                    <a:lnTo>
                      <a:pt x="718" y="355"/>
                    </a:lnTo>
                    <a:lnTo>
                      <a:pt x="788" y="306"/>
                    </a:lnTo>
                    <a:lnTo>
                      <a:pt x="861" y="258"/>
                    </a:lnTo>
                    <a:lnTo>
                      <a:pt x="936" y="216"/>
                    </a:lnTo>
                    <a:lnTo>
                      <a:pt x="1013" y="176"/>
                    </a:lnTo>
                    <a:lnTo>
                      <a:pt x="1092" y="140"/>
                    </a:lnTo>
                    <a:lnTo>
                      <a:pt x="1173" y="108"/>
                    </a:lnTo>
                    <a:lnTo>
                      <a:pt x="1257" y="80"/>
                    </a:lnTo>
                    <a:lnTo>
                      <a:pt x="1341" y="57"/>
                    </a:lnTo>
                    <a:lnTo>
                      <a:pt x="1428" y="36"/>
                    </a:lnTo>
                    <a:lnTo>
                      <a:pt x="1516" y="20"/>
                    </a:lnTo>
                    <a:lnTo>
                      <a:pt x="1605" y="9"/>
                    </a:lnTo>
                    <a:lnTo>
                      <a:pt x="1696" y="2"/>
                    </a:lnTo>
                    <a:lnTo>
                      <a:pt x="1787" y="0"/>
                    </a:lnTo>
                    <a:lnTo>
                      <a:pt x="1880" y="2"/>
                    </a:lnTo>
                    <a:lnTo>
                      <a:pt x="1971" y="9"/>
                    </a:lnTo>
                    <a:lnTo>
                      <a:pt x="2060" y="20"/>
                    </a:lnTo>
                    <a:lnTo>
                      <a:pt x="2148" y="36"/>
                    </a:lnTo>
                    <a:lnTo>
                      <a:pt x="2235" y="57"/>
                    </a:lnTo>
                    <a:lnTo>
                      <a:pt x="2319" y="80"/>
                    </a:lnTo>
                    <a:lnTo>
                      <a:pt x="2403" y="108"/>
                    </a:lnTo>
                    <a:lnTo>
                      <a:pt x="2484" y="140"/>
                    </a:lnTo>
                    <a:lnTo>
                      <a:pt x="2563" y="176"/>
                    </a:lnTo>
                    <a:lnTo>
                      <a:pt x="2641" y="216"/>
                    </a:lnTo>
                    <a:lnTo>
                      <a:pt x="2715" y="258"/>
                    </a:lnTo>
                    <a:lnTo>
                      <a:pt x="2788" y="306"/>
                    </a:lnTo>
                    <a:lnTo>
                      <a:pt x="2858" y="355"/>
                    </a:lnTo>
                    <a:lnTo>
                      <a:pt x="2926" y="408"/>
                    </a:lnTo>
                    <a:lnTo>
                      <a:pt x="2990" y="465"/>
                    </a:lnTo>
                    <a:lnTo>
                      <a:pt x="3052" y="523"/>
                    </a:lnTo>
                    <a:lnTo>
                      <a:pt x="3112" y="585"/>
                    </a:lnTo>
                    <a:lnTo>
                      <a:pt x="3168" y="651"/>
                    </a:lnTo>
                    <a:lnTo>
                      <a:pt x="3221" y="718"/>
                    </a:lnTo>
                    <a:lnTo>
                      <a:pt x="3270" y="788"/>
                    </a:lnTo>
                    <a:lnTo>
                      <a:pt x="3317" y="862"/>
                    </a:lnTo>
                    <a:lnTo>
                      <a:pt x="3361" y="936"/>
                    </a:lnTo>
                    <a:lnTo>
                      <a:pt x="3400" y="1013"/>
                    </a:lnTo>
                    <a:lnTo>
                      <a:pt x="3435" y="1093"/>
                    </a:lnTo>
                    <a:lnTo>
                      <a:pt x="3468" y="1174"/>
                    </a:lnTo>
                    <a:lnTo>
                      <a:pt x="3496" y="1256"/>
                    </a:lnTo>
                    <a:lnTo>
                      <a:pt x="3520" y="1342"/>
                    </a:lnTo>
                    <a:lnTo>
                      <a:pt x="3540" y="1429"/>
                    </a:lnTo>
                    <a:lnTo>
                      <a:pt x="3556" y="1517"/>
                    </a:lnTo>
                    <a:lnTo>
                      <a:pt x="3567" y="1606"/>
                    </a:lnTo>
                    <a:lnTo>
                      <a:pt x="3574" y="1697"/>
                    </a:lnTo>
                    <a:lnTo>
                      <a:pt x="3576" y="1788"/>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3" name="淘宝店chenying0907 2"/>
            <p:cNvGrpSpPr/>
            <p:nvPr/>
          </p:nvGrpSpPr>
          <p:grpSpPr>
            <a:xfrm>
              <a:off x="6129655" y="2705027"/>
              <a:ext cx="1288825" cy="1288430"/>
              <a:chOff x="4597252" y="2028676"/>
              <a:chExt cx="967085" cy="966491"/>
            </a:xfrm>
          </p:grpSpPr>
          <p:sp>
            <p:nvSpPr>
              <p:cNvPr id="34" name="淘宝店chenying0907 7"/>
              <p:cNvSpPr/>
              <p:nvPr/>
            </p:nvSpPr>
            <p:spPr bwMode="auto">
              <a:xfrm rot="15184482">
                <a:off x="4597549" y="2028379"/>
                <a:ext cx="966491" cy="967085"/>
              </a:xfrm>
              <a:custGeom>
                <a:avLst/>
                <a:gdLst>
                  <a:gd name="T0" fmla="*/ 2 w 4869"/>
                  <a:gd name="T1" fmla="*/ 2493 h 4872"/>
                  <a:gd name="T2" fmla="*/ 3 w 4869"/>
                  <a:gd name="T3" fmla="*/ 2311 h 4872"/>
                  <a:gd name="T4" fmla="*/ 76 w 4869"/>
                  <a:gd name="T5" fmla="*/ 1827 h 4872"/>
                  <a:gd name="T6" fmla="*/ 240 w 4869"/>
                  <a:gd name="T7" fmla="*/ 1380 h 4872"/>
                  <a:gd name="T8" fmla="*/ 484 w 4869"/>
                  <a:gd name="T9" fmla="*/ 979 h 4872"/>
                  <a:gd name="T10" fmla="*/ 798 w 4869"/>
                  <a:gd name="T11" fmla="*/ 633 h 4872"/>
                  <a:gd name="T12" fmla="*/ 1172 w 4869"/>
                  <a:gd name="T13" fmla="*/ 353 h 4872"/>
                  <a:gd name="T14" fmla="*/ 1598 w 4869"/>
                  <a:gd name="T15" fmla="*/ 148 h 4872"/>
                  <a:gd name="T16" fmla="*/ 2064 w 4869"/>
                  <a:gd name="T17" fmla="*/ 29 h 4872"/>
                  <a:gd name="T18" fmla="*/ 2560 w 4869"/>
                  <a:gd name="T19" fmla="*/ 4 h 4872"/>
                  <a:gd name="T20" fmla="*/ 3043 w 4869"/>
                  <a:gd name="T21" fmla="*/ 77 h 4872"/>
                  <a:gd name="T22" fmla="*/ 3490 w 4869"/>
                  <a:gd name="T23" fmla="*/ 241 h 4872"/>
                  <a:gd name="T24" fmla="*/ 3891 w 4869"/>
                  <a:gd name="T25" fmla="*/ 484 h 4872"/>
                  <a:gd name="T26" fmla="*/ 4237 w 4869"/>
                  <a:gd name="T27" fmla="*/ 799 h 4872"/>
                  <a:gd name="T28" fmla="*/ 4516 w 4869"/>
                  <a:gd name="T29" fmla="*/ 1173 h 4872"/>
                  <a:gd name="T30" fmla="*/ 4721 w 4869"/>
                  <a:gd name="T31" fmla="*/ 1598 h 4872"/>
                  <a:gd name="T32" fmla="*/ 4841 w 4869"/>
                  <a:gd name="T33" fmla="*/ 2065 h 4872"/>
                  <a:gd name="T34" fmla="*/ 4866 w 4869"/>
                  <a:gd name="T35" fmla="*/ 2561 h 4872"/>
                  <a:gd name="T36" fmla="*/ 4792 w 4869"/>
                  <a:gd name="T37" fmla="*/ 3045 h 4872"/>
                  <a:gd name="T38" fmla="*/ 4629 w 4869"/>
                  <a:gd name="T39" fmla="*/ 3492 h 4872"/>
                  <a:gd name="T40" fmla="*/ 4386 w 4869"/>
                  <a:gd name="T41" fmla="*/ 3894 h 4872"/>
                  <a:gd name="T42" fmla="*/ 4071 w 4869"/>
                  <a:gd name="T43" fmla="*/ 4239 h 4872"/>
                  <a:gd name="T44" fmla="*/ 3697 w 4869"/>
                  <a:gd name="T45" fmla="*/ 4519 h 4872"/>
                  <a:gd name="T46" fmla="*/ 3271 w 4869"/>
                  <a:gd name="T47" fmla="*/ 4724 h 4872"/>
                  <a:gd name="T48" fmla="*/ 2806 w 4869"/>
                  <a:gd name="T49" fmla="*/ 4844 h 4872"/>
                  <a:gd name="T50" fmla="*/ 2390 w 4869"/>
                  <a:gd name="T51" fmla="*/ 4871 h 4872"/>
                  <a:gd name="T52" fmla="*/ 2213 w 4869"/>
                  <a:gd name="T53" fmla="*/ 4862 h 4872"/>
                  <a:gd name="T54" fmla="*/ 2041 w 4869"/>
                  <a:gd name="T55" fmla="*/ 4841 h 4872"/>
                  <a:gd name="T56" fmla="*/ 1873 w 4869"/>
                  <a:gd name="T57" fmla="*/ 4807 h 4872"/>
                  <a:gd name="T58" fmla="*/ 1709 w 4869"/>
                  <a:gd name="T59" fmla="*/ 4762 h 4872"/>
                  <a:gd name="T60" fmla="*/ 1549 w 4869"/>
                  <a:gd name="T61" fmla="*/ 4704 h 4872"/>
                  <a:gd name="T62" fmla="*/ 1393 w 4869"/>
                  <a:gd name="T63" fmla="*/ 4637 h 4872"/>
                  <a:gd name="T64" fmla="*/ 1239 w 4869"/>
                  <a:gd name="T65" fmla="*/ 4557 h 4872"/>
                  <a:gd name="T66" fmla="*/ 1106 w 4869"/>
                  <a:gd name="T67" fmla="*/ 4478 h 4872"/>
                  <a:gd name="T68" fmla="*/ 1006 w 4869"/>
                  <a:gd name="T69" fmla="*/ 4416 h 4872"/>
                  <a:gd name="T70" fmla="*/ 933 w 4869"/>
                  <a:gd name="T71" fmla="*/ 4397 h 4872"/>
                  <a:gd name="T72" fmla="*/ 872 w 4869"/>
                  <a:gd name="T73" fmla="*/ 4416 h 4872"/>
                  <a:gd name="T74" fmla="*/ 793 w 4869"/>
                  <a:gd name="T75" fmla="*/ 4475 h 4872"/>
                  <a:gd name="T76" fmla="*/ 692 w 4869"/>
                  <a:gd name="T77" fmla="*/ 4554 h 4872"/>
                  <a:gd name="T78" fmla="*/ 580 w 4869"/>
                  <a:gd name="T79" fmla="*/ 4616 h 4872"/>
                  <a:gd name="T80" fmla="*/ 430 w 4869"/>
                  <a:gd name="T81" fmla="*/ 4664 h 4872"/>
                  <a:gd name="T82" fmla="*/ 231 w 4869"/>
                  <a:gd name="T83" fmla="*/ 4686 h 4872"/>
                  <a:gd name="T84" fmla="*/ 231 w 4869"/>
                  <a:gd name="T85" fmla="*/ 4649 h 4872"/>
                  <a:gd name="T86" fmla="*/ 295 w 4869"/>
                  <a:gd name="T87" fmla="*/ 4590 h 4872"/>
                  <a:gd name="T88" fmla="*/ 345 w 4869"/>
                  <a:gd name="T89" fmla="*/ 4523 h 4872"/>
                  <a:gd name="T90" fmla="*/ 381 w 4869"/>
                  <a:gd name="T91" fmla="*/ 4448 h 4872"/>
                  <a:gd name="T92" fmla="*/ 403 w 4869"/>
                  <a:gd name="T93" fmla="*/ 4371 h 4872"/>
                  <a:gd name="T94" fmla="*/ 417 w 4869"/>
                  <a:gd name="T95" fmla="*/ 4293 h 4872"/>
                  <a:gd name="T96" fmla="*/ 417 w 4869"/>
                  <a:gd name="T97" fmla="*/ 4163 h 4872"/>
                  <a:gd name="T98" fmla="*/ 390 w 4869"/>
                  <a:gd name="T99" fmla="*/ 4020 h 4872"/>
                  <a:gd name="T100" fmla="*/ 340 w 4869"/>
                  <a:gd name="T101" fmla="*/ 3867 h 4872"/>
                  <a:gd name="T102" fmla="*/ 222 w 4869"/>
                  <a:gd name="T103" fmla="*/ 3567 h 4872"/>
                  <a:gd name="T104" fmla="*/ 133 w 4869"/>
                  <a:gd name="T105" fmla="*/ 3320 h 4872"/>
                  <a:gd name="T106" fmla="*/ 70 w 4869"/>
                  <a:gd name="T107" fmla="*/ 3099 h 4872"/>
                  <a:gd name="T108" fmla="*/ 23 w 4869"/>
                  <a:gd name="T109" fmla="*/ 2853 h 4872"/>
                  <a:gd name="T110" fmla="*/ 1 w 4869"/>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69" h="4872">
                    <a:moveTo>
                      <a:pt x="0" y="2508"/>
                    </a:moveTo>
                    <a:lnTo>
                      <a:pt x="1" y="2510"/>
                    </a:lnTo>
                    <a:lnTo>
                      <a:pt x="2" y="2512"/>
                    </a:lnTo>
                    <a:lnTo>
                      <a:pt x="2" y="2493"/>
                    </a:lnTo>
                    <a:lnTo>
                      <a:pt x="1" y="2474"/>
                    </a:lnTo>
                    <a:lnTo>
                      <a:pt x="0" y="2455"/>
                    </a:lnTo>
                    <a:lnTo>
                      <a:pt x="0" y="2436"/>
                    </a:lnTo>
                    <a:lnTo>
                      <a:pt x="3" y="2311"/>
                    </a:lnTo>
                    <a:lnTo>
                      <a:pt x="12" y="2187"/>
                    </a:lnTo>
                    <a:lnTo>
                      <a:pt x="28" y="2065"/>
                    </a:lnTo>
                    <a:lnTo>
                      <a:pt x="49" y="1945"/>
                    </a:lnTo>
                    <a:lnTo>
                      <a:pt x="76" y="1827"/>
                    </a:lnTo>
                    <a:lnTo>
                      <a:pt x="109" y="1712"/>
                    </a:lnTo>
                    <a:lnTo>
                      <a:pt x="147" y="1598"/>
                    </a:lnTo>
                    <a:lnTo>
                      <a:pt x="191" y="1488"/>
                    </a:lnTo>
                    <a:lnTo>
                      <a:pt x="240" y="1380"/>
                    </a:lnTo>
                    <a:lnTo>
                      <a:pt x="294" y="1276"/>
                    </a:lnTo>
                    <a:lnTo>
                      <a:pt x="352" y="1173"/>
                    </a:lnTo>
                    <a:lnTo>
                      <a:pt x="416" y="1074"/>
                    </a:lnTo>
                    <a:lnTo>
                      <a:pt x="484" y="979"/>
                    </a:lnTo>
                    <a:lnTo>
                      <a:pt x="556" y="887"/>
                    </a:lnTo>
                    <a:lnTo>
                      <a:pt x="633" y="799"/>
                    </a:lnTo>
                    <a:lnTo>
                      <a:pt x="713" y="714"/>
                    </a:lnTo>
                    <a:lnTo>
                      <a:pt x="798" y="633"/>
                    </a:lnTo>
                    <a:lnTo>
                      <a:pt x="887" y="556"/>
                    </a:lnTo>
                    <a:lnTo>
                      <a:pt x="978" y="484"/>
                    </a:lnTo>
                    <a:lnTo>
                      <a:pt x="1074" y="416"/>
                    </a:lnTo>
                    <a:lnTo>
                      <a:pt x="1172" y="353"/>
                    </a:lnTo>
                    <a:lnTo>
                      <a:pt x="1274" y="295"/>
                    </a:lnTo>
                    <a:lnTo>
                      <a:pt x="1379" y="241"/>
                    </a:lnTo>
                    <a:lnTo>
                      <a:pt x="1487" y="192"/>
                    </a:lnTo>
                    <a:lnTo>
                      <a:pt x="1598" y="148"/>
                    </a:lnTo>
                    <a:lnTo>
                      <a:pt x="1710" y="110"/>
                    </a:lnTo>
                    <a:lnTo>
                      <a:pt x="1826" y="77"/>
                    </a:lnTo>
                    <a:lnTo>
                      <a:pt x="1944" y="50"/>
                    </a:lnTo>
                    <a:lnTo>
                      <a:pt x="2064" y="29"/>
                    </a:lnTo>
                    <a:lnTo>
                      <a:pt x="2186" y="13"/>
                    </a:lnTo>
                    <a:lnTo>
                      <a:pt x="2310" y="4"/>
                    </a:lnTo>
                    <a:lnTo>
                      <a:pt x="2435" y="0"/>
                    </a:lnTo>
                    <a:lnTo>
                      <a:pt x="2560" y="4"/>
                    </a:lnTo>
                    <a:lnTo>
                      <a:pt x="2684" y="13"/>
                    </a:lnTo>
                    <a:lnTo>
                      <a:pt x="2806" y="29"/>
                    </a:lnTo>
                    <a:lnTo>
                      <a:pt x="2925" y="50"/>
                    </a:lnTo>
                    <a:lnTo>
                      <a:pt x="3043" y="77"/>
                    </a:lnTo>
                    <a:lnTo>
                      <a:pt x="3158" y="110"/>
                    </a:lnTo>
                    <a:lnTo>
                      <a:pt x="3271" y="148"/>
                    </a:lnTo>
                    <a:lnTo>
                      <a:pt x="3383" y="192"/>
                    </a:lnTo>
                    <a:lnTo>
                      <a:pt x="3490" y="241"/>
                    </a:lnTo>
                    <a:lnTo>
                      <a:pt x="3594" y="295"/>
                    </a:lnTo>
                    <a:lnTo>
                      <a:pt x="3697" y="353"/>
                    </a:lnTo>
                    <a:lnTo>
                      <a:pt x="3796" y="416"/>
                    </a:lnTo>
                    <a:lnTo>
                      <a:pt x="3891" y="484"/>
                    </a:lnTo>
                    <a:lnTo>
                      <a:pt x="3983" y="556"/>
                    </a:lnTo>
                    <a:lnTo>
                      <a:pt x="4071" y="633"/>
                    </a:lnTo>
                    <a:lnTo>
                      <a:pt x="4156" y="714"/>
                    </a:lnTo>
                    <a:lnTo>
                      <a:pt x="4237" y="799"/>
                    </a:lnTo>
                    <a:lnTo>
                      <a:pt x="4313" y="887"/>
                    </a:lnTo>
                    <a:lnTo>
                      <a:pt x="4386" y="979"/>
                    </a:lnTo>
                    <a:lnTo>
                      <a:pt x="4453" y="1074"/>
                    </a:lnTo>
                    <a:lnTo>
                      <a:pt x="4516" y="1173"/>
                    </a:lnTo>
                    <a:lnTo>
                      <a:pt x="4575" y="1276"/>
                    </a:lnTo>
                    <a:lnTo>
                      <a:pt x="4629" y="1380"/>
                    </a:lnTo>
                    <a:lnTo>
                      <a:pt x="4677" y="1488"/>
                    </a:lnTo>
                    <a:lnTo>
                      <a:pt x="4721" y="1598"/>
                    </a:lnTo>
                    <a:lnTo>
                      <a:pt x="4760" y="1712"/>
                    </a:lnTo>
                    <a:lnTo>
                      <a:pt x="4792" y="1827"/>
                    </a:lnTo>
                    <a:lnTo>
                      <a:pt x="4819" y="1945"/>
                    </a:lnTo>
                    <a:lnTo>
                      <a:pt x="4841" y="2065"/>
                    </a:lnTo>
                    <a:lnTo>
                      <a:pt x="4857" y="2187"/>
                    </a:lnTo>
                    <a:lnTo>
                      <a:pt x="4866" y="2311"/>
                    </a:lnTo>
                    <a:lnTo>
                      <a:pt x="4869" y="2436"/>
                    </a:lnTo>
                    <a:lnTo>
                      <a:pt x="4866" y="2561"/>
                    </a:lnTo>
                    <a:lnTo>
                      <a:pt x="4857" y="2685"/>
                    </a:lnTo>
                    <a:lnTo>
                      <a:pt x="4841" y="2807"/>
                    </a:lnTo>
                    <a:lnTo>
                      <a:pt x="4819" y="2927"/>
                    </a:lnTo>
                    <a:lnTo>
                      <a:pt x="4792" y="3045"/>
                    </a:lnTo>
                    <a:lnTo>
                      <a:pt x="4760" y="3161"/>
                    </a:lnTo>
                    <a:lnTo>
                      <a:pt x="4721" y="3274"/>
                    </a:lnTo>
                    <a:lnTo>
                      <a:pt x="4677" y="3384"/>
                    </a:lnTo>
                    <a:lnTo>
                      <a:pt x="4629" y="3492"/>
                    </a:lnTo>
                    <a:lnTo>
                      <a:pt x="4575" y="3597"/>
                    </a:lnTo>
                    <a:lnTo>
                      <a:pt x="4516" y="3699"/>
                    </a:lnTo>
                    <a:lnTo>
                      <a:pt x="4453" y="3798"/>
                    </a:lnTo>
                    <a:lnTo>
                      <a:pt x="4386" y="3894"/>
                    </a:lnTo>
                    <a:lnTo>
                      <a:pt x="4313" y="3985"/>
                    </a:lnTo>
                    <a:lnTo>
                      <a:pt x="4237" y="4074"/>
                    </a:lnTo>
                    <a:lnTo>
                      <a:pt x="4156" y="4159"/>
                    </a:lnTo>
                    <a:lnTo>
                      <a:pt x="4071" y="4239"/>
                    </a:lnTo>
                    <a:lnTo>
                      <a:pt x="3983" y="4315"/>
                    </a:lnTo>
                    <a:lnTo>
                      <a:pt x="3891" y="4388"/>
                    </a:lnTo>
                    <a:lnTo>
                      <a:pt x="3796" y="4456"/>
                    </a:lnTo>
                    <a:lnTo>
                      <a:pt x="3697" y="4519"/>
                    </a:lnTo>
                    <a:lnTo>
                      <a:pt x="3594" y="4578"/>
                    </a:lnTo>
                    <a:lnTo>
                      <a:pt x="3490" y="4631"/>
                    </a:lnTo>
                    <a:lnTo>
                      <a:pt x="3383" y="4681"/>
                    </a:lnTo>
                    <a:lnTo>
                      <a:pt x="3271" y="4724"/>
                    </a:lnTo>
                    <a:lnTo>
                      <a:pt x="3158" y="4762"/>
                    </a:lnTo>
                    <a:lnTo>
                      <a:pt x="3043" y="4796"/>
                    </a:lnTo>
                    <a:lnTo>
                      <a:pt x="2925" y="4823"/>
                    </a:lnTo>
                    <a:lnTo>
                      <a:pt x="2806" y="4844"/>
                    </a:lnTo>
                    <a:lnTo>
                      <a:pt x="2684" y="4859"/>
                    </a:lnTo>
                    <a:lnTo>
                      <a:pt x="2560" y="4869"/>
                    </a:lnTo>
                    <a:lnTo>
                      <a:pt x="2435" y="4872"/>
                    </a:lnTo>
                    <a:lnTo>
                      <a:pt x="2390" y="4871"/>
                    </a:lnTo>
                    <a:lnTo>
                      <a:pt x="2345" y="4870"/>
                    </a:lnTo>
                    <a:lnTo>
                      <a:pt x="2301" y="4868"/>
                    </a:lnTo>
                    <a:lnTo>
                      <a:pt x="2257" y="4866"/>
                    </a:lnTo>
                    <a:lnTo>
                      <a:pt x="2213" y="4862"/>
                    </a:lnTo>
                    <a:lnTo>
                      <a:pt x="2169" y="4858"/>
                    </a:lnTo>
                    <a:lnTo>
                      <a:pt x="2126" y="4853"/>
                    </a:lnTo>
                    <a:lnTo>
                      <a:pt x="2083" y="4848"/>
                    </a:lnTo>
                    <a:lnTo>
                      <a:pt x="2041" y="4841"/>
                    </a:lnTo>
                    <a:lnTo>
                      <a:pt x="1998" y="4833"/>
                    </a:lnTo>
                    <a:lnTo>
                      <a:pt x="1956" y="4825"/>
                    </a:lnTo>
                    <a:lnTo>
                      <a:pt x="1914" y="4817"/>
                    </a:lnTo>
                    <a:lnTo>
                      <a:pt x="1873" y="4807"/>
                    </a:lnTo>
                    <a:lnTo>
                      <a:pt x="1831" y="4797"/>
                    </a:lnTo>
                    <a:lnTo>
                      <a:pt x="1790" y="4786"/>
                    </a:lnTo>
                    <a:lnTo>
                      <a:pt x="1750" y="4774"/>
                    </a:lnTo>
                    <a:lnTo>
                      <a:pt x="1709" y="4762"/>
                    </a:lnTo>
                    <a:lnTo>
                      <a:pt x="1669" y="4748"/>
                    </a:lnTo>
                    <a:lnTo>
                      <a:pt x="1628" y="4735"/>
                    </a:lnTo>
                    <a:lnTo>
                      <a:pt x="1589" y="4720"/>
                    </a:lnTo>
                    <a:lnTo>
                      <a:pt x="1549" y="4704"/>
                    </a:lnTo>
                    <a:lnTo>
                      <a:pt x="1510" y="4689"/>
                    </a:lnTo>
                    <a:lnTo>
                      <a:pt x="1470" y="4672"/>
                    </a:lnTo>
                    <a:lnTo>
                      <a:pt x="1431" y="4655"/>
                    </a:lnTo>
                    <a:lnTo>
                      <a:pt x="1393" y="4637"/>
                    </a:lnTo>
                    <a:lnTo>
                      <a:pt x="1353" y="4618"/>
                    </a:lnTo>
                    <a:lnTo>
                      <a:pt x="1315" y="4597"/>
                    </a:lnTo>
                    <a:lnTo>
                      <a:pt x="1276" y="4577"/>
                    </a:lnTo>
                    <a:lnTo>
                      <a:pt x="1239" y="4557"/>
                    </a:lnTo>
                    <a:lnTo>
                      <a:pt x="1201" y="4535"/>
                    </a:lnTo>
                    <a:lnTo>
                      <a:pt x="1164" y="4513"/>
                    </a:lnTo>
                    <a:lnTo>
                      <a:pt x="1125" y="4489"/>
                    </a:lnTo>
                    <a:lnTo>
                      <a:pt x="1106" y="4478"/>
                    </a:lnTo>
                    <a:lnTo>
                      <a:pt x="1083" y="4463"/>
                    </a:lnTo>
                    <a:lnTo>
                      <a:pt x="1057" y="4447"/>
                    </a:lnTo>
                    <a:lnTo>
                      <a:pt x="1026" y="4428"/>
                    </a:lnTo>
                    <a:lnTo>
                      <a:pt x="1006" y="4416"/>
                    </a:lnTo>
                    <a:lnTo>
                      <a:pt x="986" y="4407"/>
                    </a:lnTo>
                    <a:lnTo>
                      <a:pt x="968" y="4401"/>
                    </a:lnTo>
                    <a:lnTo>
                      <a:pt x="950" y="4398"/>
                    </a:lnTo>
                    <a:lnTo>
                      <a:pt x="933" y="4397"/>
                    </a:lnTo>
                    <a:lnTo>
                      <a:pt x="917" y="4399"/>
                    </a:lnTo>
                    <a:lnTo>
                      <a:pt x="901" y="4402"/>
                    </a:lnTo>
                    <a:lnTo>
                      <a:pt x="887" y="4408"/>
                    </a:lnTo>
                    <a:lnTo>
                      <a:pt x="872" y="4416"/>
                    </a:lnTo>
                    <a:lnTo>
                      <a:pt x="856" y="4425"/>
                    </a:lnTo>
                    <a:lnTo>
                      <a:pt x="841" y="4436"/>
                    </a:lnTo>
                    <a:lnTo>
                      <a:pt x="826" y="4448"/>
                    </a:lnTo>
                    <a:lnTo>
                      <a:pt x="793" y="4475"/>
                    </a:lnTo>
                    <a:lnTo>
                      <a:pt x="756" y="4506"/>
                    </a:lnTo>
                    <a:lnTo>
                      <a:pt x="736" y="4522"/>
                    </a:lnTo>
                    <a:lnTo>
                      <a:pt x="714" y="4539"/>
                    </a:lnTo>
                    <a:lnTo>
                      <a:pt x="692" y="4554"/>
                    </a:lnTo>
                    <a:lnTo>
                      <a:pt x="667" y="4570"/>
                    </a:lnTo>
                    <a:lnTo>
                      <a:pt x="640" y="4586"/>
                    </a:lnTo>
                    <a:lnTo>
                      <a:pt x="612" y="4602"/>
                    </a:lnTo>
                    <a:lnTo>
                      <a:pt x="580" y="4616"/>
                    </a:lnTo>
                    <a:lnTo>
                      <a:pt x="547" y="4630"/>
                    </a:lnTo>
                    <a:lnTo>
                      <a:pt x="511" y="4642"/>
                    </a:lnTo>
                    <a:lnTo>
                      <a:pt x="472" y="4654"/>
                    </a:lnTo>
                    <a:lnTo>
                      <a:pt x="430" y="4664"/>
                    </a:lnTo>
                    <a:lnTo>
                      <a:pt x="386" y="4672"/>
                    </a:lnTo>
                    <a:lnTo>
                      <a:pt x="338" y="4678"/>
                    </a:lnTo>
                    <a:lnTo>
                      <a:pt x="286" y="4683"/>
                    </a:lnTo>
                    <a:lnTo>
                      <a:pt x="231" y="4686"/>
                    </a:lnTo>
                    <a:lnTo>
                      <a:pt x="172" y="4686"/>
                    </a:lnTo>
                    <a:lnTo>
                      <a:pt x="192" y="4675"/>
                    </a:lnTo>
                    <a:lnTo>
                      <a:pt x="213" y="4663"/>
                    </a:lnTo>
                    <a:lnTo>
                      <a:pt x="231" y="4649"/>
                    </a:lnTo>
                    <a:lnTo>
                      <a:pt x="249" y="4636"/>
                    </a:lnTo>
                    <a:lnTo>
                      <a:pt x="266" y="4621"/>
                    </a:lnTo>
                    <a:lnTo>
                      <a:pt x="280" y="4606"/>
                    </a:lnTo>
                    <a:lnTo>
                      <a:pt x="295" y="4590"/>
                    </a:lnTo>
                    <a:lnTo>
                      <a:pt x="310" y="4575"/>
                    </a:lnTo>
                    <a:lnTo>
                      <a:pt x="322" y="4558"/>
                    </a:lnTo>
                    <a:lnTo>
                      <a:pt x="333" y="4541"/>
                    </a:lnTo>
                    <a:lnTo>
                      <a:pt x="345" y="4523"/>
                    </a:lnTo>
                    <a:lnTo>
                      <a:pt x="355" y="4505"/>
                    </a:lnTo>
                    <a:lnTo>
                      <a:pt x="364" y="4487"/>
                    </a:lnTo>
                    <a:lnTo>
                      <a:pt x="373" y="4468"/>
                    </a:lnTo>
                    <a:lnTo>
                      <a:pt x="381" y="4448"/>
                    </a:lnTo>
                    <a:lnTo>
                      <a:pt x="387" y="4429"/>
                    </a:lnTo>
                    <a:lnTo>
                      <a:pt x="393" y="4410"/>
                    </a:lnTo>
                    <a:lnTo>
                      <a:pt x="399" y="4391"/>
                    </a:lnTo>
                    <a:lnTo>
                      <a:pt x="403" y="4371"/>
                    </a:lnTo>
                    <a:lnTo>
                      <a:pt x="408" y="4351"/>
                    </a:lnTo>
                    <a:lnTo>
                      <a:pt x="411" y="4332"/>
                    </a:lnTo>
                    <a:lnTo>
                      <a:pt x="414" y="4312"/>
                    </a:lnTo>
                    <a:lnTo>
                      <a:pt x="417" y="4293"/>
                    </a:lnTo>
                    <a:lnTo>
                      <a:pt x="418" y="4274"/>
                    </a:lnTo>
                    <a:lnTo>
                      <a:pt x="420" y="4235"/>
                    </a:lnTo>
                    <a:lnTo>
                      <a:pt x="419" y="4198"/>
                    </a:lnTo>
                    <a:lnTo>
                      <a:pt x="417" y="4163"/>
                    </a:lnTo>
                    <a:lnTo>
                      <a:pt x="413" y="4129"/>
                    </a:lnTo>
                    <a:lnTo>
                      <a:pt x="407" y="4093"/>
                    </a:lnTo>
                    <a:lnTo>
                      <a:pt x="399" y="4057"/>
                    </a:lnTo>
                    <a:lnTo>
                      <a:pt x="390" y="4020"/>
                    </a:lnTo>
                    <a:lnTo>
                      <a:pt x="379" y="3983"/>
                    </a:lnTo>
                    <a:lnTo>
                      <a:pt x="367" y="3944"/>
                    </a:lnTo>
                    <a:lnTo>
                      <a:pt x="354" y="3906"/>
                    </a:lnTo>
                    <a:lnTo>
                      <a:pt x="340" y="3867"/>
                    </a:lnTo>
                    <a:lnTo>
                      <a:pt x="324" y="3826"/>
                    </a:lnTo>
                    <a:lnTo>
                      <a:pt x="293" y="3744"/>
                    </a:lnTo>
                    <a:lnTo>
                      <a:pt x="258" y="3657"/>
                    </a:lnTo>
                    <a:lnTo>
                      <a:pt x="222" y="3567"/>
                    </a:lnTo>
                    <a:lnTo>
                      <a:pt x="186" y="3471"/>
                    </a:lnTo>
                    <a:lnTo>
                      <a:pt x="168" y="3421"/>
                    </a:lnTo>
                    <a:lnTo>
                      <a:pt x="150" y="3372"/>
                    </a:lnTo>
                    <a:lnTo>
                      <a:pt x="133" y="3320"/>
                    </a:lnTo>
                    <a:lnTo>
                      <a:pt x="116" y="3266"/>
                    </a:lnTo>
                    <a:lnTo>
                      <a:pt x="100" y="3212"/>
                    </a:lnTo>
                    <a:lnTo>
                      <a:pt x="84" y="3155"/>
                    </a:lnTo>
                    <a:lnTo>
                      <a:pt x="70" y="3099"/>
                    </a:lnTo>
                    <a:lnTo>
                      <a:pt x="57" y="3039"/>
                    </a:lnTo>
                    <a:lnTo>
                      <a:pt x="45" y="2979"/>
                    </a:lnTo>
                    <a:lnTo>
                      <a:pt x="34" y="2917"/>
                    </a:lnTo>
                    <a:lnTo>
                      <a:pt x="23" y="2853"/>
                    </a:lnTo>
                    <a:lnTo>
                      <a:pt x="15" y="2788"/>
                    </a:lnTo>
                    <a:lnTo>
                      <a:pt x="9" y="2721"/>
                    </a:lnTo>
                    <a:lnTo>
                      <a:pt x="4" y="2651"/>
                    </a:lnTo>
                    <a:lnTo>
                      <a:pt x="1" y="2581"/>
                    </a:lnTo>
                    <a:lnTo>
                      <a:pt x="0" y="2508"/>
                    </a:lnTo>
                    <a:close/>
                  </a:path>
                </a:pathLst>
              </a:custGeom>
              <a:solidFill>
                <a:srgbClr val="125800"/>
              </a:solidFill>
              <a:ln>
                <a:noFill/>
              </a:ln>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淘宝店chenying0907 8"/>
              <p:cNvSpPr/>
              <p:nvPr/>
            </p:nvSpPr>
            <p:spPr bwMode="auto">
              <a:xfrm>
                <a:off x="4725988" y="2157115"/>
                <a:ext cx="709613" cy="709613"/>
              </a:xfrm>
              <a:custGeom>
                <a:avLst/>
                <a:gdLst>
                  <a:gd name="T0" fmla="*/ 9 w 3575"/>
                  <a:gd name="T1" fmla="*/ 1972 h 3577"/>
                  <a:gd name="T2" fmla="*/ 56 w 3575"/>
                  <a:gd name="T3" fmla="*/ 2235 h 3577"/>
                  <a:gd name="T4" fmla="*/ 140 w 3575"/>
                  <a:gd name="T5" fmla="*/ 2485 h 3577"/>
                  <a:gd name="T6" fmla="*/ 259 w 3575"/>
                  <a:gd name="T7" fmla="*/ 2716 h 3577"/>
                  <a:gd name="T8" fmla="*/ 407 w 3575"/>
                  <a:gd name="T9" fmla="*/ 2927 h 3577"/>
                  <a:gd name="T10" fmla="*/ 586 w 3575"/>
                  <a:gd name="T11" fmla="*/ 3113 h 3577"/>
                  <a:gd name="T12" fmla="*/ 788 w 3575"/>
                  <a:gd name="T13" fmla="*/ 3272 h 3577"/>
                  <a:gd name="T14" fmla="*/ 1013 w 3575"/>
                  <a:gd name="T15" fmla="*/ 3400 h 3577"/>
                  <a:gd name="T16" fmla="*/ 1256 w 3575"/>
                  <a:gd name="T17" fmla="*/ 3497 h 3577"/>
                  <a:gd name="T18" fmla="*/ 1515 w 3575"/>
                  <a:gd name="T19" fmla="*/ 3557 h 3577"/>
                  <a:gd name="T20" fmla="*/ 1788 w 3575"/>
                  <a:gd name="T21" fmla="*/ 3577 h 3577"/>
                  <a:gd name="T22" fmla="*/ 2059 w 3575"/>
                  <a:gd name="T23" fmla="*/ 3557 h 3577"/>
                  <a:gd name="T24" fmla="*/ 2319 w 3575"/>
                  <a:gd name="T25" fmla="*/ 3497 h 3577"/>
                  <a:gd name="T26" fmla="*/ 2563 w 3575"/>
                  <a:gd name="T27" fmla="*/ 3400 h 3577"/>
                  <a:gd name="T28" fmla="*/ 2787 w 3575"/>
                  <a:gd name="T29" fmla="*/ 3272 h 3577"/>
                  <a:gd name="T30" fmla="*/ 2989 w 3575"/>
                  <a:gd name="T31" fmla="*/ 3113 h 3577"/>
                  <a:gd name="T32" fmla="*/ 3167 w 3575"/>
                  <a:gd name="T33" fmla="*/ 2927 h 3577"/>
                  <a:gd name="T34" fmla="*/ 3317 w 3575"/>
                  <a:gd name="T35" fmla="*/ 2716 h 3577"/>
                  <a:gd name="T36" fmla="*/ 3435 w 3575"/>
                  <a:gd name="T37" fmla="*/ 2485 h 3577"/>
                  <a:gd name="T38" fmla="*/ 3519 w 3575"/>
                  <a:gd name="T39" fmla="*/ 2235 h 3577"/>
                  <a:gd name="T40" fmla="*/ 3566 w 3575"/>
                  <a:gd name="T41" fmla="*/ 1972 h 3577"/>
                  <a:gd name="T42" fmla="*/ 3573 w 3575"/>
                  <a:gd name="T43" fmla="*/ 1696 h 3577"/>
                  <a:gd name="T44" fmla="*/ 3539 w 3575"/>
                  <a:gd name="T45" fmla="*/ 1427 h 3577"/>
                  <a:gd name="T46" fmla="*/ 3467 w 3575"/>
                  <a:gd name="T47" fmla="*/ 1173 h 3577"/>
                  <a:gd name="T48" fmla="*/ 3360 w 3575"/>
                  <a:gd name="T49" fmla="*/ 935 h 3577"/>
                  <a:gd name="T50" fmla="*/ 3220 w 3575"/>
                  <a:gd name="T51" fmla="*/ 718 h 3577"/>
                  <a:gd name="T52" fmla="*/ 3052 w 3575"/>
                  <a:gd name="T53" fmla="*/ 523 h 3577"/>
                  <a:gd name="T54" fmla="*/ 2857 w 3575"/>
                  <a:gd name="T55" fmla="*/ 355 h 3577"/>
                  <a:gd name="T56" fmla="*/ 2640 w 3575"/>
                  <a:gd name="T57" fmla="*/ 215 h 3577"/>
                  <a:gd name="T58" fmla="*/ 2402 w 3575"/>
                  <a:gd name="T59" fmla="*/ 108 h 3577"/>
                  <a:gd name="T60" fmla="*/ 2147 w 3575"/>
                  <a:gd name="T61" fmla="*/ 36 h 3577"/>
                  <a:gd name="T62" fmla="*/ 1879 w 3575"/>
                  <a:gd name="T63" fmla="*/ 2 h 3577"/>
                  <a:gd name="T64" fmla="*/ 1604 w 3575"/>
                  <a:gd name="T65" fmla="*/ 9 h 3577"/>
                  <a:gd name="T66" fmla="*/ 1341 w 3575"/>
                  <a:gd name="T67" fmla="*/ 56 h 3577"/>
                  <a:gd name="T68" fmla="*/ 1091 w 3575"/>
                  <a:gd name="T69" fmla="*/ 139 h 3577"/>
                  <a:gd name="T70" fmla="*/ 860 w 3575"/>
                  <a:gd name="T71" fmla="*/ 258 h 3577"/>
                  <a:gd name="T72" fmla="*/ 650 w 3575"/>
                  <a:gd name="T73" fmla="*/ 408 h 3577"/>
                  <a:gd name="T74" fmla="*/ 464 w 3575"/>
                  <a:gd name="T75" fmla="*/ 585 h 3577"/>
                  <a:gd name="T76" fmla="*/ 305 w 3575"/>
                  <a:gd name="T77" fmla="*/ 788 h 3577"/>
                  <a:gd name="T78" fmla="*/ 175 w 3575"/>
                  <a:gd name="T79" fmla="*/ 1012 h 3577"/>
                  <a:gd name="T80" fmla="*/ 80 w 3575"/>
                  <a:gd name="T81" fmla="*/ 1256 h 3577"/>
                  <a:gd name="T82" fmla="*/ 20 w 3575"/>
                  <a:gd name="T83" fmla="*/ 1516 h 3577"/>
                  <a:gd name="T84" fmla="*/ 0 w 3575"/>
                  <a:gd name="T85" fmla="*/ 1788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5" h="3577">
                    <a:moveTo>
                      <a:pt x="0" y="1788"/>
                    </a:moveTo>
                    <a:lnTo>
                      <a:pt x="2" y="1880"/>
                    </a:lnTo>
                    <a:lnTo>
                      <a:pt x="9" y="1972"/>
                    </a:lnTo>
                    <a:lnTo>
                      <a:pt x="20" y="2061"/>
                    </a:lnTo>
                    <a:lnTo>
                      <a:pt x="36" y="2149"/>
                    </a:lnTo>
                    <a:lnTo>
                      <a:pt x="56" y="2235"/>
                    </a:lnTo>
                    <a:lnTo>
                      <a:pt x="80" y="2320"/>
                    </a:lnTo>
                    <a:lnTo>
                      <a:pt x="108" y="2403"/>
                    </a:lnTo>
                    <a:lnTo>
                      <a:pt x="140" y="2485"/>
                    </a:lnTo>
                    <a:lnTo>
                      <a:pt x="175" y="2564"/>
                    </a:lnTo>
                    <a:lnTo>
                      <a:pt x="216" y="2641"/>
                    </a:lnTo>
                    <a:lnTo>
                      <a:pt x="259" y="2716"/>
                    </a:lnTo>
                    <a:lnTo>
                      <a:pt x="305" y="2788"/>
                    </a:lnTo>
                    <a:lnTo>
                      <a:pt x="355" y="2859"/>
                    </a:lnTo>
                    <a:lnTo>
                      <a:pt x="407" y="2927"/>
                    </a:lnTo>
                    <a:lnTo>
                      <a:pt x="464" y="2991"/>
                    </a:lnTo>
                    <a:lnTo>
                      <a:pt x="524" y="3053"/>
                    </a:lnTo>
                    <a:lnTo>
                      <a:pt x="586" y="3113"/>
                    </a:lnTo>
                    <a:lnTo>
                      <a:pt x="650" y="3169"/>
                    </a:lnTo>
                    <a:lnTo>
                      <a:pt x="717" y="3222"/>
                    </a:lnTo>
                    <a:lnTo>
                      <a:pt x="788" y="3272"/>
                    </a:lnTo>
                    <a:lnTo>
                      <a:pt x="860" y="3318"/>
                    </a:lnTo>
                    <a:lnTo>
                      <a:pt x="935" y="3361"/>
                    </a:lnTo>
                    <a:lnTo>
                      <a:pt x="1013" y="3400"/>
                    </a:lnTo>
                    <a:lnTo>
                      <a:pt x="1091" y="3436"/>
                    </a:lnTo>
                    <a:lnTo>
                      <a:pt x="1173" y="3469"/>
                    </a:lnTo>
                    <a:lnTo>
                      <a:pt x="1256" y="3497"/>
                    </a:lnTo>
                    <a:lnTo>
                      <a:pt x="1341" y="3521"/>
                    </a:lnTo>
                    <a:lnTo>
                      <a:pt x="1427" y="3541"/>
                    </a:lnTo>
                    <a:lnTo>
                      <a:pt x="1515" y="3557"/>
                    </a:lnTo>
                    <a:lnTo>
                      <a:pt x="1604" y="3568"/>
                    </a:lnTo>
                    <a:lnTo>
                      <a:pt x="1696" y="3575"/>
                    </a:lnTo>
                    <a:lnTo>
                      <a:pt x="1788" y="3577"/>
                    </a:lnTo>
                    <a:lnTo>
                      <a:pt x="1879" y="3575"/>
                    </a:lnTo>
                    <a:lnTo>
                      <a:pt x="1970" y="3568"/>
                    </a:lnTo>
                    <a:lnTo>
                      <a:pt x="2059" y="3557"/>
                    </a:lnTo>
                    <a:lnTo>
                      <a:pt x="2147" y="3541"/>
                    </a:lnTo>
                    <a:lnTo>
                      <a:pt x="2234" y="3521"/>
                    </a:lnTo>
                    <a:lnTo>
                      <a:pt x="2319" y="3497"/>
                    </a:lnTo>
                    <a:lnTo>
                      <a:pt x="2402" y="3469"/>
                    </a:lnTo>
                    <a:lnTo>
                      <a:pt x="2483" y="3436"/>
                    </a:lnTo>
                    <a:lnTo>
                      <a:pt x="2563" y="3400"/>
                    </a:lnTo>
                    <a:lnTo>
                      <a:pt x="2640" y="3361"/>
                    </a:lnTo>
                    <a:lnTo>
                      <a:pt x="2714" y="3318"/>
                    </a:lnTo>
                    <a:lnTo>
                      <a:pt x="2787" y="3272"/>
                    </a:lnTo>
                    <a:lnTo>
                      <a:pt x="2857" y="3222"/>
                    </a:lnTo>
                    <a:lnTo>
                      <a:pt x="2925" y="3169"/>
                    </a:lnTo>
                    <a:lnTo>
                      <a:pt x="2989" y="3113"/>
                    </a:lnTo>
                    <a:lnTo>
                      <a:pt x="3052" y="3053"/>
                    </a:lnTo>
                    <a:lnTo>
                      <a:pt x="3111" y="2991"/>
                    </a:lnTo>
                    <a:lnTo>
                      <a:pt x="3167" y="2927"/>
                    </a:lnTo>
                    <a:lnTo>
                      <a:pt x="3220" y="2859"/>
                    </a:lnTo>
                    <a:lnTo>
                      <a:pt x="3270" y="2788"/>
                    </a:lnTo>
                    <a:lnTo>
                      <a:pt x="3317" y="2716"/>
                    </a:lnTo>
                    <a:lnTo>
                      <a:pt x="3360" y="2641"/>
                    </a:lnTo>
                    <a:lnTo>
                      <a:pt x="3399" y="2564"/>
                    </a:lnTo>
                    <a:lnTo>
                      <a:pt x="3435" y="2485"/>
                    </a:lnTo>
                    <a:lnTo>
                      <a:pt x="3467" y="2403"/>
                    </a:lnTo>
                    <a:lnTo>
                      <a:pt x="3495" y="2320"/>
                    </a:lnTo>
                    <a:lnTo>
                      <a:pt x="3519" y="2235"/>
                    </a:lnTo>
                    <a:lnTo>
                      <a:pt x="3539" y="2149"/>
                    </a:lnTo>
                    <a:lnTo>
                      <a:pt x="3555" y="2061"/>
                    </a:lnTo>
                    <a:lnTo>
                      <a:pt x="3566" y="1972"/>
                    </a:lnTo>
                    <a:lnTo>
                      <a:pt x="3573" y="1880"/>
                    </a:lnTo>
                    <a:lnTo>
                      <a:pt x="3575" y="1788"/>
                    </a:lnTo>
                    <a:lnTo>
                      <a:pt x="3573" y="1696"/>
                    </a:lnTo>
                    <a:lnTo>
                      <a:pt x="3566" y="1605"/>
                    </a:lnTo>
                    <a:lnTo>
                      <a:pt x="3555" y="1516"/>
                    </a:lnTo>
                    <a:lnTo>
                      <a:pt x="3539" y="1427"/>
                    </a:lnTo>
                    <a:lnTo>
                      <a:pt x="3519" y="1341"/>
                    </a:lnTo>
                    <a:lnTo>
                      <a:pt x="3495" y="1256"/>
                    </a:lnTo>
                    <a:lnTo>
                      <a:pt x="3467" y="1173"/>
                    </a:lnTo>
                    <a:lnTo>
                      <a:pt x="3435" y="1092"/>
                    </a:lnTo>
                    <a:lnTo>
                      <a:pt x="3399" y="1012"/>
                    </a:lnTo>
                    <a:lnTo>
                      <a:pt x="3360" y="935"/>
                    </a:lnTo>
                    <a:lnTo>
                      <a:pt x="3317" y="861"/>
                    </a:lnTo>
                    <a:lnTo>
                      <a:pt x="3270" y="788"/>
                    </a:lnTo>
                    <a:lnTo>
                      <a:pt x="3220" y="718"/>
                    </a:lnTo>
                    <a:lnTo>
                      <a:pt x="3167" y="650"/>
                    </a:lnTo>
                    <a:lnTo>
                      <a:pt x="3111" y="585"/>
                    </a:lnTo>
                    <a:lnTo>
                      <a:pt x="3052" y="523"/>
                    </a:lnTo>
                    <a:lnTo>
                      <a:pt x="2989" y="464"/>
                    </a:lnTo>
                    <a:lnTo>
                      <a:pt x="2925" y="408"/>
                    </a:lnTo>
                    <a:lnTo>
                      <a:pt x="2857" y="355"/>
                    </a:lnTo>
                    <a:lnTo>
                      <a:pt x="2787" y="305"/>
                    </a:lnTo>
                    <a:lnTo>
                      <a:pt x="2714" y="258"/>
                    </a:lnTo>
                    <a:lnTo>
                      <a:pt x="2640" y="215"/>
                    </a:lnTo>
                    <a:lnTo>
                      <a:pt x="2563" y="175"/>
                    </a:lnTo>
                    <a:lnTo>
                      <a:pt x="2483" y="139"/>
                    </a:lnTo>
                    <a:lnTo>
                      <a:pt x="2402" y="108"/>
                    </a:lnTo>
                    <a:lnTo>
                      <a:pt x="2319" y="80"/>
                    </a:lnTo>
                    <a:lnTo>
                      <a:pt x="2234" y="56"/>
                    </a:lnTo>
                    <a:lnTo>
                      <a:pt x="2147" y="36"/>
                    </a:lnTo>
                    <a:lnTo>
                      <a:pt x="2059" y="20"/>
                    </a:lnTo>
                    <a:lnTo>
                      <a:pt x="1970" y="9"/>
                    </a:lnTo>
                    <a:lnTo>
                      <a:pt x="1879" y="2"/>
                    </a:lnTo>
                    <a:lnTo>
                      <a:pt x="1788" y="0"/>
                    </a:lnTo>
                    <a:lnTo>
                      <a:pt x="1696" y="2"/>
                    </a:lnTo>
                    <a:lnTo>
                      <a:pt x="1604" y="9"/>
                    </a:lnTo>
                    <a:lnTo>
                      <a:pt x="1515" y="20"/>
                    </a:lnTo>
                    <a:lnTo>
                      <a:pt x="1427" y="36"/>
                    </a:lnTo>
                    <a:lnTo>
                      <a:pt x="1341" y="56"/>
                    </a:lnTo>
                    <a:lnTo>
                      <a:pt x="1256" y="80"/>
                    </a:lnTo>
                    <a:lnTo>
                      <a:pt x="1173" y="108"/>
                    </a:lnTo>
                    <a:lnTo>
                      <a:pt x="1091" y="139"/>
                    </a:lnTo>
                    <a:lnTo>
                      <a:pt x="1013" y="175"/>
                    </a:lnTo>
                    <a:lnTo>
                      <a:pt x="935" y="215"/>
                    </a:lnTo>
                    <a:lnTo>
                      <a:pt x="860" y="258"/>
                    </a:lnTo>
                    <a:lnTo>
                      <a:pt x="788" y="305"/>
                    </a:lnTo>
                    <a:lnTo>
                      <a:pt x="717" y="355"/>
                    </a:lnTo>
                    <a:lnTo>
                      <a:pt x="650" y="408"/>
                    </a:lnTo>
                    <a:lnTo>
                      <a:pt x="586" y="464"/>
                    </a:lnTo>
                    <a:lnTo>
                      <a:pt x="524" y="523"/>
                    </a:lnTo>
                    <a:lnTo>
                      <a:pt x="464" y="585"/>
                    </a:lnTo>
                    <a:lnTo>
                      <a:pt x="407" y="650"/>
                    </a:lnTo>
                    <a:lnTo>
                      <a:pt x="355" y="718"/>
                    </a:lnTo>
                    <a:lnTo>
                      <a:pt x="305" y="788"/>
                    </a:lnTo>
                    <a:lnTo>
                      <a:pt x="259" y="861"/>
                    </a:lnTo>
                    <a:lnTo>
                      <a:pt x="216" y="935"/>
                    </a:lnTo>
                    <a:lnTo>
                      <a:pt x="175" y="1012"/>
                    </a:lnTo>
                    <a:lnTo>
                      <a:pt x="140" y="1092"/>
                    </a:lnTo>
                    <a:lnTo>
                      <a:pt x="108" y="1173"/>
                    </a:lnTo>
                    <a:lnTo>
                      <a:pt x="80" y="1256"/>
                    </a:lnTo>
                    <a:lnTo>
                      <a:pt x="56" y="1341"/>
                    </a:lnTo>
                    <a:lnTo>
                      <a:pt x="36" y="1427"/>
                    </a:lnTo>
                    <a:lnTo>
                      <a:pt x="20" y="1516"/>
                    </a:lnTo>
                    <a:lnTo>
                      <a:pt x="9" y="1605"/>
                    </a:lnTo>
                    <a:lnTo>
                      <a:pt x="2" y="1696"/>
                    </a:lnTo>
                    <a:lnTo>
                      <a:pt x="0" y="1788"/>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4" name="淘宝店chenying0907 4"/>
            <p:cNvGrpSpPr/>
            <p:nvPr/>
          </p:nvGrpSpPr>
          <p:grpSpPr>
            <a:xfrm>
              <a:off x="4836994" y="3742014"/>
              <a:ext cx="1288825" cy="1288430"/>
              <a:chOff x="3627290" y="2806551"/>
              <a:chExt cx="967085" cy="966491"/>
            </a:xfrm>
          </p:grpSpPr>
          <p:sp>
            <p:nvSpPr>
              <p:cNvPr id="32" name="淘宝店chenying0907 9"/>
              <p:cNvSpPr/>
              <p:nvPr/>
            </p:nvSpPr>
            <p:spPr bwMode="auto">
              <a:xfrm rot="6547428">
                <a:off x="3627587" y="2806254"/>
                <a:ext cx="966491" cy="967085"/>
              </a:xfrm>
              <a:custGeom>
                <a:avLst/>
                <a:gdLst>
                  <a:gd name="T0" fmla="*/ 4867 w 4869"/>
                  <a:gd name="T1" fmla="*/ 2493 h 4872"/>
                  <a:gd name="T2" fmla="*/ 4866 w 4869"/>
                  <a:gd name="T3" fmla="*/ 2310 h 4872"/>
                  <a:gd name="T4" fmla="*/ 4793 w 4869"/>
                  <a:gd name="T5" fmla="*/ 1827 h 4872"/>
                  <a:gd name="T6" fmla="*/ 4629 w 4869"/>
                  <a:gd name="T7" fmla="*/ 1380 h 4872"/>
                  <a:gd name="T8" fmla="*/ 4385 w 4869"/>
                  <a:gd name="T9" fmla="*/ 978 h 4872"/>
                  <a:gd name="T10" fmla="*/ 4071 w 4869"/>
                  <a:gd name="T11" fmla="*/ 632 h 4872"/>
                  <a:gd name="T12" fmla="*/ 3697 w 4869"/>
                  <a:gd name="T13" fmla="*/ 353 h 4872"/>
                  <a:gd name="T14" fmla="*/ 3271 w 4869"/>
                  <a:gd name="T15" fmla="*/ 147 h 4872"/>
                  <a:gd name="T16" fmla="*/ 2805 w 4869"/>
                  <a:gd name="T17" fmla="*/ 28 h 4872"/>
                  <a:gd name="T18" fmla="*/ 2309 w 4869"/>
                  <a:gd name="T19" fmla="*/ 3 h 4872"/>
                  <a:gd name="T20" fmla="*/ 1826 w 4869"/>
                  <a:gd name="T21" fmla="*/ 76 h 4872"/>
                  <a:gd name="T22" fmla="*/ 1379 w 4869"/>
                  <a:gd name="T23" fmla="*/ 240 h 4872"/>
                  <a:gd name="T24" fmla="*/ 978 w 4869"/>
                  <a:gd name="T25" fmla="*/ 483 h 4872"/>
                  <a:gd name="T26" fmla="*/ 632 w 4869"/>
                  <a:gd name="T27" fmla="*/ 798 h 4872"/>
                  <a:gd name="T28" fmla="*/ 353 w 4869"/>
                  <a:gd name="T29" fmla="*/ 1172 h 4872"/>
                  <a:gd name="T30" fmla="*/ 148 w 4869"/>
                  <a:gd name="T31" fmla="*/ 1599 h 4872"/>
                  <a:gd name="T32" fmla="*/ 28 w 4869"/>
                  <a:gd name="T33" fmla="*/ 2065 h 4872"/>
                  <a:gd name="T34" fmla="*/ 3 w 4869"/>
                  <a:gd name="T35" fmla="*/ 2561 h 4872"/>
                  <a:gd name="T36" fmla="*/ 77 w 4869"/>
                  <a:gd name="T37" fmla="*/ 3044 h 4872"/>
                  <a:gd name="T38" fmla="*/ 240 w 4869"/>
                  <a:gd name="T39" fmla="*/ 3492 h 4872"/>
                  <a:gd name="T40" fmla="*/ 483 w 4869"/>
                  <a:gd name="T41" fmla="*/ 3893 h 4872"/>
                  <a:gd name="T42" fmla="*/ 798 w 4869"/>
                  <a:gd name="T43" fmla="*/ 4239 h 4872"/>
                  <a:gd name="T44" fmla="*/ 1172 w 4869"/>
                  <a:gd name="T45" fmla="*/ 4519 h 4872"/>
                  <a:gd name="T46" fmla="*/ 1598 w 4869"/>
                  <a:gd name="T47" fmla="*/ 4724 h 4872"/>
                  <a:gd name="T48" fmla="*/ 2063 w 4869"/>
                  <a:gd name="T49" fmla="*/ 4843 h 4872"/>
                  <a:gd name="T50" fmla="*/ 2479 w 4869"/>
                  <a:gd name="T51" fmla="*/ 4871 h 4872"/>
                  <a:gd name="T52" fmla="*/ 2656 w 4869"/>
                  <a:gd name="T53" fmla="*/ 4862 h 4872"/>
                  <a:gd name="T54" fmla="*/ 2828 w 4869"/>
                  <a:gd name="T55" fmla="*/ 4840 h 4872"/>
                  <a:gd name="T56" fmla="*/ 2996 w 4869"/>
                  <a:gd name="T57" fmla="*/ 4806 h 4872"/>
                  <a:gd name="T58" fmla="*/ 3160 w 4869"/>
                  <a:gd name="T59" fmla="*/ 4761 h 4872"/>
                  <a:gd name="T60" fmla="*/ 3320 w 4869"/>
                  <a:gd name="T61" fmla="*/ 4705 h 4872"/>
                  <a:gd name="T62" fmla="*/ 3476 w 4869"/>
                  <a:gd name="T63" fmla="*/ 4636 h 4872"/>
                  <a:gd name="T64" fmla="*/ 3630 w 4869"/>
                  <a:gd name="T65" fmla="*/ 4556 h 4872"/>
                  <a:gd name="T66" fmla="*/ 3763 w 4869"/>
                  <a:gd name="T67" fmla="*/ 4477 h 4872"/>
                  <a:gd name="T68" fmla="*/ 3863 w 4869"/>
                  <a:gd name="T69" fmla="*/ 4415 h 4872"/>
                  <a:gd name="T70" fmla="*/ 3936 w 4869"/>
                  <a:gd name="T71" fmla="*/ 4397 h 4872"/>
                  <a:gd name="T72" fmla="*/ 3997 w 4869"/>
                  <a:gd name="T73" fmla="*/ 4415 h 4872"/>
                  <a:gd name="T74" fmla="*/ 4076 w 4869"/>
                  <a:gd name="T75" fmla="*/ 4475 h 4872"/>
                  <a:gd name="T76" fmla="*/ 4177 w 4869"/>
                  <a:gd name="T77" fmla="*/ 4554 h 4872"/>
                  <a:gd name="T78" fmla="*/ 4289 w 4869"/>
                  <a:gd name="T79" fmla="*/ 4616 h 4872"/>
                  <a:gd name="T80" fmla="*/ 4439 w 4869"/>
                  <a:gd name="T81" fmla="*/ 4663 h 4872"/>
                  <a:gd name="T82" fmla="*/ 4638 w 4869"/>
                  <a:gd name="T83" fmla="*/ 4686 h 4872"/>
                  <a:gd name="T84" fmla="*/ 4638 w 4869"/>
                  <a:gd name="T85" fmla="*/ 4650 h 4872"/>
                  <a:gd name="T86" fmla="*/ 4574 w 4869"/>
                  <a:gd name="T87" fmla="*/ 4590 h 4872"/>
                  <a:gd name="T88" fmla="*/ 4524 w 4869"/>
                  <a:gd name="T89" fmla="*/ 4522 h 4872"/>
                  <a:gd name="T90" fmla="*/ 4488 w 4869"/>
                  <a:gd name="T91" fmla="*/ 4448 h 4872"/>
                  <a:gd name="T92" fmla="*/ 4466 w 4869"/>
                  <a:gd name="T93" fmla="*/ 4371 h 4872"/>
                  <a:gd name="T94" fmla="*/ 4452 w 4869"/>
                  <a:gd name="T95" fmla="*/ 4292 h 4872"/>
                  <a:gd name="T96" fmla="*/ 4452 w 4869"/>
                  <a:gd name="T97" fmla="*/ 4162 h 4872"/>
                  <a:gd name="T98" fmla="*/ 4479 w 4869"/>
                  <a:gd name="T99" fmla="*/ 4019 h 4872"/>
                  <a:gd name="T100" fmla="*/ 4529 w 4869"/>
                  <a:gd name="T101" fmla="*/ 3866 h 4872"/>
                  <a:gd name="T102" fmla="*/ 4647 w 4869"/>
                  <a:gd name="T103" fmla="*/ 3566 h 4872"/>
                  <a:gd name="T104" fmla="*/ 4736 w 4869"/>
                  <a:gd name="T105" fmla="*/ 3319 h 4872"/>
                  <a:gd name="T106" fmla="*/ 4799 w 4869"/>
                  <a:gd name="T107" fmla="*/ 3098 h 4872"/>
                  <a:gd name="T108" fmla="*/ 4846 w 4869"/>
                  <a:gd name="T109" fmla="*/ 2852 h 4872"/>
                  <a:gd name="T110" fmla="*/ 4868 w 4869"/>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69" h="4872">
                    <a:moveTo>
                      <a:pt x="4869" y="2508"/>
                    </a:moveTo>
                    <a:lnTo>
                      <a:pt x="4868" y="2510"/>
                    </a:lnTo>
                    <a:lnTo>
                      <a:pt x="4867" y="2512"/>
                    </a:lnTo>
                    <a:lnTo>
                      <a:pt x="4867" y="2493"/>
                    </a:lnTo>
                    <a:lnTo>
                      <a:pt x="4868" y="2473"/>
                    </a:lnTo>
                    <a:lnTo>
                      <a:pt x="4869" y="2454"/>
                    </a:lnTo>
                    <a:lnTo>
                      <a:pt x="4869" y="2436"/>
                    </a:lnTo>
                    <a:lnTo>
                      <a:pt x="4866" y="2310"/>
                    </a:lnTo>
                    <a:lnTo>
                      <a:pt x="4857" y="2187"/>
                    </a:lnTo>
                    <a:lnTo>
                      <a:pt x="4841" y="2065"/>
                    </a:lnTo>
                    <a:lnTo>
                      <a:pt x="4820" y="1945"/>
                    </a:lnTo>
                    <a:lnTo>
                      <a:pt x="4793" y="1827"/>
                    </a:lnTo>
                    <a:lnTo>
                      <a:pt x="4760" y="1711"/>
                    </a:lnTo>
                    <a:lnTo>
                      <a:pt x="4722" y="1599"/>
                    </a:lnTo>
                    <a:lnTo>
                      <a:pt x="4678" y="1488"/>
                    </a:lnTo>
                    <a:lnTo>
                      <a:pt x="4629" y="1380"/>
                    </a:lnTo>
                    <a:lnTo>
                      <a:pt x="4575" y="1275"/>
                    </a:lnTo>
                    <a:lnTo>
                      <a:pt x="4517" y="1172"/>
                    </a:lnTo>
                    <a:lnTo>
                      <a:pt x="4453" y="1074"/>
                    </a:lnTo>
                    <a:lnTo>
                      <a:pt x="4385" y="978"/>
                    </a:lnTo>
                    <a:lnTo>
                      <a:pt x="4313" y="886"/>
                    </a:lnTo>
                    <a:lnTo>
                      <a:pt x="4236" y="798"/>
                    </a:lnTo>
                    <a:lnTo>
                      <a:pt x="4156" y="713"/>
                    </a:lnTo>
                    <a:lnTo>
                      <a:pt x="4071" y="632"/>
                    </a:lnTo>
                    <a:lnTo>
                      <a:pt x="3982" y="557"/>
                    </a:lnTo>
                    <a:lnTo>
                      <a:pt x="3891" y="483"/>
                    </a:lnTo>
                    <a:lnTo>
                      <a:pt x="3795" y="416"/>
                    </a:lnTo>
                    <a:lnTo>
                      <a:pt x="3697" y="353"/>
                    </a:lnTo>
                    <a:lnTo>
                      <a:pt x="3595" y="294"/>
                    </a:lnTo>
                    <a:lnTo>
                      <a:pt x="3490" y="240"/>
                    </a:lnTo>
                    <a:lnTo>
                      <a:pt x="3382" y="191"/>
                    </a:lnTo>
                    <a:lnTo>
                      <a:pt x="3271" y="147"/>
                    </a:lnTo>
                    <a:lnTo>
                      <a:pt x="3159" y="109"/>
                    </a:lnTo>
                    <a:lnTo>
                      <a:pt x="3043" y="76"/>
                    </a:lnTo>
                    <a:lnTo>
                      <a:pt x="2925" y="49"/>
                    </a:lnTo>
                    <a:lnTo>
                      <a:pt x="2805" y="28"/>
                    </a:lnTo>
                    <a:lnTo>
                      <a:pt x="2683" y="12"/>
                    </a:lnTo>
                    <a:lnTo>
                      <a:pt x="2559" y="3"/>
                    </a:lnTo>
                    <a:lnTo>
                      <a:pt x="2434" y="0"/>
                    </a:lnTo>
                    <a:lnTo>
                      <a:pt x="2309" y="3"/>
                    </a:lnTo>
                    <a:lnTo>
                      <a:pt x="2185" y="12"/>
                    </a:lnTo>
                    <a:lnTo>
                      <a:pt x="2063" y="28"/>
                    </a:lnTo>
                    <a:lnTo>
                      <a:pt x="1944" y="49"/>
                    </a:lnTo>
                    <a:lnTo>
                      <a:pt x="1826" y="76"/>
                    </a:lnTo>
                    <a:lnTo>
                      <a:pt x="1711" y="109"/>
                    </a:lnTo>
                    <a:lnTo>
                      <a:pt x="1598" y="147"/>
                    </a:lnTo>
                    <a:lnTo>
                      <a:pt x="1486" y="191"/>
                    </a:lnTo>
                    <a:lnTo>
                      <a:pt x="1379" y="240"/>
                    </a:lnTo>
                    <a:lnTo>
                      <a:pt x="1275" y="294"/>
                    </a:lnTo>
                    <a:lnTo>
                      <a:pt x="1172" y="353"/>
                    </a:lnTo>
                    <a:lnTo>
                      <a:pt x="1073" y="416"/>
                    </a:lnTo>
                    <a:lnTo>
                      <a:pt x="978" y="483"/>
                    </a:lnTo>
                    <a:lnTo>
                      <a:pt x="886" y="557"/>
                    </a:lnTo>
                    <a:lnTo>
                      <a:pt x="798" y="632"/>
                    </a:lnTo>
                    <a:lnTo>
                      <a:pt x="713" y="713"/>
                    </a:lnTo>
                    <a:lnTo>
                      <a:pt x="632" y="798"/>
                    </a:lnTo>
                    <a:lnTo>
                      <a:pt x="556" y="886"/>
                    </a:lnTo>
                    <a:lnTo>
                      <a:pt x="483" y="978"/>
                    </a:lnTo>
                    <a:lnTo>
                      <a:pt x="416" y="1074"/>
                    </a:lnTo>
                    <a:lnTo>
                      <a:pt x="353" y="1172"/>
                    </a:lnTo>
                    <a:lnTo>
                      <a:pt x="294" y="1275"/>
                    </a:lnTo>
                    <a:lnTo>
                      <a:pt x="240" y="1380"/>
                    </a:lnTo>
                    <a:lnTo>
                      <a:pt x="192" y="1488"/>
                    </a:lnTo>
                    <a:lnTo>
                      <a:pt x="148" y="1599"/>
                    </a:lnTo>
                    <a:lnTo>
                      <a:pt x="109" y="1711"/>
                    </a:lnTo>
                    <a:lnTo>
                      <a:pt x="77" y="1827"/>
                    </a:lnTo>
                    <a:lnTo>
                      <a:pt x="50" y="1945"/>
                    </a:lnTo>
                    <a:lnTo>
                      <a:pt x="28" y="2065"/>
                    </a:lnTo>
                    <a:lnTo>
                      <a:pt x="12" y="2187"/>
                    </a:lnTo>
                    <a:lnTo>
                      <a:pt x="3" y="2310"/>
                    </a:lnTo>
                    <a:lnTo>
                      <a:pt x="0" y="2436"/>
                    </a:lnTo>
                    <a:lnTo>
                      <a:pt x="3" y="2561"/>
                    </a:lnTo>
                    <a:lnTo>
                      <a:pt x="12" y="2684"/>
                    </a:lnTo>
                    <a:lnTo>
                      <a:pt x="28" y="2807"/>
                    </a:lnTo>
                    <a:lnTo>
                      <a:pt x="50" y="2927"/>
                    </a:lnTo>
                    <a:lnTo>
                      <a:pt x="77" y="3044"/>
                    </a:lnTo>
                    <a:lnTo>
                      <a:pt x="109" y="3160"/>
                    </a:lnTo>
                    <a:lnTo>
                      <a:pt x="148" y="3273"/>
                    </a:lnTo>
                    <a:lnTo>
                      <a:pt x="192" y="3383"/>
                    </a:lnTo>
                    <a:lnTo>
                      <a:pt x="240" y="3492"/>
                    </a:lnTo>
                    <a:lnTo>
                      <a:pt x="294" y="3596"/>
                    </a:lnTo>
                    <a:lnTo>
                      <a:pt x="353" y="3699"/>
                    </a:lnTo>
                    <a:lnTo>
                      <a:pt x="416" y="3797"/>
                    </a:lnTo>
                    <a:lnTo>
                      <a:pt x="483" y="3893"/>
                    </a:lnTo>
                    <a:lnTo>
                      <a:pt x="556" y="3985"/>
                    </a:lnTo>
                    <a:lnTo>
                      <a:pt x="632" y="4073"/>
                    </a:lnTo>
                    <a:lnTo>
                      <a:pt x="713" y="4158"/>
                    </a:lnTo>
                    <a:lnTo>
                      <a:pt x="798" y="4239"/>
                    </a:lnTo>
                    <a:lnTo>
                      <a:pt x="886" y="4316"/>
                    </a:lnTo>
                    <a:lnTo>
                      <a:pt x="978" y="4388"/>
                    </a:lnTo>
                    <a:lnTo>
                      <a:pt x="1073" y="4456"/>
                    </a:lnTo>
                    <a:lnTo>
                      <a:pt x="1172" y="4519"/>
                    </a:lnTo>
                    <a:lnTo>
                      <a:pt x="1275" y="4577"/>
                    </a:lnTo>
                    <a:lnTo>
                      <a:pt x="1379" y="4631"/>
                    </a:lnTo>
                    <a:lnTo>
                      <a:pt x="1486" y="4680"/>
                    </a:lnTo>
                    <a:lnTo>
                      <a:pt x="1598" y="4724"/>
                    </a:lnTo>
                    <a:lnTo>
                      <a:pt x="1711" y="4762"/>
                    </a:lnTo>
                    <a:lnTo>
                      <a:pt x="1826" y="4795"/>
                    </a:lnTo>
                    <a:lnTo>
                      <a:pt x="1944" y="4822"/>
                    </a:lnTo>
                    <a:lnTo>
                      <a:pt x="2063" y="4843"/>
                    </a:lnTo>
                    <a:lnTo>
                      <a:pt x="2185" y="4859"/>
                    </a:lnTo>
                    <a:lnTo>
                      <a:pt x="2309" y="4868"/>
                    </a:lnTo>
                    <a:lnTo>
                      <a:pt x="2434" y="4872"/>
                    </a:lnTo>
                    <a:lnTo>
                      <a:pt x="2479" y="4871"/>
                    </a:lnTo>
                    <a:lnTo>
                      <a:pt x="2524" y="4869"/>
                    </a:lnTo>
                    <a:lnTo>
                      <a:pt x="2568" y="4868"/>
                    </a:lnTo>
                    <a:lnTo>
                      <a:pt x="2612" y="4865"/>
                    </a:lnTo>
                    <a:lnTo>
                      <a:pt x="2656" y="4862"/>
                    </a:lnTo>
                    <a:lnTo>
                      <a:pt x="2700" y="4857"/>
                    </a:lnTo>
                    <a:lnTo>
                      <a:pt x="2743" y="4852"/>
                    </a:lnTo>
                    <a:lnTo>
                      <a:pt x="2786" y="4847"/>
                    </a:lnTo>
                    <a:lnTo>
                      <a:pt x="2828" y="4840"/>
                    </a:lnTo>
                    <a:lnTo>
                      <a:pt x="2871" y="4833"/>
                    </a:lnTo>
                    <a:lnTo>
                      <a:pt x="2913" y="4825"/>
                    </a:lnTo>
                    <a:lnTo>
                      <a:pt x="2955" y="4816"/>
                    </a:lnTo>
                    <a:lnTo>
                      <a:pt x="2996" y="4806"/>
                    </a:lnTo>
                    <a:lnTo>
                      <a:pt x="3038" y="4796"/>
                    </a:lnTo>
                    <a:lnTo>
                      <a:pt x="3079" y="4786"/>
                    </a:lnTo>
                    <a:lnTo>
                      <a:pt x="3119" y="4774"/>
                    </a:lnTo>
                    <a:lnTo>
                      <a:pt x="3160" y="4761"/>
                    </a:lnTo>
                    <a:lnTo>
                      <a:pt x="3200" y="4748"/>
                    </a:lnTo>
                    <a:lnTo>
                      <a:pt x="3241" y="4734"/>
                    </a:lnTo>
                    <a:lnTo>
                      <a:pt x="3280" y="4719"/>
                    </a:lnTo>
                    <a:lnTo>
                      <a:pt x="3320" y="4705"/>
                    </a:lnTo>
                    <a:lnTo>
                      <a:pt x="3359" y="4688"/>
                    </a:lnTo>
                    <a:lnTo>
                      <a:pt x="3399" y="4671"/>
                    </a:lnTo>
                    <a:lnTo>
                      <a:pt x="3438" y="4654"/>
                    </a:lnTo>
                    <a:lnTo>
                      <a:pt x="3476" y="4636"/>
                    </a:lnTo>
                    <a:lnTo>
                      <a:pt x="3516" y="4617"/>
                    </a:lnTo>
                    <a:lnTo>
                      <a:pt x="3554" y="4598"/>
                    </a:lnTo>
                    <a:lnTo>
                      <a:pt x="3593" y="4577"/>
                    </a:lnTo>
                    <a:lnTo>
                      <a:pt x="3630" y="4556"/>
                    </a:lnTo>
                    <a:lnTo>
                      <a:pt x="3668" y="4535"/>
                    </a:lnTo>
                    <a:lnTo>
                      <a:pt x="3705" y="4512"/>
                    </a:lnTo>
                    <a:lnTo>
                      <a:pt x="3744" y="4489"/>
                    </a:lnTo>
                    <a:lnTo>
                      <a:pt x="3763" y="4477"/>
                    </a:lnTo>
                    <a:lnTo>
                      <a:pt x="3786" y="4462"/>
                    </a:lnTo>
                    <a:lnTo>
                      <a:pt x="3812" y="4447"/>
                    </a:lnTo>
                    <a:lnTo>
                      <a:pt x="3843" y="4427"/>
                    </a:lnTo>
                    <a:lnTo>
                      <a:pt x="3863" y="4415"/>
                    </a:lnTo>
                    <a:lnTo>
                      <a:pt x="3883" y="4407"/>
                    </a:lnTo>
                    <a:lnTo>
                      <a:pt x="3901" y="4400"/>
                    </a:lnTo>
                    <a:lnTo>
                      <a:pt x="3919" y="4397"/>
                    </a:lnTo>
                    <a:lnTo>
                      <a:pt x="3936" y="4397"/>
                    </a:lnTo>
                    <a:lnTo>
                      <a:pt x="3952" y="4398"/>
                    </a:lnTo>
                    <a:lnTo>
                      <a:pt x="3968" y="4401"/>
                    </a:lnTo>
                    <a:lnTo>
                      <a:pt x="3982" y="4408"/>
                    </a:lnTo>
                    <a:lnTo>
                      <a:pt x="3997" y="4415"/>
                    </a:lnTo>
                    <a:lnTo>
                      <a:pt x="4013" y="4425"/>
                    </a:lnTo>
                    <a:lnTo>
                      <a:pt x="4028" y="4435"/>
                    </a:lnTo>
                    <a:lnTo>
                      <a:pt x="4043" y="4448"/>
                    </a:lnTo>
                    <a:lnTo>
                      <a:pt x="4076" y="4475"/>
                    </a:lnTo>
                    <a:lnTo>
                      <a:pt x="4113" y="4505"/>
                    </a:lnTo>
                    <a:lnTo>
                      <a:pt x="4133" y="4522"/>
                    </a:lnTo>
                    <a:lnTo>
                      <a:pt x="4155" y="4538"/>
                    </a:lnTo>
                    <a:lnTo>
                      <a:pt x="4177" y="4554"/>
                    </a:lnTo>
                    <a:lnTo>
                      <a:pt x="4202" y="4569"/>
                    </a:lnTo>
                    <a:lnTo>
                      <a:pt x="4229" y="4585"/>
                    </a:lnTo>
                    <a:lnTo>
                      <a:pt x="4257" y="4601"/>
                    </a:lnTo>
                    <a:lnTo>
                      <a:pt x="4289" y="4616"/>
                    </a:lnTo>
                    <a:lnTo>
                      <a:pt x="4322" y="4629"/>
                    </a:lnTo>
                    <a:lnTo>
                      <a:pt x="4358" y="4642"/>
                    </a:lnTo>
                    <a:lnTo>
                      <a:pt x="4397" y="4653"/>
                    </a:lnTo>
                    <a:lnTo>
                      <a:pt x="4439" y="4663"/>
                    </a:lnTo>
                    <a:lnTo>
                      <a:pt x="4483" y="4672"/>
                    </a:lnTo>
                    <a:lnTo>
                      <a:pt x="4531" y="4678"/>
                    </a:lnTo>
                    <a:lnTo>
                      <a:pt x="4583" y="4683"/>
                    </a:lnTo>
                    <a:lnTo>
                      <a:pt x="4638" y="4686"/>
                    </a:lnTo>
                    <a:lnTo>
                      <a:pt x="4697" y="4686"/>
                    </a:lnTo>
                    <a:lnTo>
                      <a:pt x="4677" y="4674"/>
                    </a:lnTo>
                    <a:lnTo>
                      <a:pt x="4656" y="4662"/>
                    </a:lnTo>
                    <a:lnTo>
                      <a:pt x="4638" y="4650"/>
                    </a:lnTo>
                    <a:lnTo>
                      <a:pt x="4620" y="4635"/>
                    </a:lnTo>
                    <a:lnTo>
                      <a:pt x="4603" y="4621"/>
                    </a:lnTo>
                    <a:lnTo>
                      <a:pt x="4589" y="4606"/>
                    </a:lnTo>
                    <a:lnTo>
                      <a:pt x="4574" y="4590"/>
                    </a:lnTo>
                    <a:lnTo>
                      <a:pt x="4559" y="4574"/>
                    </a:lnTo>
                    <a:lnTo>
                      <a:pt x="4547" y="4557"/>
                    </a:lnTo>
                    <a:lnTo>
                      <a:pt x="4536" y="4540"/>
                    </a:lnTo>
                    <a:lnTo>
                      <a:pt x="4524" y="4522"/>
                    </a:lnTo>
                    <a:lnTo>
                      <a:pt x="4514" y="4504"/>
                    </a:lnTo>
                    <a:lnTo>
                      <a:pt x="4505" y="4486"/>
                    </a:lnTo>
                    <a:lnTo>
                      <a:pt x="4496" y="4467"/>
                    </a:lnTo>
                    <a:lnTo>
                      <a:pt x="4488" y="4448"/>
                    </a:lnTo>
                    <a:lnTo>
                      <a:pt x="4482" y="4429"/>
                    </a:lnTo>
                    <a:lnTo>
                      <a:pt x="4476" y="4409"/>
                    </a:lnTo>
                    <a:lnTo>
                      <a:pt x="4470" y="4390"/>
                    </a:lnTo>
                    <a:lnTo>
                      <a:pt x="4466" y="4371"/>
                    </a:lnTo>
                    <a:lnTo>
                      <a:pt x="4461" y="4351"/>
                    </a:lnTo>
                    <a:lnTo>
                      <a:pt x="4458" y="4332"/>
                    </a:lnTo>
                    <a:lnTo>
                      <a:pt x="4455" y="4311"/>
                    </a:lnTo>
                    <a:lnTo>
                      <a:pt x="4452" y="4292"/>
                    </a:lnTo>
                    <a:lnTo>
                      <a:pt x="4451" y="4273"/>
                    </a:lnTo>
                    <a:lnTo>
                      <a:pt x="4449" y="4235"/>
                    </a:lnTo>
                    <a:lnTo>
                      <a:pt x="4450" y="4197"/>
                    </a:lnTo>
                    <a:lnTo>
                      <a:pt x="4452" y="4162"/>
                    </a:lnTo>
                    <a:lnTo>
                      <a:pt x="4456" y="4129"/>
                    </a:lnTo>
                    <a:lnTo>
                      <a:pt x="4462" y="4093"/>
                    </a:lnTo>
                    <a:lnTo>
                      <a:pt x="4470" y="4056"/>
                    </a:lnTo>
                    <a:lnTo>
                      <a:pt x="4479" y="4019"/>
                    </a:lnTo>
                    <a:lnTo>
                      <a:pt x="4490" y="3982"/>
                    </a:lnTo>
                    <a:lnTo>
                      <a:pt x="4502" y="3945"/>
                    </a:lnTo>
                    <a:lnTo>
                      <a:pt x="4515" y="3905"/>
                    </a:lnTo>
                    <a:lnTo>
                      <a:pt x="4529" y="3866"/>
                    </a:lnTo>
                    <a:lnTo>
                      <a:pt x="4545" y="3826"/>
                    </a:lnTo>
                    <a:lnTo>
                      <a:pt x="4576" y="3743"/>
                    </a:lnTo>
                    <a:lnTo>
                      <a:pt x="4611" y="3656"/>
                    </a:lnTo>
                    <a:lnTo>
                      <a:pt x="4647" y="3566"/>
                    </a:lnTo>
                    <a:lnTo>
                      <a:pt x="4683" y="3470"/>
                    </a:lnTo>
                    <a:lnTo>
                      <a:pt x="4701" y="3422"/>
                    </a:lnTo>
                    <a:lnTo>
                      <a:pt x="4719" y="3371"/>
                    </a:lnTo>
                    <a:lnTo>
                      <a:pt x="4736" y="3319"/>
                    </a:lnTo>
                    <a:lnTo>
                      <a:pt x="4753" y="3266"/>
                    </a:lnTo>
                    <a:lnTo>
                      <a:pt x="4769" y="3211"/>
                    </a:lnTo>
                    <a:lnTo>
                      <a:pt x="4785" y="3156"/>
                    </a:lnTo>
                    <a:lnTo>
                      <a:pt x="4799" y="3098"/>
                    </a:lnTo>
                    <a:lnTo>
                      <a:pt x="4812" y="3039"/>
                    </a:lnTo>
                    <a:lnTo>
                      <a:pt x="4824" y="2979"/>
                    </a:lnTo>
                    <a:lnTo>
                      <a:pt x="4835" y="2917"/>
                    </a:lnTo>
                    <a:lnTo>
                      <a:pt x="4846" y="2852"/>
                    </a:lnTo>
                    <a:lnTo>
                      <a:pt x="4854" y="2787"/>
                    </a:lnTo>
                    <a:lnTo>
                      <a:pt x="4860" y="2720"/>
                    </a:lnTo>
                    <a:lnTo>
                      <a:pt x="4865" y="2652"/>
                    </a:lnTo>
                    <a:lnTo>
                      <a:pt x="4868" y="2581"/>
                    </a:lnTo>
                    <a:lnTo>
                      <a:pt x="4869" y="2508"/>
                    </a:lnTo>
                    <a:close/>
                  </a:path>
                </a:pathLst>
              </a:custGeom>
              <a:solidFill>
                <a:srgbClr val="125800"/>
              </a:solidFill>
              <a:ln>
                <a:noFill/>
              </a:ln>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淘宝店chenying0907 10"/>
              <p:cNvSpPr/>
              <p:nvPr/>
            </p:nvSpPr>
            <p:spPr bwMode="auto">
              <a:xfrm>
                <a:off x="3756026" y="2934990"/>
                <a:ext cx="709613" cy="709613"/>
              </a:xfrm>
              <a:custGeom>
                <a:avLst/>
                <a:gdLst>
                  <a:gd name="T0" fmla="*/ 3566 w 3575"/>
                  <a:gd name="T1" fmla="*/ 1972 h 3577"/>
                  <a:gd name="T2" fmla="*/ 3519 w 3575"/>
                  <a:gd name="T3" fmla="*/ 2236 h 3577"/>
                  <a:gd name="T4" fmla="*/ 3435 w 3575"/>
                  <a:gd name="T5" fmla="*/ 2485 h 3577"/>
                  <a:gd name="T6" fmla="*/ 3316 w 3575"/>
                  <a:gd name="T7" fmla="*/ 2716 h 3577"/>
                  <a:gd name="T8" fmla="*/ 3168 w 3575"/>
                  <a:gd name="T9" fmla="*/ 2927 h 3577"/>
                  <a:gd name="T10" fmla="*/ 2989 w 3575"/>
                  <a:gd name="T11" fmla="*/ 3113 h 3577"/>
                  <a:gd name="T12" fmla="*/ 2787 w 3575"/>
                  <a:gd name="T13" fmla="*/ 3272 h 3577"/>
                  <a:gd name="T14" fmla="*/ 2562 w 3575"/>
                  <a:gd name="T15" fmla="*/ 3402 h 3577"/>
                  <a:gd name="T16" fmla="*/ 2319 w 3575"/>
                  <a:gd name="T17" fmla="*/ 3497 h 3577"/>
                  <a:gd name="T18" fmla="*/ 2060 w 3575"/>
                  <a:gd name="T19" fmla="*/ 3557 h 3577"/>
                  <a:gd name="T20" fmla="*/ 1787 w 3575"/>
                  <a:gd name="T21" fmla="*/ 3577 h 3577"/>
                  <a:gd name="T22" fmla="*/ 1516 w 3575"/>
                  <a:gd name="T23" fmla="*/ 3557 h 3577"/>
                  <a:gd name="T24" fmla="*/ 1256 w 3575"/>
                  <a:gd name="T25" fmla="*/ 3497 h 3577"/>
                  <a:gd name="T26" fmla="*/ 1012 w 3575"/>
                  <a:gd name="T27" fmla="*/ 3402 h 3577"/>
                  <a:gd name="T28" fmla="*/ 788 w 3575"/>
                  <a:gd name="T29" fmla="*/ 3272 h 3577"/>
                  <a:gd name="T30" fmla="*/ 586 w 3575"/>
                  <a:gd name="T31" fmla="*/ 3113 h 3577"/>
                  <a:gd name="T32" fmla="*/ 408 w 3575"/>
                  <a:gd name="T33" fmla="*/ 2927 h 3577"/>
                  <a:gd name="T34" fmla="*/ 258 w 3575"/>
                  <a:gd name="T35" fmla="*/ 2716 h 3577"/>
                  <a:gd name="T36" fmla="*/ 140 w 3575"/>
                  <a:gd name="T37" fmla="*/ 2485 h 3577"/>
                  <a:gd name="T38" fmla="*/ 56 w 3575"/>
                  <a:gd name="T39" fmla="*/ 2236 h 3577"/>
                  <a:gd name="T40" fmla="*/ 9 w 3575"/>
                  <a:gd name="T41" fmla="*/ 1972 h 3577"/>
                  <a:gd name="T42" fmla="*/ 2 w 3575"/>
                  <a:gd name="T43" fmla="*/ 1697 h 3577"/>
                  <a:gd name="T44" fmla="*/ 36 w 3575"/>
                  <a:gd name="T45" fmla="*/ 1428 h 3577"/>
                  <a:gd name="T46" fmla="*/ 108 w 3575"/>
                  <a:gd name="T47" fmla="*/ 1174 h 3577"/>
                  <a:gd name="T48" fmla="*/ 215 w 3575"/>
                  <a:gd name="T49" fmla="*/ 936 h 3577"/>
                  <a:gd name="T50" fmla="*/ 355 w 3575"/>
                  <a:gd name="T51" fmla="*/ 718 h 3577"/>
                  <a:gd name="T52" fmla="*/ 523 w 3575"/>
                  <a:gd name="T53" fmla="*/ 524 h 3577"/>
                  <a:gd name="T54" fmla="*/ 718 w 3575"/>
                  <a:gd name="T55" fmla="*/ 355 h 3577"/>
                  <a:gd name="T56" fmla="*/ 935 w 3575"/>
                  <a:gd name="T57" fmla="*/ 215 h 3577"/>
                  <a:gd name="T58" fmla="*/ 1173 w 3575"/>
                  <a:gd name="T59" fmla="*/ 108 h 3577"/>
                  <a:gd name="T60" fmla="*/ 1428 w 3575"/>
                  <a:gd name="T61" fmla="*/ 36 h 3577"/>
                  <a:gd name="T62" fmla="*/ 1696 w 3575"/>
                  <a:gd name="T63" fmla="*/ 2 h 3577"/>
                  <a:gd name="T64" fmla="*/ 1971 w 3575"/>
                  <a:gd name="T65" fmla="*/ 9 h 3577"/>
                  <a:gd name="T66" fmla="*/ 2234 w 3575"/>
                  <a:gd name="T67" fmla="*/ 56 h 3577"/>
                  <a:gd name="T68" fmla="*/ 2484 w 3575"/>
                  <a:gd name="T69" fmla="*/ 141 h 3577"/>
                  <a:gd name="T70" fmla="*/ 2715 w 3575"/>
                  <a:gd name="T71" fmla="*/ 259 h 3577"/>
                  <a:gd name="T72" fmla="*/ 2925 w 3575"/>
                  <a:gd name="T73" fmla="*/ 408 h 3577"/>
                  <a:gd name="T74" fmla="*/ 3111 w 3575"/>
                  <a:gd name="T75" fmla="*/ 586 h 3577"/>
                  <a:gd name="T76" fmla="*/ 3270 w 3575"/>
                  <a:gd name="T77" fmla="*/ 788 h 3577"/>
                  <a:gd name="T78" fmla="*/ 3400 w 3575"/>
                  <a:gd name="T79" fmla="*/ 1014 h 3577"/>
                  <a:gd name="T80" fmla="*/ 3495 w 3575"/>
                  <a:gd name="T81" fmla="*/ 1257 h 3577"/>
                  <a:gd name="T82" fmla="*/ 3555 w 3575"/>
                  <a:gd name="T83" fmla="*/ 1516 h 3577"/>
                  <a:gd name="T84" fmla="*/ 3575 w 3575"/>
                  <a:gd name="T85" fmla="*/ 1789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5" h="3577">
                    <a:moveTo>
                      <a:pt x="3575" y="1789"/>
                    </a:moveTo>
                    <a:lnTo>
                      <a:pt x="3573" y="1881"/>
                    </a:lnTo>
                    <a:lnTo>
                      <a:pt x="3566" y="1972"/>
                    </a:lnTo>
                    <a:lnTo>
                      <a:pt x="3555" y="2061"/>
                    </a:lnTo>
                    <a:lnTo>
                      <a:pt x="3539" y="2149"/>
                    </a:lnTo>
                    <a:lnTo>
                      <a:pt x="3519" y="2236"/>
                    </a:lnTo>
                    <a:lnTo>
                      <a:pt x="3495" y="2320"/>
                    </a:lnTo>
                    <a:lnTo>
                      <a:pt x="3467" y="2404"/>
                    </a:lnTo>
                    <a:lnTo>
                      <a:pt x="3435" y="2485"/>
                    </a:lnTo>
                    <a:lnTo>
                      <a:pt x="3400" y="2564"/>
                    </a:lnTo>
                    <a:lnTo>
                      <a:pt x="3359" y="2642"/>
                    </a:lnTo>
                    <a:lnTo>
                      <a:pt x="3316" y="2716"/>
                    </a:lnTo>
                    <a:lnTo>
                      <a:pt x="3270" y="2789"/>
                    </a:lnTo>
                    <a:lnTo>
                      <a:pt x="3220" y="2859"/>
                    </a:lnTo>
                    <a:lnTo>
                      <a:pt x="3168" y="2927"/>
                    </a:lnTo>
                    <a:lnTo>
                      <a:pt x="3111" y="2991"/>
                    </a:lnTo>
                    <a:lnTo>
                      <a:pt x="3051" y="3054"/>
                    </a:lnTo>
                    <a:lnTo>
                      <a:pt x="2989" y="3113"/>
                    </a:lnTo>
                    <a:lnTo>
                      <a:pt x="2925" y="3169"/>
                    </a:lnTo>
                    <a:lnTo>
                      <a:pt x="2858" y="3222"/>
                    </a:lnTo>
                    <a:lnTo>
                      <a:pt x="2787" y="3272"/>
                    </a:lnTo>
                    <a:lnTo>
                      <a:pt x="2715" y="3319"/>
                    </a:lnTo>
                    <a:lnTo>
                      <a:pt x="2640" y="3362"/>
                    </a:lnTo>
                    <a:lnTo>
                      <a:pt x="2562" y="3402"/>
                    </a:lnTo>
                    <a:lnTo>
                      <a:pt x="2484" y="3438"/>
                    </a:lnTo>
                    <a:lnTo>
                      <a:pt x="2402" y="3469"/>
                    </a:lnTo>
                    <a:lnTo>
                      <a:pt x="2319" y="3497"/>
                    </a:lnTo>
                    <a:lnTo>
                      <a:pt x="2234" y="3521"/>
                    </a:lnTo>
                    <a:lnTo>
                      <a:pt x="2148" y="3541"/>
                    </a:lnTo>
                    <a:lnTo>
                      <a:pt x="2060" y="3557"/>
                    </a:lnTo>
                    <a:lnTo>
                      <a:pt x="1971" y="3568"/>
                    </a:lnTo>
                    <a:lnTo>
                      <a:pt x="1879" y="3575"/>
                    </a:lnTo>
                    <a:lnTo>
                      <a:pt x="1787" y="3577"/>
                    </a:lnTo>
                    <a:lnTo>
                      <a:pt x="1696" y="3575"/>
                    </a:lnTo>
                    <a:lnTo>
                      <a:pt x="1605" y="3568"/>
                    </a:lnTo>
                    <a:lnTo>
                      <a:pt x="1516" y="3557"/>
                    </a:lnTo>
                    <a:lnTo>
                      <a:pt x="1428" y="3541"/>
                    </a:lnTo>
                    <a:lnTo>
                      <a:pt x="1341" y="3521"/>
                    </a:lnTo>
                    <a:lnTo>
                      <a:pt x="1256" y="3497"/>
                    </a:lnTo>
                    <a:lnTo>
                      <a:pt x="1173" y="3469"/>
                    </a:lnTo>
                    <a:lnTo>
                      <a:pt x="1092" y="3438"/>
                    </a:lnTo>
                    <a:lnTo>
                      <a:pt x="1012" y="3402"/>
                    </a:lnTo>
                    <a:lnTo>
                      <a:pt x="935" y="3362"/>
                    </a:lnTo>
                    <a:lnTo>
                      <a:pt x="861" y="3319"/>
                    </a:lnTo>
                    <a:lnTo>
                      <a:pt x="788" y="3272"/>
                    </a:lnTo>
                    <a:lnTo>
                      <a:pt x="718" y="3222"/>
                    </a:lnTo>
                    <a:lnTo>
                      <a:pt x="650" y="3169"/>
                    </a:lnTo>
                    <a:lnTo>
                      <a:pt x="586" y="3113"/>
                    </a:lnTo>
                    <a:lnTo>
                      <a:pt x="523" y="3054"/>
                    </a:lnTo>
                    <a:lnTo>
                      <a:pt x="464" y="2991"/>
                    </a:lnTo>
                    <a:lnTo>
                      <a:pt x="408" y="2927"/>
                    </a:lnTo>
                    <a:lnTo>
                      <a:pt x="355" y="2859"/>
                    </a:lnTo>
                    <a:lnTo>
                      <a:pt x="305" y="2789"/>
                    </a:lnTo>
                    <a:lnTo>
                      <a:pt x="258" y="2716"/>
                    </a:lnTo>
                    <a:lnTo>
                      <a:pt x="215" y="2642"/>
                    </a:lnTo>
                    <a:lnTo>
                      <a:pt x="176" y="2564"/>
                    </a:lnTo>
                    <a:lnTo>
                      <a:pt x="140" y="2485"/>
                    </a:lnTo>
                    <a:lnTo>
                      <a:pt x="108" y="2404"/>
                    </a:lnTo>
                    <a:lnTo>
                      <a:pt x="80" y="2320"/>
                    </a:lnTo>
                    <a:lnTo>
                      <a:pt x="56" y="2236"/>
                    </a:lnTo>
                    <a:lnTo>
                      <a:pt x="36" y="2149"/>
                    </a:lnTo>
                    <a:lnTo>
                      <a:pt x="20" y="2061"/>
                    </a:lnTo>
                    <a:lnTo>
                      <a:pt x="9" y="1972"/>
                    </a:lnTo>
                    <a:lnTo>
                      <a:pt x="2" y="1881"/>
                    </a:lnTo>
                    <a:lnTo>
                      <a:pt x="0" y="1789"/>
                    </a:lnTo>
                    <a:lnTo>
                      <a:pt x="2" y="1697"/>
                    </a:lnTo>
                    <a:lnTo>
                      <a:pt x="9" y="1605"/>
                    </a:lnTo>
                    <a:lnTo>
                      <a:pt x="20" y="1516"/>
                    </a:lnTo>
                    <a:lnTo>
                      <a:pt x="36" y="1428"/>
                    </a:lnTo>
                    <a:lnTo>
                      <a:pt x="56" y="1342"/>
                    </a:lnTo>
                    <a:lnTo>
                      <a:pt x="80" y="1257"/>
                    </a:lnTo>
                    <a:lnTo>
                      <a:pt x="108" y="1174"/>
                    </a:lnTo>
                    <a:lnTo>
                      <a:pt x="140" y="1092"/>
                    </a:lnTo>
                    <a:lnTo>
                      <a:pt x="176" y="1014"/>
                    </a:lnTo>
                    <a:lnTo>
                      <a:pt x="215" y="936"/>
                    </a:lnTo>
                    <a:lnTo>
                      <a:pt x="258" y="861"/>
                    </a:lnTo>
                    <a:lnTo>
                      <a:pt x="305" y="788"/>
                    </a:lnTo>
                    <a:lnTo>
                      <a:pt x="355" y="718"/>
                    </a:lnTo>
                    <a:lnTo>
                      <a:pt x="408" y="650"/>
                    </a:lnTo>
                    <a:lnTo>
                      <a:pt x="464" y="586"/>
                    </a:lnTo>
                    <a:lnTo>
                      <a:pt x="523" y="524"/>
                    </a:lnTo>
                    <a:lnTo>
                      <a:pt x="586" y="464"/>
                    </a:lnTo>
                    <a:lnTo>
                      <a:pt x="650" y="408"/>
                    </a:lnTo>
                    <a:lnTo>
                      <a:pt x="718" y="355"/>
                    </a:lnTo>
                    <a:lnTo>
                      <a:pt x="788" y="305"/>
                    </a:lnTo>
                    <a:lnTo>
                      <a:pt x="861" y="259"/>
                    </a:lnTo>
                    <a:lnTo>
                      <a:pt x="935" y="215"/>
                    </a:lnTo>
                    <a:lnTo>
                      <a:pt x="1012" y="176"/>
                    </a:lnTo>
                    <a:lnTo>
                      <a:pt x="1092" y="141"/>
                    </a:lnTo>
                    <a:lnTo>
                      <a:pt x="1173" y="108"/>
                    </a:lnTo>
                    <a:lnTo>
                      <a:pt x="1256" y="80"/>
                    </a:lnTo>
                    <a:lnTo>
                      <a:pt x="1341" y="56"/>
                    </a:lnTo>
                    <a:lnTo>
                      <a:pt x="1428" y="36"/>
                    </a:lnTo>
                    <a:lnTo>
                      <a:pt x="1516" y="20"/>
                    </a:lnTo>
                    <a:lnTo>
                      <a:pt x="1605" y="9"/>
                    </a:lnTo>
                    <a:lnTo>
                      <a:pt x="1696" y="2"/>
                    </a:lnTo>
                    <a:lnTo>
                      <a:pt x="1787" y="0"/>
                    </a:lnTo>
                    <a:lnTo>
                      <a:pt x="1879" y="2"/>
                    </a:lnTo>
                    <a:lnTo>
                      <a:pt x="1971" y="9"/>
                    </a:lnTo>
                    <a:lnTo>
                      <a:pt x="2060" y="20"/>
                    </a:lnTo>
                    <a:lnTo>
                      <a:pt x="2148" y="36"/>
                    </a:lnTo>
                    <a:lnTo>
                      <a:pt x="2234" y="56"/>
                    </a:lnTo>
                    <a:lnTo>
                      <a:pt x="2319" y="80"/>
                    </a:lnTo>
                    <a:lnTo>
                      <a:pt x="2402" y="108"/>
                    </a:lnTo>
                    <a:lnTo>
                      <a:pt x="2484" y="141"/>
                    </a:lnTo>
                    <a:lnTo>
                      <a:pt x="2562" y="176"/>
                    </a:lnTo>
                    <a:lnTo>
                      <a:pt x="2640" y="215"/>
                    </a:lnTo>
                    <a:lnTo>
                      <a:pt x="2715" y="259"/>
                    </a:lnTo>
                    <a:lnTo>
                      <a:pt x="2787" y="305"/>
                    </a:lnTo>
                    <a:lnTo>
                      <a:pt x="2858" y="355"/>
                    </a:lnTo>
                    <a:lnTo>
                      <a:pt x="2925" y="408"/>
                    </a:lnTo>
                    <a:lnTo>
                      <a:pt x="2989" y="464"/>
                    </a:lnTo>
                    <a:lnTo>
                      <a:pt x="3051" y="524"/>
                    </a:lnTo>
                    <a:lnTo>
                      <a:pt x="3111" y="586"/>
                    </a:lnTo>
                    <a:lnTo>
                      <a:pt x="3168" y="650"/>
                    </a:lnTo>
                    <a:lnTo>
                      <a:pt x="3220" y="718"/>
                    </a:lnTo>
                    <a:lnTo>
                      <a:pt x="3270" y="788"/>
                    </a:lnTo>
                    <a:lnTo>
                      <a:pt x="3316" y="861"/>
                    </a:lnTo>
                    <a:lnTo>
                      <a:pt x="3359" y="936"/>
                    </a:lnTo>
                    <a:lnTo>
                      <a:pt x="3400" y="1014"/>
                    </a:lnTo>
                    <a:lnTo>
                      <a:pt x="3435" y="1092"/>
                    </a:lnTo>
                    <a:lnTo>
                      <a:pt x="3467" y="1174"/>
                    </a:lnTo>
                    <a:lnTo>
                      <a:pt x="3495" y="1257"/>
                    </a:lnTo>
                    <a:lnTo>
                      <a:pt x="3519" y="1342"/>
                    </a:lnTo>
                    <a:lnTo>
                      <a:pt x="3539" y="1428"/>
                    </a:lnTo>
                    <a:lnTo>
                      <a:pt x="3555" y="1516"/>
                    </a:lnTo>
                    <a:lnTo>
                      <a:pt x="3566" y="1605"/>
                    </a:lnTo>
                    <a:lnTo>
                      <a:pt x="3573" y="1697"/>
                    </a:lnTo>
                    <a:lnTo>
                      <a:pt x="3575" y="1789"/>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5" name="淘宝店chenying0907 13"/>
            <p:cNvGrpSpPr/>
            <p:nvPr/>
          </p:nvGrpSpPr>
          <p:grpSpPr>
            <a:xfrm>
              <a:off x="6032336" y="4992745"/>
              <a:ext cx="1288825" cy="1288430"/>
              <a:chOff x="4524228" y="3744763"/>
              <a:chExt cx="967085" cy="966491"/>
            </a:xfrm>
          </p:grpSpPr>
          <p:sp>
            <p:nvSpPr>
              <p:cNvPr id="30" name="淘宝店chenying0907 11"/>
              <p:cNvSpPr/>
              <p:nvPr/>
            </p:nvSpPr>
            <p:spPr bwMode="auto">
              <a:xfrm rot="15190573">
                <a:off x="4524525" y="3744466"/>
                <a:ext cx="966491" cy="967085"/>
              </a:xfrm>
              <a:custGeom>
                <a:avLst/>
                <a:gdLst>
                  <a:gd name="T0" fmla="*/ 1 w 4869"/>
                  <a:gd name="T1" fmla="*/ 2493 h 4872"/>
                  <a:gd name="T2" fmla="*/ 3 w 4869"/>
                  <a:gd name="T3" fmla="*/ 2311 h 4872"/>
                  <a:gd name="T4" fmla="*/ 76 w 4869"/>
                  <a:gd name="T5" fmla="*/ 1828 h 4872"/>
                  <a:gd name="T6" fmla="*/ 240 w 4869"/>
                  <a:gd name="T7" fmla="*/ 1380 h 4872"/>
                  <a:gd name="T8" fmla="*/ 483 w 4869"/>
                  <a:gd name="T9" fmla="*/ 979 h 4872"/>
                  <a:gd name="T10" fmla="*/ 798 w 4869"/>
                  <a:gd name="T11" fmla="*/ 634 h 4872"/>
                  <a:gd name="T12" fmla="*/ 1172 w 4869"/>
                  <a:gd name="T13" fmla="*/ 353 h 4872"/>
                  <a:gd name="T14" fmla="*/ 1598 w 4869"/>
                  <a:gd name="T15" fmla="*/ 148 h 4872"/>
                  <a:gd name="T16" fmla="*/ 2063 w 4869"/>
                  <a:gd name="T17" fmla="*/ 28 h 4872"/>
                  <a:gd name="T18" fmla="*/ 2559 w 4869"/>
                  <a:gd name="T19" fmla="*/ 3 h 4872"/>
                  <a:gd name="T20" fmla="*/ 3042 w 4869"/>
                  <a:gd name="T21" fmla="*/ 77 h 4872"/>
                  <a:gd name="T22" fmla="*/ 3490 w 4869"/>
                  <a:gd name="T23" fmla="*/ 240 h 4872"/>
                  <a:gd name="T24" fmla="*/ 3891 w 4869"/>
                  <a:gd name="T25" fmla="*/ 485 h 4872"/>
                  <a:gd name="T26" fmla="*/ 4236 w 4869"/>
                  <a:gd name="T27" fmla="*/ 798 h 4872"/>
                  <a:gd name="T28" fmla="*/ 4516 w 4869"/>
                  <a:gd name="T29" fmla="*/ 1174 h 4872"/>
                  <a:gd name="T30" fmla="*/ 4722 w 4869"/>
                  <a:gd name="T31" fmla="*/ 1599 h 4872"/>
                  <a:gd name="T32" fmla="*/ 4841 w 4869"/>
                  <a:gd name="T33" fmla="*/ 2066 h 4872"/>
                  <a:gd name="T34" fmla="*/ 4866 w 4869"/>
                  <a:gd name="T35" fmla="*/ 2562 h 4872"/>
                  <a:gd name="T36" fmla="*/ 4792 w 4869"/>
                  <a:gd name="T37" fmla="*/ 3045 h 4872"/>
                  <a:gd name="T38" fmla="*/ 4629 w 4869"/>
                  <a:gd name="T39" fmla="*/ 3492 h 4872"/>
                  <a:gd name="T40" fmla="*/ 4385 w 4869"/>
                  <a:gd name="T41" fmla="*/ 3893 h 4872"/>
                  <a:gd name="T42" fmla="*/ 4071 w 4869"/>
                  <a:gd name="T43" fmla="*/ 4239 h 4872"/>
                  <a:gd name="T44" fmla="*/ 3697 w 4869"/>
                  <a:gd name="T45" fmla="*/ 4519 h 4872"/>
                  <a:gd name="T46" fmla="*/ 3271 w 4869"/>
                  <a:gd name="T47" fmla="*/ 4724 h 4872"/>
                  <a:gd name="T48" fmla="*/ 2805 w 4869"/>
                  <a:gd name="T49" fmla="*/ 4844 h 4872"/>
                  <a:gd name="T50" fmla="*/ 2389 w 4869"/>
                  <a:gd name="T51" fmla="*/ 4872 h 4872"/>
                  <a:gd name="T52" fmla="*/ 2212 w 4869"/>
                  <a:gd name="T53" fmla="*/ 4862 h 4872"/>
                  <a:gd name="T54" fmla="*/ 2040 w 4869"/>
                  <a:gd name="T55" fmla="*/ 4840 h 4872"/>
                  <a:gd name="T56" fmla="*/ 1873 w 4869"/>
                  <a:gd name="T57" fmla="*/ 4808 h 4872"/>
                  <a:gd name="T58" fmla="*/ 1708 w 4869"/>
                  <a:gd name="T59" fmla="*/ 4762 h 4872"/>
                  <a:gd name="T60" fmla="*/ 1548 w 4869"/>
                  <a:gd name="T61" fmla="*/ 4705 h 4872"/>
                  <a:gd name="T62" fmla="*/ 1392 w 4869"/>
                  <a:gd name="T63" fmla="*/ 4636 h 4872"/>
                  <a:gd name="T64" fmla="*/ 1238 w 4869"/>
                  <a:gd name="T65" fmla="*/ 4556 h 4872"/>
                  <a:gd name="T66" fmla="*/ 1105 w 4869"/>
                  <a:gd name="T67" fmla="*/ 4477 h 4872"/>
                  <a:gd name="T68" fmla="*/ 1005 w 4869"/>
                  <a:gd name="T69" fmla="*/ 4416 h 4872"/>
                  <a:gd name="T70" fmla="*/ 933 w 4869"/>
                  <a:gd name="T71" fmla="*/ 4397 h 4872"/>
                  <a:gd name="T72" fmla="*/ 871 w 4869"/>
                  <a:gd name="T73" fmla="*/ 4416 h 4872"/>
                  <a:gd name="T74" fmla="*/ 792 w 4869"/>
                  <a:gd name="T75" fmla="*/ 4476 h 4872"/>
                  <a:gd name="T76" fmla="*/ 692 w 4869"/>
                  <a:gd name="T77" fmla="*/ 4554 h 4872"/>
                  <a:gd name="T78" fmla="*/ 580 w 4869"/>
                  <a:gd name="T79" fmla="*/ 4616 h 4872"/>
                  <a:gd name="T80" fmla="*/ 430 w 4869"/>
                  <a:gd name="T81" fmla="*/ 4663 h 4872"/>
                  <a:gd name="T82" fmla="*/ 231 w 4869"/>
                  <a:gd name="T83" fmla="*/ 4686 h 4872"/>
                  <a:gd name="T84" fmla="*/ 231 w 4869"/>
                  <a:gd name="T85" fmla="*/ 4650 h 4872"/>
                  <a:gd name="T86" fmla="*/ 295 w 4869"/>
                  <a:gd name="T87" fmla="*/ 4591 h 4872"/>
                  <a:gd name="T88" fmla="*/ 345 w 4869"/>
                  <a:gd name="T89" fmla="*/ 4522 h 4872"/>
                  <a:gd name="T90" fmla="*/ 380 w 4869"/>
                  <a:gd name="T91" fmla="*/ 4449 h 4872"/>
                  <a:gd name="T92" fmla="*/ 403 w 4869"/>
                  <a:gd name="T93" fmla="*/ 4371 h 4872"/>
                  <a:gd name="T94" fmla="*/ 416 w 4869"/>
                  <a:gd name="T95" fmla="*/ 4292 h 4872"/>
                  <a:gd name="T96" fmla="*/ 417 w 4869"/>
                  <a:gd name="T97" fmla="*/ 4163 h 4872"/>
                  <a:gd name="T98" fmla="*/ 390 w 4869"/>
                  <a:gd name="T99" fmla="*/ 4021 h 4872"/>
                  <a:gd name="T100" fmla="*/ 339 w 4869"/>
                  <a:gd name="T101" fmla="*/ 3867 h 4872"/>
                  <a:gd name="T102" fmla="*/ 222 w 4869"/>
                  <a:gd name="T103" fmla="*/ 3566 h 4872"/>
                  <a:gd name="T104" fmla="*/ 133 w 4869"/>
                  <a:gd name="T105" fmla="*/ 3319 h 4872"/>
                  <a:gd name="T106" fmla="*/ 70 w 4869"/>
                  <a:gd name="T107" fmla="*/ 3098 h 4872"/>
                  <a:gd name="T108" fmla="*/ 23 w 4869"/>
                  <a:gd name="T109" fmla="*/ 2854 h 4872"/>
                  <a:gd name="T110" fmla="*/ 1 w 4869"/>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69" h="4872">
                    <a:moveTo>
                      <a:pt x="0" y="2509"/>
                    </a:moveTo>
                    <a:lnTo>
                      <a:pt x="1" y="2510"/>
                    </a:lnTo>
                    <a:lnTo>
                      <a:pt x="2" y="2512"/>
                    </a:lnTo>
                    <a:lnTo>
                      <a:pt x="1" y="2493"/>
                    </a:lnTo>
                    <a:lnTo>
                      <a:pt x="1" y="2474"/>
                    </a:lnTo>
                    <a:lnTo>
                      <a:pt x="0" y="2456"/>
                    </a:lnTo>
                    <a:lnTo>
                      <a:pt x="0" y="2437"/>
                    </a:lnTo>
                    <a:lnTo>
                      <a:pt x="3" y="2311"/>
                    </a:lnTo>
                    <a:lnTo>
                      <a:pt x="12" y="2187"/>
                    </a:lnTo>
                    <a:lnTo>
                      <a:pt x="28" y="2066"/>
                    </a:lnTo>
                    <a:lnTo>
                      <a:pt x="49" y="1945"/>
                    </a:lnTo>
                    <a:lnTo>
                      <a:pt x="76" y="1828"/>
                    </a:lnTo>
                    <a:lnTo>
                      <a:pt x="109" y="1712"/>
                    </a:lnTo>
                    <a:lnTo>
                      <a:pt x="147" y="1599"/>
                    </a:lnTo>
                    <a:lnTo>
                      <a:pt x="191" y="1488"/>
                    </a:lnTo>
                    <a:lnTo>
                      <a:pt x="240" y="1380"/>
                    </a:lnTo>
                    <a:lnTo>
                      <a:pt x="294" y="1275"/>
                    </a:lnTo>
                    <a:lnTo>
                      <a:pt x="353" y="1174"/>
                    </a:lnTo>
                    <a:lnTo>
                      <a:pt x="416" y="1075"/>
                    </a:lnTo>
                    <a:lnTo>
                      <a:pt x="483" y="979"/>
                    </a:lnTo>
                    <a:lnTo>
                      <a:pt x="555" y="887"/>
                    </a:lnTo>
                    <a:lnTo>
                      <a:pt x="632" y="798"/>
                    </a:lnTo>
                    <a:lnTo>
                      <a:pt x="713" y="714"/>
                    </a:lnTo>
                    <a:lnTo>
                      <a:pt x="798" y="634"/>
                    </a:lnTo>
                    <a:lnTo>
                      <a:pt x="886" y="557"/>
                    </a:lnTo>
                    <a:lnTo>
                      <a:pt x="978" y="485"/>
                    </a:lnTo>
                    <a:lnTo>
                      <a:pt x="1073" y="416"/>
                    </a:lnTo>
                    <a:lnTo>
                      <a:pt x="1172" y="353"/>
                    </a:lnTo>
                    <a:lnTo>
                      <a:pt x="1274" y="294"/>
                    </a:lnTo>
                    <a:lnTo>
                      <a:pt x="1379" y="240"/>
                    </a:lnTo>
                    <a:lnTo>
                      <a:pt x="1486" y="192"/>
                    </a:lnTo>
                    <a:lnTo>
                      <a:pt x="1598" y="148"/>
                    </a:lnTo>
                    <a:lnTo>
                      <a:pt x="1710" y="111"/>
                    </a:lnTo>
                    <a:lnTo>
                      <a:pt x="1825" y="77"/>
                    </a:lnTo>
                    <a:lnTo>
                      <a:pt x="1944" y="50"/>
                    </a:lnTo>
                    <a:lnTo>
                      <a:pt x="2063" y="28"/>
                    </a:lnTo>
                    <a:lnTo>
                      <a:pt x="2185" y="14"/>
                    </a:lnTo>
                    <a:lnTo>
                      <a:pt x="2309" y="3"/>
                    </a:lnTo>
                    <a:lnTo>
                      <a:pt x="2434" y="0"/>
                    </a:lnTo>
                    <a:lnTo>
                      <a:pt x="2559" y="3"/>
                    </a:lnTo>
                    <a:lnTo>
                      <a:pt x="2683" y="14"/>
                    </a:lnTo>
                    <a:lnTo>
                      <a:pt x="2805" y="28"/>
                    </a:lnTo>
                    <a:lnTo>
                      <a:pt x="2925" y="50"/>
                    </a:lnTo>
                    <a:lnTo>
                      <a:pt x="3042" y="77"/>
                    </a:lnTo>
                    <a:lnTo>
                      <a:pt x="3159" y="111"/>
                    </a:lnTo>
                    <a:lnTo>
                      <a:pt x="3271" y="148"/>
                    </a:lnTo>
                    <a:lnTo>
                      <a:pt x="3382" y="192"/>
                    </a:lnTo>
                    <a:lnTo>
                      <a:pt x="3490" y="240"/>
                    </a:lnTo>
                    <a:lnTo>
                      <a:pt x="3595" y="294"/>
                    </a:lnTo>
                    <a:lnTo>
                      <a:pt x="3697" y="353"/>
                    </a:lnTo>
                    <a:lnTo>
                      <a:pt x="3795" y="416"/>
                    </a:lnTo>
                    <a:lnTo>
                      <a:pt x="3891" y="485"/>
                    </a:lnTo>
                    <a:lnTo>
                      <a:pt x="3982" y="557"/>
                    </a:lnTo>
                    <a:lnTo>
                      <a:pt x="4071" y="634"/>
                    </a:lnTo>
                    <a:lnTo>
                      <a:pt x="4156" y="714"/>
                    </a:lnTo>
                    <a:lnTo>
                      <a:pt x="4236" y="798"/>
                    </a:lnTo>
                    <a:lnTo>
                      <a:pt x="4312" y="887"/>
                    </a:lnTo>
                    <a:lnTo>
                      <a:pt x="4385" y="979"/>
                    </a:lnTo>
                    <a:lnTo>
                      <a:pt x="4453" y="1075"/>
                    </a:lnTo>
                    <a:lnTo>
                      <a:pt x="4516" y="1174"/>
                    </a:lnTo>
                    <a:lnTo>
                      <a:pt x="4575" y="1275"/>
                    </a:lnTo>
                    <a:lnTo>
                      <a:pt x="4629" y="1380"/>
                    </a:lnTo>
                    <a:lnTo>
                      <a:pt x="4678" y="1488"/>
                    </a:lnTo>
                    <a:lnTo>
                      <a:pt x="4722" y="1599"/>
                    </a:lnTo>
                    <a:lnTo>
                      <a:pt x="4759" y="1712"/>
                    </a:lnTo>
                    <a:lnTo>
                      <a:pt x="4792" y="1828"/>
                    </a:lnTo>
                    <a:lnTo>
                      <a:pt x="4820" y="1945"/>
                    </a:lnTo>
                    <a:lnTo>
                      <a:pt x="4841" y="2066"/>
                    </a:lnTo>
                    <a:lnTo>
                      <a:pt x="4856" y="2187"/>
                    </a:lnTo>
                    <a:lnTo>
                      <a:pt x="4866" y="2311"/>
                    </a:lnTo>
                    <a:lnTo>
                      <a:pt x="4869" y="2437"/>
                    </a:lnTo>
                    <a:lnTo>
                      <a:pt x="4866" y="2562"/>
                    </a:lnTo>
                    <a:lnTo>
                      <a:pt x="4856" y="2686"/>
                    </a:lnTo>
                    <a:lnTo>
                      <a:pt x="4841" y="2808"/>
                    </a:lnTo>
                    <a:lnTo>
                      <a:pt x="4820" y="2927"/>
                    </a:lnTo>
                    <a:lnTo>
                      <a:pt x="4792" y="3045"/>
                    </a:lnTo>
                    <a:lnTo>
                      <a:pt x="4759" y="3160"/>
                    </a:lnTo>
                    <a:lnTo>
                      <a:pt x="4722" y="3274"/>
                    </a:lnTo>
                    <a:lnTo>
                      <a:pt x="4678" y="3385"/>
                    </a:lnTo>
                    <a:lnTo>
                      <a:pt x="4629" y="3492"/>
                    </a:lnTo>
                    <a:lnTo>
                      <a:pt x="4575" y="3597"/>
                    </a:lnTo>
                    <a:lnTo>
                      <a:pt x="4516" y="3699"/>
                    </a:lnTo>
                    <a:lnTo>
                      <a:pt x="4453" y="3799"/>
                    </a:lnTo>
                    <a:lnTo>
                      <a:pt x="4385" y="3893"/>
                    </a:lnTo>
                    <a:lnTo>
                      <a:pt x="4312" y="3986"/>
                    </a:lnTo>
                    <a:lnTo>
                      <a:pt x="4236" y="4074"/>
                    </a:lnTo>
                    <a:lnTo>
                      <a:pt x="4156" y="4158"/>
                    </a:lnTo>
                    <a:lnTo>
                      <a:pt x="4071" y="4239"/>
                    </a:lnTo>
                    <a:lnTo>
                      <a:pt x="3982" y="4316"/>
                    </a:lnTo>
                    <a:lnTo>
                      <a:pt x="3891" y="4388"/>
                    </a:lnTo>
                    <a:lnTo>
                      <a:pt x="3795" y="4456"/>
                    </a:lnTo>
                    <a:lnTo>
                      <a:pt x="3697" y="4519"/>
                    </a:lnTo>
                    <a:lnTo>
                      <a:pt x="3595" y="4578"/>
                    </a:lnTo>
                    <a:lnTo>
                      <a:pt x="3490" y="4632"/>
                    </a:lnTo>
                    <a:lnTo>
                      <a:pt x="3382" y="4680"/>
                    </a:lnTo>
                    <a:lnTo>
                      <a:pt x="3271" y="4724"/>
                    </a:lnTo>
                    <a:lnTo>
                      <a:pt x="3159" y="4763"/>
                    </a:lnTo>
                    <a:lnTo>
                      <a:pt x="3042" y="4795"/>
                    </a:lnTo>
                    <a:lnTo>
                      <a:pt x="2925" y="4822"/>
                    </a:lnTo>
                    <a:lnTo>
                      <a:pt x="2805" y="4844"/>
                    </a:lnTo>
                    <a:lnTo>
                      <a:pt x="2683" y="4860"/>
                    </a:lnTo>
                    <a:lnTo>
                      <a:pt x="2559" y="4869"/>
                    </a:lnTo>
                    <a:lnTo>
                      <a:pt x="2434" y="4872"/>
                    </a:lnTo>
                    <a:lnTo>
                      <a:pt x="2389" y="4872"/>
                    </a:lnTo>
                    <a:lnTo>
                      <a:pt x="2345" y="4871"/>
                    </a:lnTo>
                    <a:lnTo>
                      <a:pt x="2300" y="4869"/>
                    </a:lnTo>
                    <a:lnTo>
                      <a:pt x="2256" y="4866"/>
                    </a:lnTo>
                    <a:lnTo>
                      <a:pt x="2212" y="4862"/>
                    </a:lnTo>
                    <a:lnTo>
                      <a:pt x="2169" y="4858"/>
                    </a:lnTo>
                    <a:lnTo>
                      <a:pt x="2125" y="4853"/>
                    </a:lnTo>
                    <a:lnTo>
                      <a:pt x="2082" y="4847"/>
                    </a:lnTo>
                    <a:lnTo>
                      <a:pt x="2040" y="4840"/>
                    </a:lnTo>
                    <a:lnTo>
                      <a:pt x="1998" y="4834"/>
                    </a:lnTo>
                    <a:lnTo>
                      <a:pt x="1956" y="4826"/>
                    </a:lnTo>
                    <a:lnTo>
                      <a:pt x="1913" y="4817"/>
                    </a:lnTo>
                    <a:lnTo>
                      <a:pt x="1873" y="4808"/>
                    </a:lnTo>
                    <a:lnTo>
                      <a:pt x="1831" y="4798"/>
                    </a:lnTo>
                    <a:lnTo>
                      <a:pt x="1789" y="4786"/>
                    </a:lnTo>
                    <a:lnTo>
                      <a:pt x="1749" y="4774"/>
                    </a:lnTo>
                    <a:lnTo>
                      <a:pt x="1708" y="4762"/>
                    </a:lnTo>
                    <a:lnTo>
                      <a:pt x="1668" y="4749"/>
                    </a:lnTo>
                    <a:lnTo>
                      <a:pt x="1628" y="4734"/>
                    </a:lnTo>
                    <a:lnTo>
                      <a:pt x="1588" y="4720"/>
                    </a:lnTo>
                    <a:lnTo>
                      <a:pt x="1548" y="4705"/>
                    </a:lnTo>
                    <a:lnTo>
                      <a:pt x="1509" y="4689"/>
                    </a:lnTo>
                    <a:lnTo>
                      <a:pt x="1469" y="4672"/>
                    </a:lnTo>
                    <a:lnTo>
                      <a:pt x="1431" y="4654"/>
                    </a:lnTo>
                    <a:lnTo>
                      <a:pt x="1392" y="4636"/>
                    </a:lnTo>
                    <a:lnTo>
                      <a:pt x="1353" y="4617"/>
                    </a:lnTo>
                    <a:lnTo>
                      <a:pt x="1315" y="4598"/>
                    </a:lnTo>
                    <a:lnTo>
                      <a:pt x="1277" y="4578"/>
                    </a:lnTo>
                    <a:lnTo>
                      <a:pt x="1238" y="4556"/>
                    </a:lnTo>
                    <a:lnTo>
                      <a:pt x="1201" y="4535"/>
                    </a:lnTo>
                    <a:lnTo>
                      <a:pt x="1163" y="4512"/>
                    </a:lnTo>
                    <a:lnTo>
                      <a:pt x="1126" y="4490"/>
                    </a:lnTo>
                    <a:lnTo>
                      <a:pt x="1105" y="4477"/>
                    </a:lnTo>
                    <a:lnTo>
                      <a:pt x="1083" y="4464"/>
                    </a:lnTo>
                    <a:lnTo>
                      <a:pt x="1057" y="4447"/>
                    </a:lnTo>
                    <a:lnTo>
                      <a:pt x="1026" y="4428"/>
                    </a:lnTo>
                    <a:lnTo>
                      <a:pt x="1005" y="4416"/>
                    </a:lnTo>
                    <a:lnTo>
                      <a:pt x="986" y="4407"/>
                    </a:lnTo>
                    <a:lnTo>
                      <a:pt x="967" y="4401"/>
                    </a:lnTo>
                    <a:lnTo>
                      <a:pt x="950" y="4397"/>
                    </a:lnTo>
                    <a:lnTo>
                      <a:pt x="933" y="4397"/>
                    </a:lnTo>
                    <a:lnTo>
                      <a:pt x="917" y="4398"/>
                    </a:lnTo>
                    <a:lnTo>
                      <a:pt x="901" y="4403"/>
                    </a:lnTo>
                    <a:lnTo>
                      <a:pt x="887" y="4409"/>
                    </a:lnTo>
                    <a:lnTo>
                      <a:pt x="871" y="4416"/>
                    </a:lnTo>
                    <a:lnTo>
                      <a:pt x="856" y="4426"/>
                    </a:lnTo>
                    <a:lnTo>
                      <a:pt x="840" y="4436"/>
                    </a:lnTo>
                    <a:lnTo>
                      <a:pt x="825" y="4448"/>
                    </a:lnTo>
                    <a:lnTo>
                      <a:pt x="792" y="4476"/>
                    </a:lnTo>
                    <a:lnTo>
                      <a:pt x="756" y="4507"/>
                    </a:lnTo>
                    <a:lnTo>
                      <a:pt x="736" y="4522"/>
                    </a:lnTo>
                    <a:lnTo>
                      <a:pt x="714" y="4538"/>
                    </a:lnTo>
                    <a:lnTo>
                      <a:pt x="692" y="4554"/>
                    </a:lnTo>
                    <a:lnTo>
                      <a:pt x="667" y="4571"/>
                    </a:lnTo>
                    <a:lnTo>
                      <a:pt x="640" y="4587"/>
                    </a:lnTo>
                    <a:lnTo>
                      <a:pt x="612" y="4601"/>
                    </a:lnTo>
                    <a:lnTo>
                      <a:pt x="580" y="4616"/>
                    </a:lnTo>
                    <a:lnTo>
                      <a:pt x="546" y="4630"/>
                    </a:lnTo>
                    <a:lnTo>
                      <a:pt x="510" y="4642"/>
                    </a:lnTo>
                    <a:lnTo>
                      <a:pt x="472" y="4653"/>
                    </a:lnTo>
                    <a:lnTo>
                      <a:pt x="430" y="4663"/>
                    </a:lnTo>
                    <a:lnTo>
                      <a:pt x="385" y="4672"/>
                    </a:lnTo>
                    <a:lnTo>
                      <a:pt x="338" y="4679"/>
                    </a:lnTo>
                    <a:lnTo>
                      <a:pt x="286" y="4684"/>
                    </a:lnTo>
                    <a:lnTo>
                      <a:pt x="231" y="4686"/>
                    </a:lnTo>
                    <a:lnTo>
                      <a:pt x="172" y="4686"/>
                    </a:lnTo>
                    <a:lnTo>
                      <a:pt x="193" y="4675"/>
                    </a:lnTo>
                    <a:lnTo>
                      <a:pt x="212" y="4662"/>
                    </a:lnTo>
                    <a:lnTo>
                      <a:pt x="231" y="4650"/>
                    </a:lnTo>
                    <a:lnTo>
                      <a:pt x="249" y="4636"/>
                    </a:lnTo>
                    <a:lnTo>
                      <a:pt x="265" y="4622"/>
                    </a:lnTo>
                    <a:lnTo>
                      <a:pt x="280" y="4606"/>
                    </a:lnTo>
                    <a:lnTo>
                      <a:pt x="295" y="4591"/>
                    </a:lnTo>
                    <a:lnTo>
                      <a:pt x="309" y="4574"/>
                    </a:lnTo>
                    <a:lnTo>
                      <a:pt x="321" y="4557"/>
                    </a:lnTo>
                    <a:lnTo>
                      <a:pt x="333" y="4541"/>
                    </a:lnTo>
                    <a:lnTo>
                      <a:pt x="345" y="4522"/>
                    </a:lnTo>
                    <a:lnTo>
                      <a:pt x="355" y="4504"/>
                    </a:lnTo>
                    <a:lnTo>
                      <a:pt x="364" y="4486"/>
                    </a:lnTo>
                    <a:lnTo>
                      <a:pt x="373" y="4467"/>
                    </a:lnTo>
                    <a:lnTo>
                      <a:pt x="380" y="4449"/>
                    </a:lnTo>
                    <a:lnTo>
                      <a:pt x="386" y="4430"/>
                    </a:lnTo>
                    <a:lnTo>
                      <a:pt x="393" y="4410"/>
                    </a:lnTo>
                    <a:lnTo>
                      <a:pt x="399" y="4391"/>
                    </a:lnTo>
                    <a:lnTo>
                      <a:pt x="403" y="4371"/>
                    </a:lnTo>
                    <a:lnTo>
                      <a:pt x="408" y="4351"/>
                    </a:lnTo>
                    <a:lnTo>
                      <a:pt x="411" y="4332"/>
                    </a:lnTo>
                    <a:lnTo>
                      <a:pt x="413" y="4313"/>
                    </a:lnTo>
                    <a:lnTo>
                      <a:pt x="416" y="4292"/>
                    </a:lnTo>
                    <a:lnTo>
                      <a:pt x="418" y="4273"/>
                    </a:lnTo>
                    <a:lnTo>
                      <a:pt x="419" y="4235"/>
                    </a:lnTo>
                    <a:lnTo>
                      <a:pt x="419" y="4199"/>
                    </a:lnTo>
                    <a:lnTo>
                      <a:pt x="417" y="4163"/>
                    </a:lnTo>
                    <a:lnTo>
                      <a:pt x="412" y="4129"/>
                    </a:lnTo>
                    <a:lnTo>
                      <a:pt x="407" y="4093"/>
                    </a:lnTo>
                    <a:lnTo>
                      <a:pt x="399" y="4057"/>
                    </a:lnTo>
                    <a:lnTo>
                      <a:pt x="390" y="4021"/>
                    </a:lnTo>
                    <a:lnTo>
                      <a:pt x="378" y="3984"/>
                    </a:lnTo>
                    <a:lnTo>
                      <a:pt x="367" y="3945"/>
                    </a:lnTo>
                    <a:lnTo>
                      <a:pt x="354" y="3907"/>
                    </a:lnTo>
                    <a:lnTo>
                      <a:pt x="339" y="3867"/>
                    </a:lnTo>
                    <a:lnTo>
                      <a:pt x="324" y="3827"/>
                    </a:lnTo>
                    <a:lnTo>
                      <a:pt x="292" y="3743"/>
                    </a:lnTo>
                    <a:lnTo>
                      <a:pt x="258" y="3657"/>
                    </a:lnTo>
                    <a:lnTo>
                      <a:pt x="222" y="3566"/>
                    </a:lnTo>
                    <a:lnTo>
                      <a:pt x="186" y="3472"/>
                    </a:lnTo>
                    <a:lnTo>
                      <a:pt x="168" y="3422"/>
                    </a:lnTo>
                    <a:lnTo>
                      <a:pt x="150" y="3371"/>
                    </a:lnTo>
                    <a:lnTo>
                      <a:pt x="133" y="3319"/>
                    </a:lnTo>
                    <a:lnTo>
                      <a:pt x="116" y="3266"/>
                    </a:lnTo>
                    <a:lnTo>
                      <a:pt x="100" y="3212"/>
                    </a:lnTo>
                    <a:lnTo>
                      <a:pt x="84" y="3156"/>
                    </a:lnTo>
                    <a:lnTo>
                      <a:pt x="70" y="3098"/>
                    </a:lnTo>
                    <a:lnTo>
                      <a:pt x="56" y="3040"/>
                    </a:lnTo>
                    <a:lnTo>
                      <a:pt x="44" y="2979"/>
                    </a:lnTo>
                    <a:lnTo>
                      <a:pt x="33" y="2917"/>
                    </a:lnTo>
                    <a:lnTo>
                      <a:pt x="23" y="2854"/>
                    </a:lnTo>
                    <a:lnTo>
                      <a:pt x="16" y="2788"/>
                    </a:lnTo>
                    <a:lnTo>
                      <a:pt x="9" y="2721"/>
                    </a:lnTo>
                    <a:lnTo>
                      <a:pt x="4" y="2652"/>
                    </a:lnTo>
                    <a:lnTo>
                      <a:pt x="1" y="2581"/>
                    </a:lnTo>
                    <a:lnTo>
                      <a:pt x="0" y="2509"/>
                    </a:lnTo>
                    <a:close/>
                  </a:path>
                </a:pathLst>
              </a:custGeom>
              <a:solidFill>
                <a:srgbClr val="125800"/>
              </a:solidFill>
              <a:ln>
                <a:noFill/>
              </a:ln>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淘宝店chenying0907 12"/>
              <p:cNvSpPr/>
              <p:nvPr/>
            </p:nvSpPr>
            <p:spPr bwMode="auto">
              <a:xfrm>
                <a:off x="4652963" y="3873203"/>
                <a:ext cx="709613" cy="709613"/>
              </a:xfrm>
              <a:custGeom>
                <a:avLst/>
                <a:gdLst>
                  <a:gd name="T0" fmla="*/ 9 w 3575"/>
                  <a:gd name="T1" fmla="*/ 1972 h 3578"/>
                  <a:gd name="T2" fmla="*/ 56 w 3575"/>
                  <a:gd name="T3" fmla="*/ 2236 h 3578"/>
                  <a:gd name="T4" fmla="*/ 139 w 3575"/>
                  <a:gd name="T5" fmla="*/ 2485 h 3578"/>
                  <a:gd name="T6" fmla="*/ 258 w 3575"/>
                  <a:gd name="T7" fmla="*/ 2718 h 3578"/>
                  <a:gd name="T8" fmla="*/ 408 w 3575"/>
                  <a:gd name="T9" fmla="*/ 2927 h 3578"/>
                  <a:gd name="T10" fmla="*/ 585 w 3575"/>
                  <a:gd name="T11" fmla="*/ 3113 h 3578"/>
                  <a:gd name="T12" fmla="*/ 787 w 3575"/>
                  <a:gd name="T13" fmla="*/ 3272 h 3578"/>
                  <a:gd name="T14" fmla="*/ 1012 w 3575"/>
                  <a:gd name="T15" fmla="*/ 3402 h 3578"/>
                  <a:gd name="T16" fmla="*/ 1255 w 3575"/>
                  <a:gd name="T17" fmla="*/ 3498 h 3578"/>
                  <a:gd name="T18" fmla="*/ 1515 w 3575"/>
                  <a:gd name="T19" fmla="*/ 3558 h 3578"/>
                  <a:gd name="T20" fmla="*/ 1787 w 3575"/>
                  <a:gd name="T21" fmla="*/ 3578 h 3578"/>
                  <a:gd name="T22" fmla="*/ 2060 w 3575"/>
                  <a:gd name="T23" fmla="*/ 3558 h 3578"/>
                  <a:gd name="T24" fmla="*/ 2319 w 3575"/>
                  <a:gd name="T25" fmla="*/ 3498 h 3578"/>
                  <a:gd name="T26" fmla="*/ 2562 w 3575"/>
                  <a:gd name="T27" fmla="*/ 3402 h 3578"/>
                  <a:gd name="T28" fmla="*/ 2786 w 3575"/>
                  <a:gd name="T29" fmla="*/ 3272 h 3578"/>
                  <a:gd name="T30" fmla="*/ 2989 w 3575"/>
                  <a:gd name="T31" fmla="*/ 3113 h 3578"/>
                  <a:gd name="T32" fmla="*/ 3167 w 3575"/>
                  <a:gd name="T33" fmla="*/ 2927 h 3578"/>
                  <a:gd name="T34" fmla="*/ 3316 w 3575"/>
                  <a:gd name="T35" fmla="*/ 2718 h 3578"/>
                  <a:gd name="T36" fmla="*/ 3434 w 3575"/>
                  <a:gd name="T37" fmla="*/ 2485 h 3578"/>
                  <a:gd name="T38" fmla="*/ 3519 w 3575"/>
                  <a:gd name="T39" fmla="*/ 2236 h 3578"/>
                  <a:gd name="T40" fmla="*/ 3566 w 3575"/>
                  <a:gd name="T41" fmla="*/ 1972 h 3578"/>
                  <a:gd name="T42" fmla="*/ 3573 w 3575"/>
                  <a:gd name="T43" fmla="*/ 1697 h 3578"/>
                  <a:gd name="T44" fmla="*/ 3539 w 3575"/>
                  <a:gd name="T45" fmla="*/ 1429 h 3578"/>
                  <a:gd name="T46" fmla="*/ 3467 w 3575"/>
                  <a:gd name="T47" fmla="*/ 1174 h 3578"/>
                  <a:gd name="T48" fmla="*/ 3359 w 3575"/>
                  <a:gd name="T49" fmla="*/ 936 h 3578"/>
                  <a:gd name="T50" fmla="*/ 3220 w 3575"/>
                  <a:gd name="T51" fmla="*/ 718 h 3578"/>
                  <a:gd name="T52" fmla="*/ 3051 w 3575"/>
                  <a:gd name="T53" fmla="*/ 525 h 3578"/>
                  <a:gd name="T54" fmla="*/ 2857 w 3575"/>
                  <a:gd name="T55" fmla="*/ 355 h 3578"/>
                  <a:gd name="T56" fmla="*/ 2640 w 3575"/>
                  <a:gd name="T57" fmla="*/ 217 h 3578"/>
                  <a:gd name="T58" fmla="*/ 2402 w 3575"/>
                  <a:gd name="T59" fmla="*/ 108 h 3578"/>
                  <a:gd name="T60" fmla="*/ 2148 w 3575"/>
                  <a:gd name="T61" fmla="*/ 36 h 3578"/>
                  <a:gd name="T62" fmla="*/ 1879 w 3575"/>
                  <a:gd name="T63" fmla="*/ 3 h 3578"/>
                  <a:gd name="T64" fmla="*/ 1604 w 3575"/>
                  <a:gd name="T65" fmla="*/ 9 h 3578"/>
                  <a:gd name="T66" fmla="*/ 1341 w 3575"/>
                  <a:gd name="T67" fmla="*/ 57 h 3578"/>
                  <a:gd name="T68" fmla="*/ 1092 w 3575"/>
                  <a:gd name="T69" fmla="*/ 141 h 3578"/>
                  <a:gd name="T70" fmla="*/ 861 w 3575"/>
                  <a:gd name="T71" fmla="*/ 260 h 3578"/>
                  <a:gd name="T72" fmla="*/ 650 w 3575"/>
                  <a:gd name="T73" fmla="*/ 408 h 3578"/>
                  <a:gd name="T74" fmla="*/ 464 w 3575"/>
                  <a:gd name="T75" fmla="*/ 587 h 3578"/>
                  <a:gd name="T76" fmla="*/ 305 w 3575"/>
                  <a:gd name="T77" fmla="*/ 790 h 3578"/>
                  <a:gd name="T78" fmla="*/ 175 w 3575"/>
                  <a:gd name="T79" fmla="*/ 1014 h 3578"/>
                  <a:gd name="T80" fmla="*/ 80 w 3575"/>
                  <a:gd name="T81" fmla="*/ 1257 h 3578"/>
                  <a:gd name="T82" fmla="*/ 20 w 3575"/>
                  <a:gd name="T83" fmla="*/ 1517 h 3578"/>
                  <a:gd name="T84" fmla="*/ 0 w 3575"/>
                  <a:gd name="T85" fmla="*/ 1790 h 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5" h="3578">
                    <a:moveTo>
                      <a:pt x="0" y="1790"/>
                    </a:moveTo>
                    <a:lnTo>
                      <a:pt x="2" y="1881"/>
                    </a:lnTo>
                    <a:lnTo>
                      <a:pt x="9" y="1972"/>
                    </a:lnTo>
                    <a:lnTo>
                      <a:pt x="20" y="2061"/>
                    </a:lnTo>
                    <a:lnTo>
                      <a:pt x="36" y="2150"/>
                    </a:lnTo>
                    <a:lnTo>
                      <a:pt x="56" y="2236"/>
                    </a:lnTo>
                    <a:lnTo>
                      <a:pt x="80" y="2322"/>
                    </a:lnTo>
                    <a:lnTo>
                      <a:pt x="108" y="2404"/>
                    </a:lnTo>
                    <a:lnTo>
                      <a:pt x="139" y="2485"/>
                    </a:lnTo>
                    <a:lnTo>
                      <a:pt x="175" y="2565"/>
                    </a:lnTo>
                    <a:lnTo>
                      <a:pt x="215" y="2642"/>
                    </a:lnTo>
                    <a:lnTo>
                      <a:pt x="258" y="2718"/>
                    </a:lnTo>
                    <a:lnTo>
                      <a:pt x="305" y="2790"/>
                    </a:lnTo>
                    <a:lnTo>
                      <a:pt x="355" y="2860"/>
                    </a:lnTo>
                    <a:lnTo>
                      <a:pt x="408" y="2927"/>
                    </a:lnTo>
                    <a:lnTo>
                      <a:pt x="464" y="2993"/>
                    </a:lnTo>
                    <a:lnTo>
                      <a:pt x="523" y="3055"/>
                    </a:lnTo>
                    <a:lnTo>
                      <a:pt x="585" y="3113"/>
                    </a:lnTo>
                    <a:lnTo>
                      <a:pt x="650" y="3170"/>
                    </a:lnTo>
                    <a:lnTo>
                      <a:pt x="717" y="3223"/>
                    </a:lnTo>
                    <a:lnTo>
                      <a:pt x="787" y="3272"/>
                    </a:lnTo>
                    <a:lnTo>
                      <a:pt x="861" y="3320"/>
                    </a:lnTo>
                    <a:lnTo>
                      <a:pt x="935" y="3362"/>
                    </a:lnTo>
                    <a:lnTo>
                      <a:pt x="1012" y="3402"/>
                    </a:lnTo>
                    <a:lnTo>
                      <a:pt x="1092" y="3438"/>
                    </a:lnTo>
                    <a:lnTo>
                      <a:pt x="1173" y="3470"/>
                    </a:lnTo>
                    <a:lnTo>
                      <a:pt x="1255" y="3498"/>
                    </a:lnTo>
                    <a:lnTo>
                      <a:pt x="1341" y="3521"/>
                    </a:lnTo>
                    <a:lnTo>
                      <a:pt x="1427" y="3542"/>
                    </a:lnTo>
                    <a:lnTo>
                      <a:pt x="1515" y="3558"/>
                    </a:lnTo>
                    <a:lnTo>
                      <a:pt x="1604" y="3569"/>
                    </a:lnTo>
                    <a:lnTo>
                      <a:pt x="1696" y="3576"/>
                    </a:lnTo>
                    <a:lnTo>
                      <a:pt x="1787" y="3578"/>
                    </a:lnTo>
                    <a:lnTo>
                      <a:pt x="1879" y="3576"/>
                    </a:lnTo>
                    <a:lnTo>
                      <a:pt x="1971" y="3569"/>
                    </a:lnTo>
                    <a:lnTo>
                      <a:pt x="2060" y="3558"/>
                    </a:lnTo>
                    <a:lnTo>
                      <a:pt x="2148" y="3542"/>
                    </a:lnTo>
                    <a:lnTo>
                      <a:pt x="2234" y="3521"/>
                    </a:lnTo>
                    <a:lnTo>
                      <a:pt x="2319" y="3498"/>
                    </a:lnTo>
                    <a:lnTo>
                      <a:pt x="2402" y="3470"/>
                    </a:lnTo>
                    <a:lnTo>
                      <a:pt x="2483" y="3438"/>
                    </a:lnTo>
                    <a:lnTo>
                      <a:pt x="2562" y="3402"/>
                    </a:lnTo>
                    <a:lnTo>
                      <a:pt x="2640" y="3362"/>
                    </a:lnTo>
                    <a:lnTo>
                      <a:pt x="2714" y="3320"/>
                    </a:lnTo>
                    <a:lnTo>
                      <a:pt x="2786" y="3272"/>
                    </a:lnTo>
                    <a:lnTo>
                      <a:pt x="2857" y="3223"/>
                    </a:lnTo>
                    <a:lnTo>
                      <a:pt x="2925" y="3170"/>
                    </a:lnTo>
                    <a:lnTo>
                      <a:pt x="2989" y="3113"/>
                    </a:lnTo>
                    <a:lnTo>
                      <a:pt x="3051" y="3055"/>
                    </a:lnTo>
                    <a:lnTo>
                      <a:pt x="3111" y="2993"/>
                    </a:lnTo>
                    <a:lnTo>
                      <a:pt x="3167" y="2927"/>
                    </a:lnTo>
                    <a:lnTo>
                      <a:pt x="3220" y="2860"/>
                    </a:lnTo>
                    <a:lnTo>
                      <a:pt x="3270" y="2790"/>
                    </a:lnTo>
                    <a:lnTo>
                      <a:pt x="3316" y="2718"/>
                    </a:lnTo>
                    <a:lnTo>
                      <a:pt x="3359" y="2642"/>
                    </a:lnTo>
                    <a:lnTo>
                      <a:pt x="3398" y="2565"/>
                    </a:lnTo>
                    <a:lnTo>
                      <a:pt x="3434" y="2485"/>
                    </a:lnTo>
                    <a:lnTo>
                      <a:pt x="3467" y="2404"/>
                    </a:lnTo>
                    <a:lnTo>
                      <a:pt x="3495" y="2322"/>
                    </a:lnTo>
                    <a:lnTo>
                      <a:pt x="3519" y="2236"/>
                    </a:lnTo>
                    <a:lnTo>
                      <a:pt x="3539" y="2150"/>
                    </a:lnTo>
                    <a:lnTo>
                      <a:pt x="3555" y="2061"/>
                    </a:lnTo>
                    <a:lnTo>
                      <a:pt x="3566" y="1972"/>
                    </a:lnTo>
                    <a:lnTo>
                      <a:pt x="3573" y="1881"/>
                    </a:lnTo>
                    <a:lnTo>
                      <a:pt x="3575" y="1790"/>
                    </a:lnTo>
                    <a:lnTo>
                      <a:pt x="3573" y="1697"/>
                    </a:lnTo>
                    <a:lnTo>
                      <a:pt x="3566" y="1607"/>
                    </a:lnTo>
                    <a:lnTo>
                      <a:pt x="3555" y="1517"/>
                    </a:lnTo>
                    <a:lnTo>
                      <a:pt x="3539" y="1429"/>
                    </a:lnTo>
                    <a:lnTo>
                      <a:pt x="3519" y="1342"/>
                    </a:lnTo>
                    <a:lnTo>
                      <a:pt x="3495" y="1257"/>
                    </a:lnTo>
                    <a:lnTo>
                      <a:pt x="3467" y="1174"/>
                    </a:lnTo>
                    <a:lnTo>
                      <a:pt x="3434" y="1093"/>
                    </a:lnTo>
                    <a:lnTo>
                      <a:pt x="3398" y="1014"/>
                    </a:lnTo>
                    <a:lnTo>
                      <a:pt x="3359" y="936"/>
                    </a:lnTo>
                    <a:lnTo>
                      <a:pt x="3316" y="862"/>
                    </a:lnTo>
                    <a:lnTo>
                      <a:pt x="3270" y="790"/>
                    </a:lnTo>
                    <a:lnTo>
                      <a:pt x="3220" y="718"/>
                    </a:lnTo>
                    <a:lnTo>
                      <a:pt x="3167" y="651"/>
                    </a:lnTo>
                    <a:lnTo>
                      <a:pt x="3111" y="587"/>
                    </a:lnTo>
                    <a:lnTo>
                      <a:pt x="3051" y="525"/>
                    </a:lnTo>
                    <a:lnTo>
                      <a:pt x="2989" y="465"/>
                    </a:lnTo>
                    <a:lnTo>
                      <a:pt x="2925" y="408"/>
                    </a:lnTo>
                    <a:lnTo>
                      <a:pt x="2857" y="355"/>
                    </a:lnTo>
                    <a:lnTo>
                      <a:pt x="2786" y="306"/>
                    </a:lnTo>
                    <a:lnTo>
                      <a:pt x="2714" y="260"/>
                    </a:lnTo>
                    <a:lnTo>
                      <a:pt x="2640" y="217"/>
                    </a:lnTo>
                    <a:lnTo>
                      <a:pt x="2562" y="177"/>
                    </a:lnTo>
                    <a:lnTo>
                      <a:pt x="2483" y="141"/>
                    </a:lnTo>
                    <a:lnTo>
                      <a:pt x="2402" y="108"/>
                    </a:lnTo>
                    <a:lnTo>
                      <a:pt x="2319" y="80"/>
                    </a:lnTo>
                    <a:lnTo>
                      <a:pt x="2234" y="57"/>
                    </a:lnTo>
                    <a:lnTo>
                      <a:pt x="2148" y="36"/>
                    </a:lnTo>
                    <a:lnTo>
                      <a:pt x="2060" y="21"/>
                    </a:lnTo>
                    <a:lnTo>
                      <a:pt x="1971" y="9"/>
                    </a:lnTo>
                    <a:lnTo>
                      <a:pt x="1879" y="3"/>
                    </a:lnTo>
                    <a:lnTo>
                      <a:pt x="1787" y="0"/>
                    </a:lnTo>
                    <a:lnTo>
                      <a:pt x="1696" y="3"/>
                    </a:lnTo>
                    <a:lnTo>
                      <a:pt x="1604" y="9"/>
                    </a:lnTo>
                    <a:lnTo>
                      <a:pt x="1515" y="21"/>
                    </a:lnTo>
                    <a:lnTo>
                      <a:pt x="1427" y="36"/>
                    </a:lnTo>
                    <a:lnTo>
                      <a:pt x="1341" y="57"/>
                    </a:lnTo>
                    <a:lnTo>
                      <a:pt x="1255" y="80"/>
                    </a:lnTo>
                    <a:lnTo>
                      <a:pt x="1173" y="108"/>
                    </a:lnTo>
                    <a:lnTo>
                      <a:pt x="1092" y="141"/>
                    </a:lnTo>
                    <a:lnTo>
                      <a:pt x="1012" y="177"/>
                    </a:lnTo>
                    <a:lnTo>
                      <a:pt x="935" y="217"/>
                    </a:lnTo>
                    <a:lnTo>
                      <a:pt x="861" y="260"/>
                    </a:lnTo>
                    <a:lnTo>
                      <a:pt x="787" y="306"/>
                    </a:lnTo>
                    <a:lnTo>
                      <a:pt x="717" y="355"/>
                    </a:lnTo>
                    <a:lnTo>
                      <a:pt x="650" y="408"/>
                    </a:lnTo>
                    <a:lnTo>
                      <a:pt x="585" y="465"/>
                    </a:lnTo>
                    <a:lnTo>
                      <a:pt x="523" y="525"/>
                    </a:lnTo>
                    <a:lnTo>
                      <a:pt x="464" y="587"/>
                    </a:lnTo>
                    <a:lnTo>
                      <a:pt x="408" y="651"/>
                    </a:lnTo>
                    <a:lnTo>
                      <a:pt x="355" y="718"/>
                    </a:lnTo>
                    <a:lnTo>
                      <a:pt x="305" y="790"/>
                    </a:lnTo>
                    <a:lnTo>
                      <a:pt x="258" y="862"/>
                    </a:lnTo>
                    <a:lnTo>
                      <a:pt x="215" y="936"/>
                    </a:lnTo>
                    <a:lnTo>
                      <a:pt x="175" y="1014"/>
                    </a:lnTo>
                    <a:lnTo>
                      <a:pt x="139" y="1093"/>
                    </a:lnTo>
                    <a:lnTo>
                      <a:pt x="108" y="1174"/>
                    </a:lnTo>
                    <a:lnTo>
                      <a:pt x="80" y="1257"/>
                    </a:lnTo>
                    <a:lnTo>
                      <a:pt x="56" y="1342"/>
                    </a:lnTo>
                    <a:lnTo>
                      <a:pt x="36" y="1429"/>
                    </a:lnTo>
                    <a:lnTo>
                      <a:pt x="20" y="1517"/>
                    </a:lnTo>
                    <a:lnTo>
                      <a:pt x="9" y="1607"/>
                    </a:lnTo>
                    <a:lnTo>
                      <a:pt x="2" y="1697"/>
                    </a:lnTo>
                    <a:lnTo>
                      <a:pt x="0" y="1790"/>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121861" tIns="60931" rIns="121861" bIns="60931"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50000"/>
                      <a:lumOff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6" name="TextBox 77"/>
            <p:cNvSpPr txBox="1"/>
            <p:nvPr/>
          </p:nvSpPr>
          <p:spPr>
            <a:xfrm>
              <a:off x="5009543" y="1698777"/>
              <a:ext cx="986954" cy="859611"/>
            </a:xfrm>
            <a:prstGeom prst="roundRect">
              <a:avLst>
                <a:gd name="adj" fmla="val 0"/>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125800"/>
                  </a:solidFill>
                  <a:effectLst/>
                  <a:uLnTx/>
                  <a:uFillTx/>
                  <a:ea typeface="字魂59号-创粗黑" panose="00000500000000000000" pitchFamily="2" charset="-122"/>
                  <a:cs typeface="Arial" panose="020B0604020202020204" pitchFamily="34" charset="0"/>
                  <a:sym typeface="字魂59号-创粗黑" panose="00000500000000000000" pitchFamily="2" charset="-122"/>
                </a:rPr>
                <a:t>01</a:t>
              </a:r>
              <a:endParaRPr kumimoji="0" lang="zh-CN" altLang="en-US" sz="3600" b="1" i="0" u="none" strike="noStrike" kern="0" cap="none" spc="0" normalizeH="0" baseline="0" noProof="0" dirty="0">
                <a:ln>
                  <a:noFill/>
                </a:ln>
                <a:solidFill>
                  <a:srgbClr val="125800"/>
                </a:solidFill>
                <a:effectLst/>
                <a:uLnTx/>
                <a:uFillTx/>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7" name="TextBox 78"/>
            <p:cNvSpPr txBox="1"/>
            <p:nvPr/>
          </p:nvSpPr>
          <p:spPr>
            <a:xfrm>
              <a:off x="6296986" y="2919434"/>
              <a:ext cx="945694" cy="859611"/>
            </a:xfrm>
            <a:prstGeom prst="roundRect">
              <a:avLst>
                <a:gd name="adj" fmla="val 0"/>
              </a:avLst>
            </a:prstGeom>
            <a:noFill/>
          </p:spPr>
          <p:txBody>
            <a:bodyPr wrap="square" rtlCol="0">
              <a:spAutoFit/>
            </a:bodyPr>
            <a:lstStyle/>
            <a:p>
              <a:pPr algn="r" eaLnBrk="1" fontAlgn="auto" hangingPunct="1">
                <a:spcBef>
                  <a:spcPts val="0"/>
                </a:spcBef>
                <a:spcAft>
                  <a:spcPts val="0"/>
                </a:spcAft>
              </a:pPr>
              <a:r>
                <a:rPr lang="en-US" altLang="zh-CN" sz="3600" b="1" kern="0" dirty="0">
                  <a:solidFill>
                    <a:srgbClr val="125800"/>
                  </a:solidFill>
                  <a:ea typeface="字魂59号-创粗黑" panose="00000500000000000000" pitchFamily="2" charset="-122"/>
                  <a:cs typeface="Arial" panose="020B0604020202020204" pitchFamily="34" charset="0"/>
                  <a:sym typeface="字魂59号-创粗黑" panose="00000500000000000000" pitchFamily="2" charset="-122"/>
                </a:rPr>
                <a:t>02</a:t>
              </a:r>
              <a:endParaRPr lang="zh-CN" altLang="en-US" sz="3600" b="1" kern="0" dirty="0">
                <a:solidFill>
                  <a:srgbClr val="125800"/>
                </a:solidFill>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8" name="TextBox 79"/>
            <p:cNvSpPr txBox="1"/>
            <p:nvPr/>
          </p:nvSpPr>
          <p:spPr>
            <a:xfrm>
              <a:off x="5008779" y="3956423"/>
              <a:ext cx="966771" cy="859611"/>
            </a:xfrm>
            <a:prstGeom prst="roundRect">
              <a:avLst>
                <a:gd name="adj" fmla="val 0"/>
              </a:avLst>
            </a:prstGeom>
            <a:noFill/>
          </p:spPr>
          <p:txBody>
            <a:bodyPr wrap="square" rtlCol="0">
              <a:spAutoFit/>
            </a:bodyPr>
            <a:lstStyle/>
            <a:p>
              <a:pPr algn="r" eaLnBrk="1" fontAlgn="auto" hangingPunct="1">
                <a:spcBef>
                  <a:spcPts val="0"/>
                </a:spcBef>
                <a:spcAft>
                  <a:spcPts val="0"/>
                </a:spcAft>
              </a:pPr>
              <a:r>
                <a:rPr lang="en-US" altLang="zh-CN" sz="3600" b="1" kern="0" dirty="0">
                  <a:solidFill>
                    <a:srgbClr val="125800"/>
                  </a:solidFill>
                  <a:ea typeface="字魂59号-创粗黑" panose="00000500000000000000" pitchFamily="2" charset="-122"/>
                  <a:cs typeface="Arial" panose="020B0604020202020204" pitchFamily="34" charset="0"/>
                  <a:sym typeface="字魂59号-创粗黑" panose="00000500000000000000" pitchFamily="2" charset="-122"/>
                </a:rPr>
                <a:t>03</a:t>
              </a:r>
              <a:endParaRPr lang="zh-CN" altLang="en-US" sz="3600" b="1" kern="0" dirty="0">
                <a:solidFill>
                  <a:srgbClr val="125800"/>
                </a:solidFill>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9" name="TextBox 80"/>
            <p:cNvSpPr txBox="1"/>
            <p:nvPr/>
          </p:nvSpPr>
          <p:spPr>
            <a:xfrm>
              <a:off x="6203898" y="5207155"/>
              <a:ext cx="945694" cy="859611"/>
            </a:xfrm>
            <a:prstGeom prst="roundRect">
              <a:avLst>
                <a:gd name="adj" fmla="val 0"/>
              </a:avLst>
            </a:prstGeom>
            <a:noFill/>
          </p:spPr>
          <p:txBody>
            <a:bodyPr wrap="square" rtlCol="0">
              <a:spAutoFit/>
            </a:bodyPr>
            <a:lstStyle/>
            <a:p>
              <a:pPr algn="r" eaLnBrk="1" fontAlgn="auto" hangingPunct="1">
                <a:spcBef>
                  <a:spcPts val="0"/>
                </a:spcBef>
                <a:spcAft>
                  <a:spcPts val="0"/>
                </a:spcAft>
              </a:pPr>
              <a:r>
                <a:rPr lang="en-US" altLang="zh-CN" sz="3600" b="1" kern="0" dirty="0">
                  <a:solidFill>
                    <a:srgbClr val="125800"/>
                  </a:solidFill>
                  <a:ea typeface="字魂59号-创粗黑" panose="00000500000000000000" pitchFamily="2" charset="-122"/>
                  <a:cs typeface="Arial" panose="020B0604020202020204" pitchFamily="34" charset="0"/>
                  <a:sym typeface="字魂59号-创粗黑" panose="00000500000000000000" pitchFamily="2" charset="-122"/>
                </a:rPr>
                <a:t>04</a:t>
              </a:r>
              <a:endParaRPr lang="zh-CN" altLang="en-US" sz="3600" b="1" kern="0" dirty="0">
                <a:solidFill>
                  <a:srgbClr val="125800"/>
                </a:solidFill>
                <a:ea typeface="字魂59号-创粗黑" panose="00000500000000000000" pitchFamily="2" charset="-122"/>
                <a:cs typeface="Arial" panose="020B0604020202020204" pitchFamily="34" charset="0"/>
                <a:sym typeface="字魂59号-创粗黑" panose="00000500000000000000" pitchFamily="2" charset="-122"/>
              </a:endParaRPr>
            </a:p>
          </p:txBody>
        </p:sp>
      </p:grpSp>
      <p:sp>
        <p:nvSpPr>
          <p:cNvPr id="38" name="文本框 15"/>
          <p:cNvSpPr txBox="1">
            <a:spLocks noChangeArrowheads="1"/>
          </p:cNvSpPr>
          <p:nvPr/>
        </p:nvSpPr>
        <p:spPr bwMode="auto">
          <a:xfrm>
            <a:off x="1219452" y="2450648"/>
            <a:ext cx="3668259"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0" algn="just" eaLnBrk="1">
              <a:lnSpc>
                <a:spcPct val="150000"/>
              </a:lnSpc>
            </a:pPr>
            <a:r>
              <a:rPr lang="zh-CN" altLang="en-US" sz="2400" dirty="0">
                <a:solidFill>
                  <a:srgbClr val="000000"/>
                </a:solidFill>
              </a:rPr>
              <a:t>出现超前消费、攀比消费等非理性消费行为</a:t>
            </a:r>
            <a:endParaRPr lang="en-US" altLang="zh-CN" sz="2400" dirty="0">
              <a:solidFill>
                <a:srgbClr val="000000"/>
              </a:solidFill>
            </a:endParaRPr>
          </a:p>
        </p:txBody>
      </p:sp>
      <p:sp>
        <p:nvSpPr>
          <p:cNvPr id="39" name="文本框 15"/>
          <p:cNvSpPr txBox="1">
            <a:spLocks noChangeArrowheads="1"/>
          </p:cNvSpPr>
          <p:nvPr/>
        </p:nvSpPr>
        <p:spPr bwMode="auto">
          <a:xfrm>
            <a:off x="7266273" y="3155367"/>
            <a:ext cx="3668259"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0" algn="just" eaLnBrk="1">
              <a:lnSpc>
                <a:spcPct val="150000"/>
              </a:lnSpc>
            </a:pPr>
            <a:r>
              <a:rPr lang="zh-CN" altLang="en-US" sz="2400" dirty="0">
                <a:solidFill>
                  <a:srgbClr val="000000"/>
                </a:solidFill>
              </a:rPr>
              <a:t>产生错误的价值观，表现为贪图享乐、爱慕虚荣、功利心作祟等</a:t>
            </a:r>
            <a:endParaRPr lang="en-US" altLang="zh-CN" sz="2400" dirty="0">
              <a:solidFill>
                <a:srgbClr val="000000"/>
              </a:solidFill>
            </a:endParaRPr>
          </a:p>
        </p:txBody>
      </p:sp>
      <p:sp>
        <p:nvSpPr>
          <p:cNvPr id="40" name="文本框 15"/>
          <p:cNvSpPr txBox="1">
            <a:spLocks noChangeArrowheads="1"/>
          </p:cNvSpPr>
          <p:nvPr/>
        </p:nvSpPr>
        <p:spPr bwMode="auto">
          <a:xfrm>
            <a:off x="1219452" y="4116864"/>
            <a:ext cx="3668259"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0" algn="just" eaLnBrk="1">
              <a:lnSpc>
                <a:spcPct val="150000"/>
              </a:lnSpc>
            </a:pPr>
            <a:r>
              <a:rPr lang="zh-CN" altLang="en-US" sz="2400" dirty="0">
                <a:solidFill>
                  <a:srgbClr val="000000"/>
                </a:solidFill>
              </a:rPr>
              <a:t>产生错误的认同倾向，表现为通过消费来“从众”和“立异”</a:t>
            </a:r>
            <a:endParaRPr lang="en-US" altLang="zh-CN" sz="2400" dirty="0">
              <a:solidFill>
                <a:srgbClr val="000000"/>
              </a:solidFill>
            </a:endParaRPr>
          </a:p>
        </p:txBody>
      </p:sp>
      <p:sp>
        <p:nvSpPr>
          <p:cNvPr id="41" name="文本框 15"/>
          <p:cNvSpPr txBox="1">
            <a:spLocks noChangeArrowheads="1"/>
          </p:cNvSpPr>
          <p:nvPr/>
        </p:nvSpPr>
        <p:spPr bwMode="auto">
          <a:xfrm>
            <a:off x="7266273" y="5069794"/>
            <a:ext cx="3668259"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0" algn="just" eaLnBrk="1">
              <a:lnSpc>
                <a:spcPct val="150000"/>
              </a:lnSpc>
            </a:pPr>
            <a:r>
              <a:rPr lang="zh-CN" altLang="en-US" sz="2400" dirty="0">
                <a:solidFill>
                  <a:srgbClr val="000000"/>
                </a:solidFill>
              </a:rPr>
              <a:t>过度被动消费，影响正常工作生活</a:t>
            </a:r>
            <a:endParaRPr lang="en-US" altLang="zh-CN" sz="2400" dirty="0">
              <a:solidFill>
                <a:srgbClr val="000000"/>
              </a:solidFill>
            </a:endParaRPr>
          </a:p>
        </p:txBody>
      </p:sp>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文本框 15"/>
          <p:cNvSpPr txBox="1">
            <a:spLocks noChangeArrowheads="1"/>
          </p:cNvSpPr>
          <p:nvPr/>
        </p:nvSpPr>
        <p:spPr bwMode="auto">
          <a:xfrm>
            <a:off x="860425" y="2795342"/>
            <a:ext cx="46450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723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dirty="0"/>
              <a:t>极端个人主义是个人主义的一种表现形式，它突出强调</a:t>
            </a:r>
            <a:r>
              <a:rPr lang="zh-CN" altLang="en-US" sz="2400" b="1" dirty="0">
                <a:solidFill>
                  <a:srgbClr val="2B6C18"/>
                </a:solidFill>
              </a:rPr>
              <a:t>以个人为中心</a:t>
            </a:r>
            <a:r>
              <a:rPr lang="zh-CN" altLang="en-US" sz="2400" dirty="0"/>
              <a:t>，在个人与他人、个人与社会的关系上表现为极端利己主义和狭隘功利主义。</a:t>
            </a:r>
            <a:endParaRPr lang="zh-CN" altLang="en-US" sz="2400" dirty="0"/>
          </a:p>
        </p:txBody>
      </p:sp>
      <p:pic>
        <p:nvPicPr>
          <p:cNvPr id="3" name="图片 2"/>
          <p:cNvPicPr>
            <a:picLocks noChangeAspect="1"/>
          </p:cNvPicPr>
          <p:nvPr/>
        </p:nvPicPr>
        <p:blipFill>
          <a:blip r:embed="rId1"/>
          <a:stretch>
            <a:fillRect/>
          </a:stretch>
        </p:blipFill>
        <p:spPr>
          <a:xfrm>
            <a:off x="6096000" y="2406388"/>
            <a:ext cx="5402188" cy="357349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圆角 5"/>
          <p:cNvSpPr/>
          <p:nvPr/>
        </p:nvSpPr>
        <p:spPr>
          <a:xfrm>
            <a:off x="3809980" y="1195819"/>
            <a:ext cx="4572040"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（三）反对极端个人主义</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四、反对错误人生观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45" y="1626746"/>
            <a:ext cx="6176349" cy="498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996" y="1626746"/>
            <a:ext cx="5924375" cy="498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704849" y="2838450"/>
            <a:ext cx="5648325" cy="3351212"/>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8650" algn="just" defTabSz="457200" eaLnBrk="1" fontAlgn="auto" hangingPunct="1">
              <a:lnSpc>
                <a:spcPct val="150000"/>
              </a:lnSpc>
              <a:spcBef>
                <a:spcPts val="0"/>
              </a:spcBef>
              <a:spcAft>
                <a:spcPts val="0"/>
              </a:spcAft>
              <a:defRPr/>
            </a:pPr>
            <a:r>
              <a:rPr lang="zh-CN" altLang="en-US" sz="2400" dirty="0">
                <a:cs typeface="+mn-ea"/>
                <a:sym typeface="+mn-lt"/>
              </a:rPr>
              <a:t>要顺应时代潮流，在科学理论的指导下，认清拜金主义、享乐主义、极端个人主义等错误思想和腐朽观念的实质，选择并追求高尚的人生目的，在服务人民、奉献社会的人生实践中完善自我、创造人生的美好价值。</a:t>
            </a:r>
            <a:endParaRPr lang="zh-CN" altLang="en-US" sz="2400" dirty="0">
              <a:cs typeface="+mn-ea"/>
              <a:sym typeface="+mn-lt"/>
            </a:endParaRPr>
          </a:p>
        </p:txBody>
      </p:sp>
      <p:pic>
        <p:nvPicPr>
          <p:cNvPr id="158727" name="图片 1"/>
          <p:cNvPicPr>
            <a:picLocks noChangeAspect="1" noChangeArrowheads="1"/>
          </p:cNvPicPr>
          <p:nvPr/>
        </p:nvPicPr>
        <p:blipFill>
          <a:blip r:embed="rId1">
            <a:extLst>
              <a:ext uri="{28A0092B-C50C-407E-A947-70E740481C1C}">
                <a14:useLocalDpi xmlns:a14="http://schemas.microsoft.com/office/drawing/2010/main" val="0"/>
              </a:ext>
            </a:extLst>
          </a:blip>
          <a:srcRect b="13419"/>
          <a:stretch>
            <a:fillRect/>
          </a:stretch>
        </p:blipFill>
        <p:spPr bwMode="auto">
          <a:xfrm>
            <a:off x="6610625" y="2133600"/>
            <a:ext cx="4876526"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矩形 4"/>
          <p:cNvSpPr>
            <a:spLocks noChangeArrowheads="1"/>
          </p:cNvSpPr>
          <p:nvPr/>
        </p:nvSpPr>
        <p:spPr bwMode="auto">
          <a:xfrm>
            <a:off x="7161192" y="5464175"/>
            <a:ext cx="3775393" cy="85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20000"/>
              </a:lnSpc>
            </a:pPr>
            <a:r>
              <a:rPr lang="zh-CN" altLang="en-US" sz="2000" dirty="0">
                <a:solidFill>
                  <a:srgbClr val="000000"/>
                </a:solidFill>
                <a:latin typeface="微软雅黑" panose="020B0503020204020204" pitchFamily="34" charset="-122"/>
              </a:rPr>
              <a:t>武汉市江夏区人民医院医护人员</a:t>
            </a:r>
            <a:endParaRPr lang="en-US" altLang="zh-CN" sz="2000" dirty="0">
              <a:solidFill>
                <a:srgbClr val="000000"/>
              </a:solidFill>
              <a:latin typeface="微软雅黑" panose="020B0503020204020204" pitchFamily="34" charset="-122"/>
            </a:endParaRPr>
          </a:p>
          <a:p>
            <a:pPr algn="ctr">
              <a:lnSpc>
                <a:spcPct val="120000"/>
              </a:lnSpc>
            </a:pPr>
            <a:r>
              <a:rPr lang="zh-CN" altLang="en-US" sz="2000" dirty="0">
                <a:solidFill>
                  <a:srgbClr val="000000"/>
                </a:solidFill>
                <a:latin typeface="微软雅黑" panose="020B0503020204020204" pitchFamily="34" charset="-122"/>
              </a:rPr>
              <a:t>在请战书上按下手印</a:t>
            </a:r>
            <a:endParaRPr lang="zh-CN" altLang="en-US" sz="2000" dirty="0">
              <a:solidFill>
                <a:srgbClr val="000000"/>
              </a:solidFill>
              <a:latin typeface="微软雅黑" panose="020B0503020204020204" pitchFamily="34" charset="-122"/>
            </a:endParaRPr>
          </a:p>
        </p:txBody>
      </p:sp>
      <p:grpSp>
        <p:nvGrpSpPr>
          <p:cNvPr id="4" name="组合 3"/>
          <p:cNvGrpSpPr/>
          <p:nvPr/>
        </p:nvGrpSpPr>
        <p:grpSpPr>
          <a:xfrm>
            <a:off x="1132908" y="1662112"/>
            <a:ext cx="4792206" cy="942975"/>
            <a:chOff x="1208544" y="1843881"/>
            <a:chExt cx="4792206" cy="942975"/>
          </a:xfrm>
        </p:grpSpPr>
        <p:sp>
          <p:nvSpPr>
            <p:cNvPr id="9" name="任意多边形 54"/>
            <p:cNvSpPr/>
            <p:nvPr/>
          </p:nvSpPr>
          <p:spPr>
            <a:xfrm>
              <a:off x="1208545" y="1843881"/>
              <a:ext cx="4640932" cy="942975"/>
            </a:xfrm>
            <a:custGeom>
              <a:avLst/>
              <a:gdLst>
                <a:gd name="connsiteX0" fmla="*/ 39829 w 1272540"/>
                <a:gd name="connsiteY0" fmla="*/ 0 h 484002"/>
                <a:gd name="connsiteX1" fmla="*/ 1232711 w 1272540"/>
                <a:gd name="connsiteY1" fmla="*/ 0 h 484002"/>
                <a:gd name="connsiteX2" fmla="*/ 1272540 w 1272540"/>
                <a:gd name="connsiteY2" fmla="*/ 39829 h 484002"/>
                <a:gd name="connsiteX3" fmla="*/ 1272540 w 1272540"/>
                <a:gd name="connsiteY3" fmla="*/ 342007 h 484002"/>
                <a:gd name="connsiteX4" fmla="*/ 1232711 w 1272540"/>
                <a:gd name="connsiteY4" fmla="*/ 381836 h 484002"/>
                <a:gd name="connsiteX5" fmla="*/ 708543 w 1272540"/>
                <a:gd name="connsiteY5" fmla="*/ 381836 h 484002"/>
                <a:gd name="connsiteX6" fmla="*/ 636271 w 1272540"/>
                <a:gd name="connsiteY6" fmla="*/ 484002 h 484002"/>
                <a:gd name="connsiteX7" fmla="*/ 563998 w 1272540"/>
                <a:gd name="connsiteY7" fmla="*/ 381836 h 484002"/>
                <a:gd name="connsiteX8" fmla="*/ 39829 w 1272540"/>
                <a:gd name="connsiteY8" fmla="*/ 381836 h 484002"/>
                <a:gd name="connsiteX9" fmla="*/ 0 w 1272540"/>
                <a:gd name="connsiteY9" fmla="*/ 342007 h 484002"/>
                <a:gd name="connsiteX10" fmla="*/ 0 w 1272540"/>
                <a:gd name="connsiteY10" fmla="*/ 39829 h 484002"/>
                <a:gd name="connsiteX11" fmla="*/ 39829 w 1272540"/>
                <a:gd name="connsiteY11" fmla="*/ 0 h 4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540" h="484002">
                  <a:moveTo>
                    <a:pt x="39829" y="0"/>
                  </a:moveTo>
                  <a:lnTo>
                    <a:pt x="1232711" y="0"/>
                  </a:lnTo>
                  <a:cubicBezTo>
                    <a:pt x="1254708" y="0"/>
                    <a:pt x="1272540" y="17832"/>
                    <a:pt x="1272540" y="39829"/>
                  </a:cubicBezTo>
                  <a:lnTo>
                    <a:pt x="1272540" y="342007"/>
                  </a:lnTo>
                  <a:cubicBezTo>
                    <a:pt x="1272540" y="364004"/>
                    <a:pt x="1254708" y="381836"/>
                    <a:pt x="1232711" y="381836"/>
                  </a:cubicBezTo>
                  <a:lnTo>
                    <a:pt x="708543" y="381836"/>
                  </a:lnTo>
                  <a:lnTo>
                    <a:pt x="636271" y="484002"/>
                  </a:lnTo>
                  <a:lnTo>
                    <a:pt x="563998" y="381836"/>
                  </a:lnTo>
                  <a:lnTo>
                    <a:pt x="39829" y="381836"/>
                  </a:lnTo>
                  <a:cubicBezTo>
                    <a:pt x="17832" y="381836"/>
                    <a:pt x="0" y="364004"/>
                    <a:pt x="0" y="342007"/>
                  </a:cubicBezTo>
                  <a:lnTo>
                    <a:pt x="0" y="39829"/>
                  </a:lnTo>
                  <a:cubicBezTo>
                    <a:pt x="0" y="17832"/>
                    <a:pt x="17832" y="0"/>
                    <a:pt x="39829" y="0"/>
                  </a:cubicBezTo>
                  <a:close/>
                </a:path>
              </a:pathLst>
            </a:custGeom>
            <a:solidFill>
              <a:srgbClr val="2B6C18"/>
            </a:solidFill>
            <a:ln w="19050">
              <a:noFill/>
            </a:ln>
            <a:effectLst>
              <a:outerShdw blurRad="1270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TextBox 1"/>
            <p:cNvSpPr txBox="1">
              <a:spLocks noChangeArrowheads="1"/>
            </p:cNvSpPr>
            <p:nvPr/>
          </p:nvSpPr>
          <p:spPr bwMode="auto">
            <a:xfrm>
              <a:off x="1208544" y="1996281"/>
              <a:ext cx="4792206" cy="461665"/>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defTabSz="457200" eaLnBrk="1" fontAlgn="auto" hangingPunct="1">
                <a:spcBef>
                  <a:spcPts val="0"/>
                </a:spcBef>
                <a:spcAft>
                  <a:spcPts val="0"/>
                </a:spcAft>
                <a:defRPr/>
              </a:pPr>
              <a:r>
                <a:rPr lang="zh-CN" altLang="en-US" sz="2400" b="1" dirty="0">
                  <a:solidFill>
                    <a:schemeClr val="bg1"/>
                  </a:solidFill>
                  <a:cs typeface="+mn-ea"/>
                  <a:sym typeface="+mn-lt"/>
                </a:rPr>
                <a:t>应该如何抵御错误的人生观？</a:t>
              </a:r>
              <a:endParaRPr lang="zh-CN" altLang="en-US" sz="2400" b="1" dirty="0">
                <a:solidFill>
                  <a:schemeClr val="bg1"/>
                </a:solidFill>
                <a:cs typeface="+mn-ea"/>
                <a:sym typeface="+mn-lt"/>
              </a:endParaRPr>
            </a:p>
          </p:txBody>
        </p:sp>
      </p:grpSp>
      <p:sp>
        <p:nvSpPr>
          <p:cNvPr id="21" name="文本框 20"/>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四、反对错误人生观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73548" y="809045"/>
            <a:ext cx="4440237" cy="6044905"/>
          </a:xfrm>
          <a:prstGeom prst="rect">
            <a:avLst/>
          </a:prstGeom>
        </p:spPr>
      </p:pic>
      <p:sp>
        <p:nvSpPr>
          <p:cNvPr id="159746" name="文本框 2"/>
          <p:cNvSpPr txBox="1">
            <a:spLocks noChangeArrowheads="1"/>
          </p:cNvSpPr>
          <p:nvPr/>
        </p:nvSpPr>
        <p:spPr bwMode="auto">
          <a:xfrm>
            <a:off x="968375" y="1278328"/>
            <a:ext cx="5815013" cy="224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indent="628650" algn="just" defTabSz="457200" eaLnBrk="1" fontAlgn="auto" hangingPunct="1">
              <a:lnSpc>
                <a:spcPct val="150000"/>
              </a:lnSpc>
              <a:spcBef>
                <a:spcPts val="0"/>
              </a:spcBef>
              <a:spcAft>
                <a:spcPts val="0"/>
              </a:spcAft>
              <a:defRPr sz="2400">
                <a:cs typeface="+mn-ea"/>
              </a:defRPr>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r>
              <a:rPr lang="zh-CN" altLang="en-US" dirty="0"/>
              <a:t>青年的人生目标会有不同，职业选择也有差异，但只要把自己的小我融入祖国的大我、人民的大我之中，才能更好地实现人生价值、升华人生境界。</a:t>
            </a:r>
            <a:endParaRPr lang="zh-CN" altLang="en-US" dirty="0"/>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pic>
        <p:nvPicPr>
          <p:cNvPr id="37" name="图片 8">
            <a:hlinkClick r:id=""/>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06375" y="6113463"/>
            <a:ext cx="555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2214907" y="3876798"/>
            <a:ext cx="2724550" cy="650630"/>
            <a:chOff x="6096000" y="2866293"/>
            <a:chExt cx="2724550" cy="650630"/>
          </a:xfrm>
        </p:grpSpPr>
        <p:sp>
          <p:nvSpPr>
            <p:cNvPr id="8" name="Rectangle 10"/>
            <p:cNvSpPr/>
            <p:nvPr/>
          </p:nvSpPr>
          <p:spPr>
            <a:xfrm>
              <a:off x="6096000" y="2866293"/>
              <a:ext cx="2724550" cy="650630"/>
            </a:xfrm>
            <a:prstGeom prst="rect">
              <a:avLst/>
            </a:prstGeom>
            <a:solidFill>
              <a:srgbClr val="2B6C18"/>
            </a:solidFill>
            <a:ln w="12700" cap="flat" cmpd="sng" algn="ctr">
              <a:noFill/>
              <a:prstDash val="solid"/>
              <a:miter lim="800000"/>
            </a:ln>
            <a:effectLst>
              <a:outerShdw blurRad="381000" dist="292100" dir="8100000" algn="tr" rotWithShape="0">
                <a:sysClr val="windowText" lastClr="000000">
                  <a:lumMod val="65000"/>
                  <a:lumOff val="35000"/>
                  <a:alpha val="40000"/>
                </a:sys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9" name="Rectangle 11"/>
            <p:cNvSpPr/>
            <p:nvPr/>
          </p:nvSpPr>
          <p:spPr>
            <a:xfrm>
              <a:off x="6096000" y="2866293"/>
              <a:ext cx="598585" cy="650630"/>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0" name="TextBox 36"/>
            <p:cNvSpPr txBox="1"/>
            <p:nvPr/>
          </p:nvSpPr>
          <p:spPr>
            <a:xfrm>
              <a:off x="6895793" y="2960775"/>
              <a:ext cx="17235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pPr>
              <a:r>
                <a:rPr lang="zh-CN" altLang="en-US" sz="2400" b="1" dirty="0">
                  <a:solidFill>
                    <a:prstClr val="white"/>
                  </a:solidFill>
                  <a:latin typeface="+mn-ea"/>
                  <a:sym typeface="思源黑体 CN Normal" panose="020B0400000000000000" pitchFamily="34" charset="-122"/>
                </a:rPr>
                <a:t>与历史同向</a:t>
              </a:r>
              <a:endParaRPr lang="zh-CN" altLang="en-US" sz="2400" b="1" dirty="0">
                <a:solidFill>
                  <a:prstClr val="white"/>
                </a:solidFill>
                <a:latin typeface="+mn-ea"/>
                <a:sym typeface="思源黑体 CN Normal" panose="020B0400000000000000" pitchFamily="34" charset="-122"/>
              </a:endParaRPr>
            </a:p>
          </p:txBody>
        </p:sp>
        <p:sp>
          <p:nvSpPr>
            <p:cNvPr id="11" name="Freeform 40"/>
            <p:cNvSpPr>
              <a:spLocks noEditPoints="1"/>
            </p:cNvSpPr>
            <p:nvPr/>
          </p:nvSpPr>
          <p:spPr bwMode="auto">
            <a:xfrm>
              <a:off x="6252324" y="2995578"/>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2B6C18"/>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12" name="Group 6"/>
          <p:cNvGrpSpPr/>
          <p:nvPr/>
        </p:nvGrpSpPr>
        <p:grpSpPr>
          <a:xfrm>
            <a:off x="2214907" y="4766765"/>
            <a:ext cx="2724550" cy="650630"/>
            <a:chOff x="6096000" y="2866293"/>
            <a:chExt cx="2724550" cy="650630"/>
          </a:xfrm>
        </p:grpSpPr>
        <p:sp>
          <p:nvSpPr>
            <p:cNvPr id="13" name="Rectangle 10"/>
            <p:cNvSpPr/>
            <p:nvPr/>
          </p:nvSpPr>
          <p:spPr>
            <a:xfrm>
              <a:off x="6096000" y="2866293"/>
              <a:ext cx="2724550" cy="650630"/>
            </a:xfrm>
            <a:prstGeom prst="rect">
              <a:avLst/>
            </a:prstGeom>
            <a:solidFill>
              <a:srgbClr val="2B6C18"/>
            </a:solidFill>
            <a:ln w="12700" cap="flat" cmpd="sng" algn="ctr">
              <a:noFill/>
              <a:prstDash val="solid"/>
              <a:miter lim="800000"/>
            </a:ln>
            <a:effectLst>
              <a:outerShdw blurRad="381000" dist="292100" dir="8100000" algn="tr" rotWithShape="0">
                <a:sysClr val="windowText" lastClr="000000">
                  <a:lumMod val="65000"/>
                  <a:lumOff val="35000"/>
                  <a:alpha val="40000"/>
                </a:sys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Rectangle 11"/>
            <p:cNvSpPr/>
            <p:nvPr/>
          </p:nvSpPr>
          <p:spPr>
            <a:xfrm>
              <a:off x="6096000" y="2866293"/>
              <a:ext cx="598585" cy="650630"/>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5" name="TextBox 36"/>
            <p:cNvSpPr txBox="1"/>
            <p:nvPr/>
          </p:nvSpPr>
          <p:spPr>
            <a:xfrm>
              <a:off x="6895793" y="2960775"/>
              <a:ext cx="17235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pPr>
              <a:r>
                <a:rPr lang="zh-CN" altLang="en-US" sz="2400" b="1" dirty="0">
                  <a:solidFill>
                    <a:prstClr val="white"/>
                  </a:solidFill>
                  <a:latin typeface="+mn-ea"/>
                  <a:sym typeface="思源黑体 CN Normal" panose="020B0400000000000000" pitchFamily="34" charset="-122"/>
                </a:rPr>
                <a:t>与祖国同行</a:t>
              </a:r>
              <a:endParaRPr lang="zh-CN" altLang="en-US" sz="2400" b="1" dirty="0">
                <a:solidFill>
                  <a:prstClr val="white"/>
                </a:solidFill>
                <a:latin typeface="+mn-ea"/>
                <a:sym typeface="思源黑体 CN Normal" panose="020B0400000000000000" pitchFamily="34" charset="-122"/>
              </a:endParaRPr>
            </a:p>
          </p:txBody>
        </p:sp>
        <p:sp>
          <p:nvSpPr>
            <p:cNvPr id="16" name="Freeform 40"/>
            <p:cNvSpPr>
              <a:spLocks noEditPoints="1"/>
            </p:cNvSpPr>
            <p:nvPr/>
          </p:nvSpPr>
          <p:spPr bwMode="auto">
            <a:xfrm>
              <a:off x="6252324" y="2995578"/>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2B6C18"/>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18" name="Group 6"/>
          <p:cNvGrpSpPr/>
          <p:nvPr/>
        </p:nvGrpSpPr>
        <p:grpSpPr>
          <a:xfrm>
            <a:off x="2214907" y="5656732"/>
            <a:ext cx="2724550" cy="650630"/>
            <a:chOff x="6096000" y="2866293"/>
            <a:chExt cx="2724550" cy="650630"/>
          </a:xfrm>
        </p:grpSpPr>
        <p:sp>
          <p:nvSpPr>
            <p:cNvPr id="19" name="Rectangle 10"/>
            <p:cNvSpPr/>
            <p:nvPr/>
          </p:nvSpPr>
          <p:spPr>
            <a:xfrm>
              <a:off x="6096000" y="2866293"/>
              <a:ext cx="2724550" cy="650630"/>
            </a:xfrm>
            <a:prstGeom prst="rect">
              <a:avLst/>
            </a:prstGeom>
            <a:solidFill>
              <a:srgbClr val="2B6C18"/>
            </a:solidFill>
            <a:ln w="12700" cap="flat" cmpd="sng" algn="ctr">
              <a:noFill/>
              <a:prstDash val="solid"/>
              <a:miter lim="800000"/>
            </a:ln>
            <a:effectLst>
              <a:outerShdw blurRad="381000" dist="292100" dir="8100000" algn="tr" rotWithShape="0">
                <a:sysClr val="windowText" lastClr="000000">
                  <a:lumMod val="65000"/>
                  <a:lumOff val="35000"/>
                  <a:alpha val="40000"/>
                </a:sys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20" name="Rectangle 11"/>
            <p:cNvSpPr/>
            <p:nvPr/>
          </p:nvSpPr>
          <p:spPr>
            <a:xfrm>
              <a:off x="6096000" y="2866293"/>
              <a:ext cx="598585" cy="650630"/>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21" name="TextBox 36"/>
            <p:cNvSpPr txBox="1"/>
            <p:nvPr/>
          </p:nvSpPr>
          <p:spPr>
            <a:xfrm>
              <a:off x="6895793" y="2960775"/>
              <a:ext cx="17235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pPr>
              <a:r>
                <a:rPr lang="zh-CN" altLang="en-US" sz="2400" b="1" dirty="0">
                  <a:solidFill>
                    <a:prstClr val="white"/>
                  </a:solidFill>
                  <a:latin typeface="+mn-ea"/>
                  <a:sym typeface="思源黑体 CN Normal" panose="020B0400000000000000" pitchFamily="34" charset="-122"/>
                </a:rPr>
                <a:t>与人民同在</a:t>
              </a:r>
              <a:endParaRPr lang="zh-CN" altLang="en-US" sz="2400" b="1" dirty="0">
                <a:solidFill>
                  <a:prstClr val="white"/>
                </a:solidFill>
                <a:latin typeface="+mn-ea"/>
                <a:sym typeface="思源黑体 CN Normal" panose="020B0400000000000000" pitchFamily="34" charset="-122"/>
              </a:endParaRPr>
            </a:p>
          </p:txBody>
        </p:sp>
        <p:sp>
          <p:nvSpPr>
            <p:cNvPr id="22" name="Freeform 40"/>
            <p:cNvSpPr>
              <a:spLocks noEditPoints="1"/>
            </p:cNvSpPr>
            <p:nvPr/>
          </p:nvSpPr>
          <p:spPr bwMode="auto">
            <a:xfrm>
              <a:off x="6252324" y="2995578"/>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2B6C18"/>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24" name="矩形 8"/>
          <p:cNvSpPr>
            <a:spLocks noChangeArrowheads="1"/>
          </p:cNvSpPr>
          <p:nvPr/>
        </p:nvSpPr>
        <p:spPr bwMode="auto">
          <a:xfrm>
            <a:off x="5629275" y="5643694"/>
            <a:ext cx="2144273" cy="106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20000"/>
              </a:lnSpc>
              <a:spcBef>
                <a:spcPct val="0"/>
              </a:spcBef>
              <a:buFontTx/>
              <a:buNone/>
            </a:pPr>
            <a:r>
              <a:rPr lang="zh-CN" altLang="en-US" sz="1800" dirty="0"/>
              <a:t>北京大兴国际机场</a:t>
            </a:r>
            <a:r>
              <a:rPr lang="en-US" altLang="zh-CN" sz="1800" dirty="0"/>
              <a:t>C</a:t>
            </a:r>
            <a:r>
              <a:rPr lang="zh-CN" altLang="en-US" sz="1800" dirty="0"/>
              <a:t>型柱，</a:t>
            </a:r>
            <a:r>
              <a:rPr lang="en-US" altLang="zh-CN" sz="1800" dirty="0"/>
              <a:t>10</a:t>
            </a:r>
            <a:r>
              <a:rPr lang="zh-CN" altLang="en-US" sz="1800" dirty="0"/>
              <a:t>根</a:t>
            </a:r>
            <a:r>
              <a:rPr lang="en-US" altLang="zh-CN" sz="1800" dirty="0"/>
              <a:t>C</a:t>
            </a:r>
            <a:r>
              <a:rPr lang="zh-CN" altLang="en-US" sz="1800" dirty="0"/>
              <a:t>型柱撑起“钢铁凤凰”</a:t>
            </a:r>
            <a:endParaRPr lang="zh-CN" altLang="en-US" sz="1800" dirty="0"/>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文本框 2"/>
          <p:cNvSpPr txBox="1">
            <a:spLocks noChangeArrowheads="1"/>
          </p:cNvSpPr>
          <p:nvPr/>
        </p:nvSpPr>
        <p:spPr bwMode="auto">
          <a:xfrm>
            <a:off x="638175" y="2595563"/>
            <a:ext cx="58150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a:t>历史只会眷顾坚定者、奋进者、搏击者</a:t>
            </a:r>
            <a:endParaRPr lang="zh-CN" altLang="en-US" sz="2400"/>
          </a:p>
        </p:txBody>
      </p:sp>
      <p:sp>
        <p:nvSpPr>
          <p:cNvPr id="159748" name="文本框 2"/>
          <p:cNvSpPr txBox="1">
            <a:spLocks noChangeArrowheads="1"/>
          </p:cNvSpPr>
          <p:nvPr/>
        </p:nvSpPr>
        <p:spPr bwMode="auto">
          <a:xfrm>
            <a:off x="1658938" y="3429000"/>
            <a:ext cx="328453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3600" b="1" dirty="0">
                <a:solidFill>
                  <a:srgbClr val="2B6C18"/>
                </a:solidFill>
              </a:rPr>
              <a:t>而</a:t>
            </a:r>
            <a:r>
              <a:rPr lang="zh-CN" altLang="en-US" sz="2400" dirty="0"/>
              <a:t>不会等待犹豫者、懈怠者、畏难者。</a:t>
            </a:r>
            <a:endParaRPr lang="zh-CN" altLang="en-US" sz="2400" dirty="0"/>
          </a:p>
        </p:txBody>
      </p:sp>
      <p:cxnSp>
        <p:nvCxnSpPr>
          <p:cNvPr id="9" name="直接连接符 8"/>
          <p:cNvCxnSpPr/>
          <p:nvPr/>
        </p:nvCxnSpPr>
        <p:spPr>
          <a:xfrm>
            <a:off x="700088" y="3194050"/>
            <a:ext cx="5149850"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1"/>
          <a:srcRect t="8073" b="7385"/>
          <a:stretch>
            <a:fillRect/>
          </a:stretch>
        </p:blipFill>
        <p:spPr>
          <a:xfrm>
            <a:off x="6251731" y="2362603"/>
            <a:ext cx="5754610" cy="3732392"/>
          </a:xfrm>
          <a:prstGeom prst="rect">
            <a:avLst/>
          </a:prstGeom>
          <a:ln>
            <a:noFill/>
          </a:ln>
          <a:effectLst>
            <a:softEdge rad="112500"/>
          </a:effectLst>
        </p:spPr>
      </p:pic>
      <p:sp>
        <p:nvSpPr>
          <p:cNvPr id="10" name="矩形: 圆角 9"/>
          <p:cNvSpPr/>
          <p:nvPr/>
        </p:nvSpPr>
        <p:spPr>
          <a:xfrm>
            <a:off x="4161398" y="1198908"/>
            <a:ext cx="386920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（一）与历史同向</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3" name="文本框 2"/>
          <p:cNvSpPr txBox="1"/>
          <p:nvPr/>
        </p:nvSpPr>
        <p:spPr>
          <a:xfrm>
            <a:off x="70581" y="25504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组合 1"/>
          <p:cNvGrpSpPr/>
          <p:nvPr/>
        </p:nvGrpSpPr>
        <p:grpSpPr bwMode="auto">
          <a:xfrm>
            <a:off x="4887144" y="2217144"/>
            <a:ext cx="1977224" cy="3333751"/>
            <a:chOff x="3328989" y="811213"/>
            <a:chExt cx="2100500" cy="3541713"/>
          </a:xfrm>
        </p:grpSpPr>
        <p:sp>
          <p:nvSpPr>
            <p:cNvPr id="8" name="矩形 7"/>
            <p:cNvSpPr/>
            <p:nvPr/>
          </p:nvSpPr>
          <p:spPr>
            <a:xfrm rot="9205952">
              <a:off x="3569881" y="2568937"/>
              <a:ext cx="1685155" cy="187422"/>
            </a:xfrm>
            <a:prstGeom prst="rect">
              <a:avLst/>
            </a:prstGeom>
            <a:solidFill>
              <a:schemeClr val="accent6">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457200" eaLnBrk="1" hangingPunct="1">
                <a:defRPr/>
              </a:pPr>
              <a:endParaRPr lang="zh-CN" altLang="en-US">
                <a:solidFill>
                  <a:srgbClr val="FA783A"/>
                </a:solidFill>
              </a:endParaRPr>
            </a:p>
          </p:txBody>
        </p:sp>
        <p:sp>
          <p:nvSpPr>
            <p:cNvPr id="9" name="矩形 8"/>
            <p:cNvSpPr/>
            <p:nvPr/>
          </p:nvSpPr>
          <p:spPr>
            <a:xfrm rot="2256138">
              <a:off x="3362180" y="3463886"/>
              <a:ext cx="1904738" cy="175548"/>
            </a:xfrm>
            <a:prstGeom prst="rect">
              <a:avLst/>
            </a:prstGeom>
            <a:solidFill>
              <a:srgbClr val="2B6C18"/>
            </a:solidFill>
            <a:ln>
              <a:noFill/>
            </a:ln>
            <a:effectLst>
              <a:innerShdw blurRad="508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457200" eaLnBrk="1" hangingPunct="1">
                <a:defRPr/>
              </a:pPr>
              <a:endParaRPr lang="zh-CN" altLang="en-US">
                <a:solidFill>
                  <a:srgbClr val="FA783A"/>
                </a:solidFill>
              </a:endParaRPr>
            </a:p>
          </p:txBody>
        </p:sp>
        <p:sp>
          <p:nvSpPr>
            <p:cNvPr id="10" name="矩形 9"/>
            <p:cNvSpPr/>
            <p:nvPr/>
          </p:nvSpPr>
          <p:spPr>
            <a:xfrm rot="2256138">
              <a:off x="3362179" y="1564612"/>
              <a:ext cx="1904737" cy="175548"/>
            </a:xfrm>
            <a:prstGeom prst="rect">
              <a:avLst/>
            </a:prstGeom>
            <a:solidFill>
              <a:srgbClr val="2B6C18"/>
            </a:solidFill>
            <a:ln>
              <a:noFill/>
            </a:ln>
            <a:effectLst>
              <a:innerShdw blurRad="508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457200" eaLnBrk="1" hangingPunct="1">
                <a:defRPr/>
              </a:pPr>
              <a:endParaRPr lang="zh-CN" altLang="en-US">
                <a:solidFill>
                  <a:srgbClr val="FA783A"/>
                </a:solidFill>
              </a:endParaRPr>
            </a:p>
          </p:txBody>
        </p:sp>
        <p:grpSp>
          <p:nvGrpSpPr>
            <p:cNvPr id="160794" name="组合 10"/>
            <p:cNvGrpSpPr/>
            <p:nvPr/>
          </p:nvGrpSpPr>
          <p:grpSpPr bwMode="auto">
            <a:xfrm>
              <a:off x="3328991" y="811213"/>
              <a:ext cx="663085" cy="577850"/>
              <a:chOff x="4609713" y="938201"/>
              <a:chExt cx="885333" cy="769410"/>
            </a:xfrm>
          </p:grpSpPr>
          <p:grpSp>
            <p:nvGrpSpPr>
              <p:cNvPr id="160822" name="组合 98"/>
              <p:cNvGrpSpPr/>
              <p:nvPr/>
            </p:nvGrpSpPr>
            <p:grpSpPr bwMode="auto">
              <a:xfrm>
                <a:off x="4609713" y="938201"/>
                <a:ext cx="769410" cy="769410"/>
                <a:chOff x="1273629" y="1224643"/>
                <a:chExt cx="2171700" cy="2171700"/>
              </a:xfrm>
            </p:grpSpPr>
            <p:sp>
              <p:nvSpPr>
                <p:cNvPr id="14" name="圆角矩形 7"/>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sp>
              <p:nvSpPr>
                <p:cNvPr id="15" name="圆角矩形 8"/>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grpSp>
          <p:sp>
            <p:nvSpPr>
              <p:cNvPr id="160823" name="文本框 23"/>
              <p:cNvSpPr txBox="1">
                <a:spLocks noChangeArrowheads="1"/>
              </p:cNvSpPr>
              <p:nvPr/>
            </p:nvSpPr>
            <p:spPr bwMode="auto">
              <a:xfrm>
                <a:off x="4621327" y="991339"/>
                <a:ext cx="873719" cy="6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dirty="0">
                    <a:solidFill>
                      <a:srgbClr val="2B6C18"/>
                    </a:solidFill>
                    <a:latin typeface="+mj-lt"/>
                    <a:cs typeface="Aharoni" panose="02010803020104030203" pitchFamily="2" charset="-79"/>
                  </a:rPr>
                  <a:t> 1</a:t>
                </a:r>
                <a:endParaRPr lang="zh-CN" altLang="en-US" sz="2400" b="1" dirty="0">
                  <a:solidFill>
                    <a:srgbClr val="2B6C18"/>
                  </a:solidFill>
                  <a:latin typeface="+mj-lt"/>
                  <a:cs typeface="Aharoni" panose="02010803020104030203" pitchFamily="2" charset="-79"/>
                </a:endParaRPr>
              </a:p>
            </p:txBody>
          </p:sp>
        </p:grpSp>
        <p:grpSp>
          <p:nvGrpSpPr>
            <p:cNvPr id="160795" name="组合 9"/>
            <p:cNvGrpSpPr/>
            <p:nvPr/>
          </p:nvGrpSpPr>
          <p:grpSpPr bwMode="auto">
            <a:xfrm>
              <a:off x="4829863" y="1882775"/>
              <a:ext cx="599626" cy="577850"/>
              <a:chOff x="6611514" y="2365442"/>
              <a:chExt cx="800604" cy="769410"/>
            </a:xfrm>
          </p:grpSpPr>
          <p:grpSp>
            <p:nvGrpSpPr>
              <p:cNvPr id="160814" name="组合 103"/>
              <p:cNvGrpSpPr/>
              <p:nvPr/>
            </p:nvGrpSpPr>
            <p:grpSpPr bwMode="auto">
              <a:xfrm>
                <a:off x="6619070" y="2365442"/>
                <a:ext cx="769410" cy="769410"/>
                <a:chOff x="1273629" y="1224643"/>
                <a:chExt cx="2171700" cy="2171700"/>
              </a:xfrm>
            </p:grpSpPr>
            <p:sp>
              <p:nvSpPr>
                <p:cNvPr id="19" name="圆角矩形 12"/>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sp>
              <p:nvSpPr>
                <p:cNvPr id="20" name="圆角矩形 13"/>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grpSp>
          <p:sp>
            <p:nvSpPr>
              <p:cNvPr id="160815" name="文本框 24"/>
              <p:cNvSpPr txBox="1">
                <a:spLocks noChangeArrowheads="1"/>
              </p:cNvSpPr>
              <p:nvPr/>
            </p:nvSpPr>
            <p:spPr bwMode="auto">
              <a:xfrm>
                <a:off x="6611514" y="2411287"/>
                <a:ext cx="800604" cy="6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dirty="0">
                    <a:solidFill>
                      <a:srgbClr val="2B6C18"/>
                    </a:solidFill>
                    <a:latin typeface="+mj-lt"/>
                    <a:cs typeface="Aharoni" panose="02010803020104030203" pitchFamily="2" charset="-79"/>
                  </a:rPr>
                  <a:t> 2</a:t>
                </a:r>
                <a:endParaRPr lang="zh-CN" altLang="en-US" sz="2400" b="1" dirty="0">
                  <a:solidFill>
                    <a:srgbClr val="2B6C18"/>
                  </a:solidFill>
                  <a:latin typeface="+mj-lt"/>
                  <a:cs typeface="Aharoni" panose="02010803020104030203" pitchFamily="2" charset="-79"/>
                </a:endParaRPr>
              </a:p>
            </p:txBody>
          </p:sp>
        </p:grpSp>
        <p:grpSp>
          <p:nvGrpSpPr>
            <p:cNvPr id="160796" name="组合 14"/>
            <p:cNvGrpSpPr/>
            <p:nvPr/>
          </p:nvGrpSpPr>
          <p:grpSpPr bwMode="auto">
            <a:xfrm>
              <a:off x="3328989" y="2832100"/>
              <a:ext cx="613109" cy="576263"/>
              <a:chOff x="4609713" y="3630601"/>
              <a:chExt cx="818607" cy="769410"/>
            </a:xfrm>
          </p:grpSpPr>
          <p:grpSp>
            <p:nvGrpSpPr>
              <p:cNvPr id="160806" name="组合 108"/>
              <p:cNvGrpSpPr/>
              <p:nvPr/>
            </p:nvGrpSpPr>
            <p:grpSpPr bwMode="auto">
              <a:xfrm>
                <a:off x="4609713" y="3630601"/>
                <a:ext cx="769410" cy="769410"/>
                <a:chOff x="1273629" y="1224643"/>
                <a:chExt cx="2171700" cy="2171700"/>
              </a:xfrm>
            </p:grpSpPr>
            <p:sp>
              <p:nvSpPr>
                <p:cNvPr id="24" name="圆角矩形 17"/>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sp>
              <p:nvSpPr>
                <p:cNvPr id="25" name="圆角矩形 18"/>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grpSp>
          <p:sp>
            <p:nvSpPr>
              <p:cNvPr id="160807" name="文本框 25"/>
              <p:cNvSpPr txBox="1">
                <a:spLocks noChangeArrowheads="1"/>
              </p:cNvSpPr>
              <p:nvPr/>
            </p:nvSpPr>
            <p:spPr bwMode="auto">
              <a:xfrm>
                <a:off x="4621328" y="3716025"/>
                <a:ext cx="806992" cy="65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dirty="0">
                    <a:solidFill>
                      <a:srgbClr val="2B6C18"/>
                    </a:solidFill>
                    <a:latin typeface="+mj-lt"/>
                    <a:cs typeface="Aharoni" panose="02010803020104030203" pitchFamily="2" charset="-79"/>
                  </a:rPr>
                  <a:t> 3</a:t>
                </a:r>
                <a:endParaRPr lang="zh-CN" altLang="en-US" sz="2400" b="1" dirty="0">
                  <a:solidFill>
                    <a:srgbClr val="2B6C18"/>
                  </a:solidFill>
                  <a:latin typeface="+mj-lt"/>
                  <a:cs typeface="Aharoni" panose="02010803020104030203" pitchFamily="2" charset="-79"/>
                </a:endParaRPr>
              </a:p>
            </p:txBody>
          </p:sp>
        </p:grpSp>
        <p:grpSp>
          <p:nvGrpSpPr>
            <p:cNvPr id="160797" name="组合 19"/>
            <p:cNvGrpSpPr/>
            <p:nvPr/>
          </p:nvGrpSpPr>
          <p:grpSpPr bwMode="auto">
            <a:xfrm>
              <a:off x="4829863" y="3775076"/>
              <a:ext cx="599626" cy="577850"/>
              <a:chOff x="6611557" y="4887901"/>
              <a:chExt cx="800605" cy="769410"/>
            </a:xfrm>
          </p:grpSpPr>
          <p:grpSp>
            <p:nvGrpSpPr>
              <p:cNvPr id="160798" name="组合 113"/>
              <p:cNvGrpSpPr/>
              <p:nvPr/>
            </p:nvGrpSpPr>
            <p:grpSpPr bwMode="auto">
              <a:xfrm>
                <a:off x="6616997" y="4887901"/>
                <a:ext cx="769410" cy="769410"/>
                <a:chOff x="1273629" y="1224643"/>
                <a:chExt cx="2171700" cy="2171700"/>
              </a:xfrm>
            </p:grpSpPr>
            <p:sp>
              <p:nvSpPr>
                <p:cNvPr id="31" name="圆角矩形 22"/>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sp>
              <p:nvSpPr>
                <p:cNvPr id="32" name="圆角矩形 23"/>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hangingPunct="1">
                    <a:defRPr/>
                  </a:pPr>
                  <a:endParaRPr lang="zh-CN" altLang="en-US">
                    <a:solidFill>
                      <a:srgbClr val="FA783A"/>
                    </a:solidFill>
                    <a:latin typeface="微软雅黑" panose="020B0503020204020204" pitchFamily="34" charset="-122"/>
                  </a:endParaRPr>
                </a:p>
              </p:txBody>
            </p:sp>
          </p:grpSp>
          <p:sp>
            <p:nvSpPr>
              <p:cNvPr id="160799" name="文本框 26"/>
              <p:cNvSpPr txBox="1">
                <a:spLocks noChangeArrowheads="1"/>
              </p:cNvSpPr>
              <p:nvPr/>
            </p:nvSpPr>
            <p:spPr bwMode="auto">
              <a:xfrm>
                <a:off x="6611557" y="4974774"/>
                <a:ext cx="800605" cy="6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2400" b="1" dirty="0">
                    <a:solidFill>
                      <a:srgbClr val="2B6C18"/>
                    </a:solidFill>
                    <a:latin typeface="+mj-lt"/>
                    <a:cs typeface="Aharoni" panose="02010803020104030203" pitchFamily="2" charset="-79"/>
                  </a:rPr>
                  <a:t> 4</a:t>
                </a:r>
                <a:endParaRPr lang="zh-CN" altLang="en-US" sz="2400" b="1" dirty="0">
                  <a:solidFill>
                    <a:srgbClr val="2B6C18"/>
                  </a:solidFill>
                  <a:latin typeface="+mj-lt"/>
                  <a:cs typeface="Aharoni" panose="02010803020104030203" pitchFamily="2" charset="-79"/>
                </a:endParaRPr>
              </a:p>
            </p:txBody>
          </p:sp>
        </p:grpSp>
      </p:grpSp>
      <p:sp>
        <p:nvSpPr>
          <p:cNvPr id="160771" name="文本框 2"/>
          <p:cNvSpPr txBox="1">
            <a:spLocks noChangeArrowheads="1"/>
          </p:cNvSpPr>
          <p:nvPr/>
        </p:nvSpPr>
        <p:spPr bwMode="auto">
          <a:xfrm>
            <a:off x="2201910" y="1866893"/>
            <a:ext cx="24860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正确认识世界和中国的发展大势</a:t>
            </a:r>
            <a:endParaRPr lang="zh-CN" altLang="en-US" sz="2400" dirty="0"/>
          </a:p>
        </p:txBody>
      </p:sp>
      <p:sp>
        <p:nvSpPr>
          <p:cNvPr id="160772" name="文本框 2"/>
          <p:cNvSpPr txBox="1">
            <a:spLocks noChangeArrowheads="1"/>
          </p:cNvSpPr>
          <p:nvPr/>
        </p:nvSpPr>
        <p:spPr bwMode="auto">
          <a:xfrm>
            <a:off x="7055668" y="2929932"/>
            <a:ext cx="30670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尊重并顺应历史的选择和人民的选择</a:t>
            </a:r>
            <a:endParaRPr lang="zh-CN" altLang="en-US" sz="2400" dirty="0"/>
          </a:p>
        </p:txBody>
      </p:sp>
      <p:sp>
        <p:nvSpPr>
          <p:cNvPr id="160773" name="文本框 2"/>
          <p:cNvSpPr txBox="1">
            <a:spLocks noChangeArrowheads="1"/>
          </p:cNvSpPr>
          <p:nvPr/>
        </p:nvSpPr>
        <p:spPr bwMode="auto">
          <a:xfrm>
            <a:off x="1794693" y="3809407"/>
            <a:ext cx="30670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准确把握我国发展所处的重要战略机遇期</a:t>
            </a:r>
            <a:endParaRPr lang="zh-CN" altLang="en-US" sz="2400" dirty="0"/>
          </a:p>
        </p:txBody>
      </p:sp>
      <p:sp>
        <p:nvSpPr>
          <p:cNvPr id="160774" name="文本框 2"/>
          <p:cNvSpPr txBox="1">
            <a:spLocks noChangeArrowheads="1"/>
          </p:cNvSpPr>
          <p:nvPr/>
        </p:nvSpPr>
        <p:spPr bwMode="auto">
          <a:xfrm>
            <a:off x="7055668" y="4641257"/>
            <a:ext cx="3509963"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dirty="0"/>
              <a:t>提升民族自信心，增强时代责任感，与历史同步伐，与时代共命运</a:t>
            </a:r>
            <a:endParaRPr lang="zh-CN" altLang="en-US" sz="2400" dirty="0"/>
          </a:p>
        </p:txBody>
      </p:sp>
      <p:sp>
        <p:nvSpPr>
          <p:cNvPr id="33" name="矩形: 圆角 32"/>
          <p:cNvSpPr/>
          <p:nvPr/>
        </p:nvSpPr>
        <p:spPr>
          <a:xfrm>
            <a:off x="4161398" y="1172274"/>
            <a:ext cx="386920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（一）与历史同向</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文本框 2"/>
          <p:cNvSpPr txBox="1">
            <a:spLocks noChangeArrowheads="1"/>
          </p:cNvSpPr>
          <p:nvPr/>
        </p:nvSpPr>
        <p:spPr bwMode="auto">
          <a:xfrm>
            <a:off x="700157" y="3351565"/>
            <a:ext cx="4573191"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kern="0" dirty="0">
                <a:solidFill>
                  <a:srgbClr val="2B6C18"/>
                </a:solidFill>
                <a:effectLst>
                  <a:outerShdw blurRad="38100" dist="38100" dir="2700000" algn="tl">
                    <a:srgbClr val="000000">
                      <a:alpha val="43137"/>
                    </a:srgbClr>
                  </a:outerShdw>
                </a:effectLst>
                <a:latin typeface="微软雅黑" panose="020B0503020204020204" pitchFamily="34" charset="-122"/>
                <a:sym typeface="+mn-ea"/>
              </a:rPr>
              <a:t>在五四运动中，</a:t>
            </a:r>
            <a:r>
              <a:rPr lang="zh-CN" altLang="en-US" sz="2400" dirty="0"/>
              <a:t>青年学生勇立时代潮头，为救亡图存奔走呐喊</a:t>
            </a:r>
            <a:endParaRPr lang="zh-CN" altLang="en-US" sz="2400" dirty="0"/>
          </a:p>
        </p:txBody>
      </p:sp>
      <p:pic>
        <p:nvPicPr>
          <p:cNvPr id="112650" name="图片 1"/>
          <p:cNvPicPr>
            <a:picLocks noChangeAspect="1" noChangeArrowheads="1"/>
          </p:cNvPicPr>
          <p:nvPr/>
        </p:nvPicPr>
        <p:blipFill>
          <a:blip r:embed="rId1" cstate="print"/>
          <a:srcRect/>
          <a:stretch>
            <a:fillRect/>
          </a:stretch>
        </p:blipFill>
        <p:spPr bwMode="auto">
          <a:xfrm>
            <a:off x="5745337" y="2893021"/>
            <a:ext cx="6046703" cy="3404364"/>
          </a:xfrm>
          <a:prstGeom prst="rect">
            <a:avLst/>
          </a:prstGeom>
          <a:ln>
            <a:noFill/>
          </a:ln>
          <a:effectLst>
            <a:softEdge rad="112500"/>
          </a:effectLst>
        </p:spPr>
      </p:pic>
      <p:sp>
        <p:nvSpPr>
          <p:cNvPr id="161799" name="文本框 2"/>
          <p:cNvSpPr txBox="1">
            <a:spLocks noChangeArrowheads="1"/>
          </p:cNvSpPr>
          <p:nvPr/>
        </p:nvSpPr>
        <p:spPr bwMode="auto">
          <a:xfrm>
            <a:off x="700158" y="4881207"/>
            <a:ext cx="4632325"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kern="0" dirty="0">
                <a:solidFill>
                  <a:srgbClr val="2B6C18"/>
                </a:solidFill>
                <a:effectLst>
                  <a:outerShdw blurRad="38100" dist="38100" dir="2700000" algn="tl">
                    <a:srgbClr val="000000">
                      <a:alpha val="43137"/>
                    </a:srgbClr>
                  </a:outerShdw>
                </a:effectLst>
                <a:latin typeface="微软雅黑" panose="020B0503020204020204" pitchFamily="34" charset="-122"/>
                <a:sym typeface="+mn-ea"/>
              </a:rPr>
              <a:t>在新民主主义革命时期，</a:t>
            </a:r>
            <a:r>
              <a:rPr lang="zh-CN" altLang="en-US" sz="2400" dirty="0"/>
              <a:t>为国捐躯的青年典范不胜枚举</a:t>
            </a:r>
            <a:endParaRPr lang="zh-CN" altLang="en-US" sz="2400" dirty="0"/>
          </a:p>
        </p:txBody>
      </p:sp>
      <p:sp>
        <p:nvSpPr>
          <p:cNvPr id="161804" name="文本框 2"/>
          <p:cNvSpPr txBox="1">
            <a:spLocks noChangeArrowheads="1"/>
          </p:cNvSpPr>
          <p:nvPr/>
        </p:nvSpPr>
        <p:spPr bwMode="auto">
          <a:xfrm>
            <a:off x="2144713" y="1964760"/>
            <a:ext cx="8969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buClr>
                <a:srgbClr val="967200"/>
              </a:buClr>
            </a:pPr>
            <a:r>
              <a:rPr lang="zh-CN" altLang="en-US" sz="2400" b="1" dirty="0">
                <a:sym typeface="+mn-ea"/>
              </a:rPr>
              <a:t>自觉将人生目标同国家和民族的前途命运紧紧联系在一起</a:t>
            </a:r>
            <a:endParaRPr lang="zh-CN" altLang="en-US" sz="2400" b="1" dirty="0">
              <a:sym typeface="+mn-ea"/>
            </a:endParaRPr>
          </a:p>
        </p:txBody>
      </p:sp>
      <p:sp>
        <p:nvSpPr>
          <p:cNvPr id="3" name="矩形 2"/>
          <p:cNvSpPr/>
          <p:nvPr/>
        </p:nvSpPr>
        <p:spPr>
          <a:xfrm>
            <a:off x="371149" y="3008085"/>
            <a:ext cx="5219700" cy="3289300"/>
          </a:xfrm>
          <a:prstGeom prst="rect">
            <a:avLst/>
          </a:prstGeom>
          <a:noFill/>
          <a:ln>
            <a:solidFill>
              <a:srgbClr val="2B6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a:off x="367974" y="4785957"/>
            <a:ext cx="5219700" cy="0"/>
          </a:xfrm>
          <a:prstGeom prst="line">
            <a:avLst/>
          </a:prstGeom>
          <a:ln>
            <a:solidFill>
              <a:srgbClr val="2B6C18"/>
            </a:solidFill>
            <a:prstDash val="dash"/>
          </a:ln>
        </p:spPr>
        <p:style>
          <a:lnRef idx="1">
            <a:schemeClr val="accent1"/>
          </a:lnRef>
          <a:fillRef idx="0">
            <a:schemeClr val="accent1"/>
          </a:fillRef>
          <a:effectRef idx="0">
            <a:schemeClr val="accent1"/>
          </a:effectRef>
          <a:fontRef idx="minor">
            <a:schemeClr val="tx1"/>
          </a:fontRef>
        </p:style>
      </p:cxnSp>
      <p:sp>
        <p:nvSpPr>
          <p:cNvPr id="10" name="矩形: 圆角 9"/>
          <p:cNvSpPr/>
          <p:nvPr/>
        </p:nvSpPr>
        <p:spPr>
          <a:xfrm>
            <a:off x="4161398" y="1198908"/>
            <a:ext cx="386920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（二）与祖国同行</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文本框 2"/>
          <p:cNvSpPr txBox="1">
            <a:spLocks noChangeArrowheads="1"/>
          </p:cNvSpPr>
          <p:nvPr/>
        </p:nvSpPr>
        <p:spPr bwMode="auto">
          <a:xfrm>
            <a:off x="3551238" y="2530475"/>
            <a:ext cx="36385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更有无数青年学生积极投身社会主义现代化建设事业，展现时代风貌，勇于开拓进取</a:t>
            </a:r>
            <a:endParaRPr lang="zh-CN" altLang="en-US" sz="2400" dirty="0"/>
          </a:p>
        </p:txBody>
      </p:sp>
      <p:grpSp>
        <p:nvGrpSpPr>
          <p:cNvPr id="162819" name="组合 7"/>
          <p:cNvGrpSpPr/>
          <p:nvPr/>
        </p:nvGrpSpPr>
        <p:grpSpPr bwMode="auto">
          <a:xfrm>
            <a:off x="619125" y="2236788"/>
            <a:ext cx="2492375" cy="2830512"/>
            <a:chOff x="2067501" y="1656178"/>
            <a:chExt cx="1776055" cy="2016000"/>
          </a:xfrm>
        </p:grpSpPr>
        <p:sp>
          <p:nvSpPr>
            <p:cNvPr id="9" name="矩形 13"/>
            <p:cNvSpPr/>
            <p:nvPr/>
          </p:nvSpPr>
          <p:spPr>
            <a:xfrm rot="11826">
              <a:off x="2067501" y="2192120"/>
              <a:ext cx="1726280" cy="834441"/>
            </a:xfrm>
            <a:custGeom>
              <a:avLst/>
              <a:gdLst/>
              <a:ahLst/>
              <a:cxnLst/>
              <a:rect l="l" t="t" r="r" b="b"/>
              <a:pathLst>
                <a:path w="2741259" h="1324552">
                  <a:moveTo>
                    <a:pt x="0" y="0"/>
                  </a:moveTo>
                  <a:lnTo>
                    <a:pt x="2741259" y="0"/>
                  </a:lnTo>
                  <a:lnTo>
                    <a:pt x="2406769" y="1324552"/>
                  </a:lnTo>
                  <a:lnTo>
                    <a:pt x="0" y="1324552"/>
                  </a:lnTo>
                  <a:close/>
                </a:path>
              </a:pathLst>
            </a:custGeom>
            <a:solidFill>
              <a:srgbClr val="2B6C18"/>
            </a:solidFill>
            <a:ln w="25400" cap="flat" cmpd="sng" algn="ctr">
              <a:noFill/>
              <a:prstDash val="solid"/>
            </a:ln>
            <a:effectLst/>
          </p:spPr>
          <p:txBody>
            <a:bodyPr rIns="180000" anchor="ctr"/>
            <a:lstStyle/>
            <a:p>
              <a:pPr algn="ctr" defTabSz="457200">
                <a:defRPr/>
              </a:pPr>
              <a:r>
                <a:rPr lang="zh-CN" altLang="en-US" sz="2400"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sym typeface="+mn-ea"/>
                </a:rPr>
                <a:t>中华人民共和国成立以来</a:t>
              </a:r>
              <a:endParaRPr lang="zh-CN" altLang="en-US" sz="2400"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sym typeface="+mn-ea"/>
              </a:endParaRPr>
            </a:p>
          </p:txBody>
        </p:sp>
        <p:sp>
          <p:nvSpPr>
            <p:cNvPr id="10" name="椭圆 3"/>
            <p:cNvSpPr/>
            <p:nvPr/>
          </p:nvSpPr>
          <p:spPr>
            <a:xfrm rot="17116301" flipV="1">
              <a:off x="2747331" y="2575953"/>
              <a:ext cx="2016000" cy="176450"/>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ysClr val="window" lastClr="FFFFFF">
                    <a:lumMod val="50000"/>
                    <a:alpha val="27000"/>
                  </a:sysClr>
                </a:gs>
                <a:gs pos="26000">
                  <a:sysClr val="window" lastClr="FFFFFF">
                    <a:lumMod val="95000"/>
                    <a:alpha val="0"/>
                  </a:sysClr>
                </a:gs>
              </a:gsLst>
              <a:lin ang="5400000" scaled="1"/>
              <a:tileRect/>
            </a:gradFill>
            <a:ln w="25400" cap="flat" cmpd="sng" algn="ctr">
              <a:noFill/>
              <a:prstDash val="solid"/>
            </a:ln>
            <a:effectLst/>
          </p:spPr>
          <p:txBody>
            <a:bodyPr lIns="68580" tIns="34290" rIns="68580" bIns="34290" anchor="ctr"/>
            <a:lstStyle/>
            <a:p>
              <a:pPr algn="ctr" defTabSz="457200">
                <a:defRPr/>
              </a:pPr>
              <a:endParaRPr lang="zh-CN" altLang="en-US" sz="1350" kern="0">
                <a:solidFill>
                  <a:sysClr val="window" lastClr="FFFFFF"/>
                </a:solidFill>
                <a:latin typeface="Calibri" panose="020F0502020204030204"/>
                <a:ea typeface="宋体" panose="02010600030101010101" pitchFamily="2" charset="-122"/>
              </a:endParaRPr>
            </a:p>
          </p:txBody>
        </p:sp>
      </p:grpSp>
      <p:sp>
        <p:nvSpPr>
          <p:cNvPr id="162825" name="文本框 2"/>
          <p:cNvSpPr txBox="1">
            <a:spLocks noChangeArrowheads="1"/>
          </p:cNvSpPr>
          <p:nvPr/>
        </p:nvSpPr>
        <p:spPr bwMode="auto">
          <a:xfrm>
            <a:off x="1406525" y="5459413"/>
            <a:ext cx="76088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buClr>
                <a:srgbClr val="967200"/>
              </a:buClr>
              <a:buFont typeface="Wingdings" panose="05000000000000000000" pitchFamily="2" charset="2"/>
              <a:buChar char="Ø"/>
            </a:pPr>
            <a:r>
              <a:rPr lang="zh-CN" altLang="en-US" sz="2400">
                <a:sym typeface="+mn-ea"/>
              </a:rPr>
              <a:t>正确认识国家和民族赋予的历史使命和时代责任</a:t>
            </a:r>
            <a:endParaRPr lang="en-US" altLang="zh-CN" sz="2400">
              <a:sym typeface="+mn-ea"/>
            </a:endParaRPr>
          </a:p>
          <a:p>
            <a:pPr algn="just">
              <a:lnSpc>
                <a:spcPct val="150000"/>
              </a:lnSpc>
              <a:buClr>
                <a:srgbClr val="967200"/>
              </a:buClr>
              <a:buFont typeface="Wingdings" panose="05000000000000000000" pitchFamily="2" charset="2"/>
              <a:buChar char="Ø"/>
            </a:pPr>
            <a:r>
              <a:rPr lang="zh-CN" altLang="en-US" sz="2400">
                <a:sym typeface="+mn-ea"/>
              </a:rPr>
              <a:t>自觉与国家和民族共奋进、同发展</a:t>
            </a:r>
            <a:endParaRPr lang="en-US" altLang="zh-CN" sz="2400">
              <a:sym typeface="+mn-ea"/>
            </a:endParaRPr>
          </a:p>
          <a:p>
            <a:pPr algn="just">
              <a:lnSpc>
                <a:spcPct val="150000"/>
              </a:lnSpc>
              <a:buClr>
                <a:srgbClr val="967200"/>
              </a:buClr>
              <a:buFont typeface="Wingdings" panose="05000000000000000000" pitchFamily="2" charset="2"/>
              <a:buChar char="Ø"/>
            </a:pPr>
            <a:endParaRPr lang="zh-CN" altLang="en-US" sz="2400">
              <a:sym typeface="+mn-ea"/>
            </a:endParaRPr>
          </a:p>
        </p:txBody>
      </p:sp>
      <p:pic>
        <p:nvPicPr>
          <p:cNvPr id="162826" name="图片 4"/>
          <p:cNvPicPr>
            <a:picLocks noChangeAspect="1" noChangeArrowheads="1"/>
          </p:cNvPicPr>
          <p:nvPr/>
        </p:nvPicPr>
        <p:blipFill>
          <a:blip r:embed="rId1">
            <a:extLst>
              <a:ext uri="{28A0092B-C50C-407E-A947-70E740481C1C}">
                <a14:useLocalDpi xmlns:a14="http://schemas.microsoft.com/office/drawing/2010/main" val="0"/>
              </a:ext>
            </a:extLst>
          </a:blip>
          <a:srcRect b="13115"/>
          <a:stretch>
            <a:fillRect/>
          </a:stretch>
        </p:blipFill>
        <p:spPr bwMode="auto">
          <a:xfrm>
            <a:off x="7943850" y="2536825"/>
            <a:ext cx="38481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圆角 10"/>
          <p:cNvSpPr/>
          <p:nvPr/>
        </p:nvSpPr>
        <p:spPr>
          <a:xfrm>
            <a:off x="4161398" y="1198908"/>
            <a:ext cx="386920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（二）与祖国同行</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文本框 2"/>
          <p:cNvSpPr txBox="1">
            <a:spLocks noChangeArrowheads="1"/>
          </p:cNvSpPr>
          <p:nvPr/>
        </p:nvSpPr>
        <p:spPr bwMode="auto">
          <a:xfrm>
            <a:off x="771525" y="2116138"/>
            <a:ext cx="4262438"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3200" b="1" dirty="0">
                <a:solidFill>
                  <a:srgbClr val="2B6C18"/>
                </a:solidFill>
              </a:rPr>
              <a:t>人民群众</a:t>
            </a:r>
            <a:r>
              <a:rPr lang="zh-CN" altLang="en-US" sz="2400" dirty="0"/>
              <a:t>是历史的创造者，是国家的主人。</a:t>
            </a:r>
            <a:endParaRPr lang="zh-CN" altLang="en-US" sz="2400" dirty="0"/>
          </a:p>
        </p:txBody>
      </p:sp>
      <p:pic>
        <p:nvPicPr>
          <p:cNvPr id="115722" name="图片 1"/>
          <p:cNvPicPr>
            <a:picLocks noChangeAspect="1" noChangeArrowheads="1"/>
          </p:cNvPicPr>
          <p:nvPr/>
        </p:nvPicPr>
        <p:blipFill>
          <a:blip r:embed="rId1"/>
          <a:srcRect/>
          <a:stretch>
            <a:fillRect/>
          </a:stretch>
        </p:blipFill>
        <p:spPr bwMode="auto">
          <a:xfrm>
            <a:off x="963327" y="3825276"/>
            <a:ext cx="3510234" cy="282577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64873" name="文本框 2"/>
          <p:cNvSpPr txBox="1">
            <a:spLocks noChangeArrowheads="1"/>
          </p:cNvSpPr>
          <p:nvPr/>
        </p:nvSpPr>
        <p:spPr bwMode="auto">
          <a:xfrm>
            <a:off x="6795486" y="2766974"/>
            <a:ext cx="54546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dirty="0"/>
              <a:t>走与人民群众相结合的道路</a:t>
            </a:r>
            <a:endParaRPr lang="zh-CN" altLang="en-US" sz="2400" dirty="0"/>
          </a:p>
        </p:txBody>
      </p:sp>
      <p:grpSp>
        <p:nvGrpSpPr>
          <p:cNvPr id="164874" name="组合 34"/>
          <p:cNvGrpSpPr/>
          <p:nvPr/>
        </p:nvGrpSpPr>
        <p:grpSpPr bwMode="auto">
          <a:xfrm>
            <a:off x="5072063" y="2960688"/>
            <a:ext cx="2311400" cy="3175000"/>
            <a:chOff x="2212975" y="1981200"/>
            <a:chExt cx="2808288" cy="3857625"/>
          </a:xfrm>
        </p:grpSpPr>
        <p:sp>
          <p:nvSpPr>
            <p:cNvPr id="16" name="MH_Other_1"/>
            <p:cNvSpPr/>
            <p:nvPr>
              <p:custDataLst>
                <p:tags r:id="rId2"/>
              </p:custDataLst>
            </p:nvPr>
          </p:nvSpPr>
          <p:spPr>
            <a:xfrm rot="21439215">
              <a:off x="2662378" y="4857059"/>
              <a:ext cx="970172" cy="981766"/>
            </a:xfrm>
            <a:prstGeom prst="roundRect">
              <a:avLst>
                <a:gd name="adj" fmla="val 18567"/>
              </a:avLst>
            </a:prstGeom>
            <a:solidFill>
              <a:sysClr val="window" lastClr="FFFFFF">
                <a:lumMod val="50000"/>
              </a:sysClr>
            </a:solidFill>
            <a:ln w="25400" cap="flat" cmpd="sng" algn="ctr">
              <a:noFill/>
              <a:prstDash val="solid"/>
            </a:ln>
            <a:effectLst/>
          </p:spPr>
          <p:txBody>
            <a:bodyPr anchor="ctr"/>
            <a:lstStyle/>
            <a:p>
              <a:pPr algn="ctr" defTabSz="457200" eaLnBrk="1" fontAlgn="auto" hangingPunct="1">
                <a:spcBef>
                  <a:spcPts val="0"/>
                </a:spcBef>
                <a:spcAft>
                  <a:spcPts val="0"/>
                </a:spcAft>
                <a:defRPr/>
              </a:pPr>
              <a:r>
                <a:rPr lang="en-US" altLang="zh-CN" sz="4400" kern="0" dirty="0">
                  <a:solidFill>
                    <a:srgbClr val="FFFFFF"/>
                  </a:solidFill>
                  <a:latin typeface="Arial" panose="020B0604020202020204"/>
                  <a:sym typeface="+mn-ea"/>
                </a:rPr>
                <a:t>4</a:t>
              </a:r>
              <a:endParaRPr lang="zh-CN" altLang="en-US" sz="4400" kern="0" dirty="0">
                <a:solidFill>
                  <a:srgbClr val="FFFFFF"/>
                </a:solidFill>
                <a:latin typeface="Arial" panose="020B0604020202020204"/>
                <a:sym typeface="+mn-ea"/>
              </a:endParaRPr>
            </a:p>
          </p:txBody>
        </p:sp>
        <p:cxnSp>
          <p:nvCxnSpPr>
            <p:cNvPr id="164879" name="MH_Other_2"/>
            <p:cNvCxnSpPr>
              <a:cxnSpLocks noChangeShapeType="1"/>
            </p:cNvCxnSpPr>
            <p:nvPr>
              <p:custDataLst>
                <p:tags r:id="rId3"/>
              </p:custDataLst>
            </p:nvPr>
          </p:nvCxnSpPr>
          <p:spPr bwMode="auto">
            <a:xfrm>
              <a:off x="3654425" y="5118100"/>
              <a:ext cx="1165225" cy="0"/>
            </a:xfrm>
            <a:prstGeom prst="straightConnector1">
              <a:avLst/>
            </a:prstGeom>
            <a:noFill/>
            <a:ln w="9525">
              <a:solidFill>
                <a:srgbClr val="A6A6A6"/>
              </a:solidFill>
              <a:round/>
              <a:tailEnd type="triangle" w="med" len="med"/>
            </a:ln>
            <a:extLst>
              <a:ext uri="{909E8E84-426E-40DD-AFC4-6F175D3DCCD1}">
                <a14:hiddenFill xmlns:a14="http://schemas.microsoft.com/office/drawing/2010/main">
                  <a:noFill/>
                </a14:hiddenFill>
              </a:ext>
            </a:extLst>
          </p:spPr>
        </p:cxnSp>
        <p:sp>
          <p:nvSpPr>
            <p:cNvPr id="18" name="MH_Other_3"/>
            <p:cNvSpPr/>
            <p:nvPr>
              <p:custDataLst>
                <p:tags r:id="rId4"/>
              </p:custDataLst>
            </p:nvPr>
          </p:nvSpPr>
          <p:spPr>
            <a:xfrm rot="21439215">
              <a:off x="2888044" y="3896510"/>
              <a:ext cx="970170" cy="981766"/>
            </a:xfrm>
            <a:prstGeom prst="roundRect">
              <a:avLst>
                <a:gd name="adj" fmla="val 18567"/>
              </a:avLst>
            </a:prstGeom>
            <a:solidFill>
              <a:srgbClr val="2B6C18"/>
            </a:solidFill>
            <a:ln w="25400" cap="flat" cmpd="sng" algn="ctr">
              <a:noFill/>
              <a:prstDash val="solid"/>
            </a:ln>
            <a:effectLst/>
          </p:spPr>
          <p:txBody>
            <a:bodyPr anchor="ctr"/>
            <a:lstStyle/>
            <a:p>
              <a:pPr algn="ctr" defTabSz="457200" eaLnBrk="1" fontAlgn="auto" hangingPunct="1">
                <a:spcBef>
                  <a:spcPts val="0"/>
                </a:spcBef>
                <a:spcAft>
                  <a:spcPts val="0"/>
                </a:spcAft>
                <a:defRPr/>
              </a:pPr>
              <a:r>
                <a:rPr lang="en-US" altLang="zh-CN" sz="4400" kern="0" dirty="0">
                  <a:solidFill>
                    <a:srgbClr val="FFFFFF"/>
                  </a:solidFill>
                  <a:latin typeface="Arial" panose="020B0604020202020204"/>
                  <a:sym typeface="+mn-ea"/>
                </a:rPr>
                <a:t>3</a:t>
              </a:r>
              <a:endParaRPr lang="zh-CN" altLang="en-US" sz="4400" kern="0" dirty="0">
                <a:solidFill>
                  <a:srgbClr val="FFFFFF"/>
                </a:solidFill>
                <a:latin typeface="Arial" panose="020B0604020202020204"/>
                <a:sym typeface="+mn-ea"/>
              </a:endParaRPr>
            </a:p>
          </p:txBody>
        </p:sp>
        <p:cxnSp>
          <p:nvCxnSpPr>
            <p:cNvPr id="164881" name="MH_Other_4"/>
            <p:cNvCxnSpPr>
              <a:cxnSpLocks noChangeShapeType="1"/>
            </p:cNvCxnSpPr>
            <p:nvPr>
              <p:custDataLst>
                <p:tags r:id="rId5"/>
              </p:custDataLst>
            </p:nvPr>
          </p:nvCxnSpPr>
          <p:spPr bwMode="auto">
            <a:xfrm>
              <a:off x="3856038" y="4122738"/>
              <a:ext cx="1165225" cy="0"/>
            </a:xfrm>
            <a:prstGeom prst="straightConnector1">
              <a:avLst/>
            </a:prstGeom>
            <a:noFill/>
            <a:ln w="9525">
              <a:solidFill>
                <a:srgbClr val="A6A6A6"/>
              </a:solidFill>
              <a:round/>
              <a:tailEnd type="triangle" w="med" len="med"/>
            </a:ln>
            <a:extLst>
              <a:ext uri="{909E8E84-426E-40DD-AFC4-6F175D3DCCD1}">
                <a14:hiddenFill xmlns:a14="http://schemas.microsoft.com/office/drawing/2010/main">
                  <a:noFill/>
                </a14:hiddenFill>
              </a:ext>
            </a:extLst>
          </p:spPr>
        </p:cxnSp>
        <p:sp>
          <p:nvSpPr>
            <p:cNvPr id="20" name="MH_Other_5"/>
            <p:cNvSpPr/>
            <p:nvPr>
              <p:custDataLst>
                <p:tags r:id="rId6"/>
              </p:custDataLst>
            </p:nvPr>
          </p:nvSpPr>
          <p:spPr>
            <a:xfrm rot="21439215">
              <a:off x="2533151" y="2945606"/>
              <a:ext cx="970170" cy="981765"/>
            </a:xfrm>
            <a:prstGeom prst="roundRect">
              <a:avLst>
                <a:gd name="adj" fmla="val 18567"/>
              </a:avLst>
            </a:prstGeom>
            <a:solidFill>
              <a:sysClr val="window" lastClr="FFFFFF">
                <a:lumMod val="50000"/>
              </a:sysClr>
            </a:solidFill>
            <a:ln w="25400" cap="flat" cmpd="sng" algn="ctr">
              <a:noFill/>
              <a:prstDash val="solid"/>
            </a:ln>
            <a:effectLst/>
          </p:spPr>
          <p:txBody>
            <a:bodyPr anchor="ctr"/>
            <a:lstStyle/>
            <a:p>
              <a:pPr algn="ctr" defTabSz="457200" eaLnBrk="1" fontAlgn="auto" hangingPunct="1">
                <a:spcBef>
                  <a:spcPts val="0"/>
                </a:spcBef>
                <a:spcAft>
                  <a:spcPts val="0"/>
                </a:spcAft>
                <a:defRPr/>
              </a:pPr>
              <a:r>
                <a:rPr lang="en-US" altLang="zh-CN" sz="4400" kern="0" dirty="0">
                  <a:solidFill>
                    <a:srgbClr val="FFFFFF"/>
                  </a:solidFill>
                  <a:latin typeface="Arial" panose="020B0604020202020204"/>
                  <a:sym typeface="+mn-ea"/>
                </a:rPr>
                <a:t>2</a:t>
              </a:r>
              <a:endParaRPr lang="zh-CN" altLang="en-US" sz="4400" kern="0" dirty="0">
                <a:solidFill>
                  <a:srgbClr val="FFFFFF"/>
                </a:solidFill>
                <a:latin typeface="Arial" panose="020B0604020202020204"/>
                <a:sym typeface="+mn-ea"/>
              </a:endParaRPr>
            </a:p>
          </p:txBody>
        </p:sp>
        <p:cxnSp>
          <p:nvCxnSpPr>
            <p:cNvPr id="164883" name="MH_Other_6"/>
            <p:cNvCxnSpPr>
              <a:cxnSpLocks noChangeShapeType="1"/>
            </p:cNvCxnSpPr>
            <p:nvPr>
              <p:custDataLst>
                <p:tags r:id="rId7"/>
              </p:custDataLst>
            </p:nvPr>
          </p:nvCxnSpPr>
          <p:spPr bwMode="auto">
            <a:xfrm>
              <a:off x="3494088" y="3151188"/>
              <a:ext cx="1165225" cy="0"/>
            </a:xfrm>
            <a:prstGeom prst="straightConnector1">
              <a:avLst/>
            </a:prstGeom>
            <a:noFill/>
            <a:ln w="9525">
              <a:solidFill>
                <a:srgbClr val="A6A6A6"/>
              </a:solidFill>
              <a:round/>
              <a:tailEnd type="triangle" w="med" len="med"/>
            </a:ln>
            <a:extLst>
              <a:ext uri="{909E8E84-426E-40DD-AFC4-6F175D3DCCD1}">
                <a14:hiddenFill xmlns:a14="http://schemas.microsoft.com/office/drawing/2010/main">
                  <a:noFill/>
                </a14:hiddenFill>
              </a:ext>
            </a:extLst>
          </p:spPr>
        </p:cxnSp>
        <p:sp>
          <p:nvSpPr>
            <p:cNvPr id="22" name="MH_Other_7"/>
            <p:cNvSpPr/>
            <p:nvPr>
              <p:custDataLst>
                <p:tags r:id="rId8"/>
              </p:custDataLst>
            </p:nvPr>
          </p:nvSpPr>
          <p:spPr>
            <a:xfrm rot="21116664">
              <a:off x="2212975" y="1981200"/>
              <a:ext cx="970170" cy="981765"/>
            </a:xfrm>
            <a:prstGeom prst="roundRect">
              <a:avLst>
                <a:gd name="adj" fmla="val 18567"/>
              </a:avLst>
            </a:prstGeom>
            <a:solidFill>
              <a:srgbClr val="2B6C18"/>
            </a:solidFill>
            <a:ln w="25400" cap="flat" cmpd="sng" algn="ctr">
              <a:noFill/>
              <a:prstDash val="solid"/>
            </a:ln>
            <a:effectLst/>
          </p:spPr>
          <p:txBody>
            <a:bodyPr anchor="ctr"/>
            <a:lstStyle/>
            <a:p>
              <a:pPr algn="ctr" defTabSz="457200" eaLnBrk="1" fontAlgn="auto" hangingPunct="1">
                <a:spcBef>
                  <a:spcPts val="0"/>
                </a:spcBef>
                <a:spcAft>
                  <a:spcPts val="0"/>
                </a:spcAft>
                <a:defRPr/>
              </a:pPr>
              <a:r>
                <a:rPr lang="en-US" altLang="zh-CN" sz="4400" kern="0" dirty="0">
                  <a:solidFill>
                    <a:srgbClr val="FFFFFF"/>
                  </a:solidFill>
                  <a:latin typeface="Arial" panose="020B0604020202020204"/>
                  <a:sym typeface="+mn-ea"/>
                </a:rPr>
                <a:t>1</a:t>
              </a:r>
              <a:endParaRPr lang="zh-CN" altLang="en-US" sz="4400" kern="0" dirty="0">
                <a:solidFill>
                  <a:srgbClr val="FFFFFF"/>
                </a:solidFill>
                <a:latin typeface="Arial" panose="020B0604020202020204"/>
                <a:sym typeface="+mn-ea"/>
              </a:endParaRPr>
            </a:p>
          </p:txBody>
        </p:sp>
        <p:cxnSp>
          <p:nvCxnSpPr>
            <p:cNvPr id="164885" name="MH_Other_8"/>
            <p:cNvCxnSpPr>
              <a:cxnSpLocks noChangeShapeType="1"/>
            </p:cNvCxnSpPr>
            <p:nvPr>
              <p:custDataLst>
                <p:tags r:id="rId9"/>
              </p:custDataLst>
            </p:nvPr>
          </p:nvCxnSpPr>
          <p:spPr bwMode="auto">
            <a:xfrm>
              <a:off x="3141663" y="2087563"/>
              <a:ext cx="1165225" cy="0"/>
            </a:xfrm>
            <a:prstGeom prst="straightConnector1">
              <a:avLst/>
            </a:prstGeom>
            <a:noFill/>
            <a:ln w="9525">
              <a:solidFill>
                <a:srgbClr val="A6A6A6"/>
              </a:solidFill>
              <a:round/>
              <a:tailEnd type="triangle" w="med" len="med"/>
            </a:ln>
            <a:extLst>
              <a:ext uri="{909E8E84-426E-40DD-AFC4-6F175D3DCCD1}">
                <a14:hiddenFill xmlns:a14="http://schemas.microsoft.com/office/drawing/2010/main">
                  <a:noFill/>
                </a14:hiddenFill>
              </a:ext>
            </a:extLst>
          </p:spPr>
        </p:cxnSp>
      </p:grpSp>
      <p:sp>
        <p:nvSpPr>
          <p:cNvPr id="164875" name="文本框 2"/>
          <p:cNvSpPr txBox="1">
            <a:spLocks noChangeArrowheads="1"/>
          </p:cNvSpPr>
          <p:nvPr/>
        </p:nvSpPr>
        <p:spPr bwMode="auto">
          <a:xfrm>
            <a:off x="7217522" y="3619126"/>
            <a:ext cx="40655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dirty="0"/>
              <a:t>向人民群众学习</a:t>
            </a:r>
            <a:endParaRPr lang="zh-CN" altLang="en-US" sz="2400" dirty="0"/>
          </a:p>
        </p:txBody>
      </p:sp>
      <p:sp>
        <p:nvSpPr>
          <p:cNvPr id="164876" name="文本框 2"/>
          <p:cNvSpPr txBox="1">
            <a:spLocks noChangeArrowheads="1"/>
          </p:cNvSpPr>
          <p:nvPr/>
        </p:nvSpPr>
        <p:spPr bwMode="auto">
          <a:xfrm>
            <a:off x="7454900" y="4426384"/>
            <a:ext cx="47371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dirty="0"/>
              <a:t>从人民群众中汲取营养</a:t>
            </a:r>
            <a:endParaRPr lang="zh-CN" altLang="en-US" sz="2400" dirty="0"/>
          </a:p>
        </p:txBody>
      </p:sp>
      <p:sp>
        <p:nvSpPr>
          <p:cNvPr id="164877" name="文本框 2"/>
          <p:cNvSpPr txBox="1">
            <a:spLocks noChangeArrowheads="1"/>
          </p:cNvSpPr>
          <p:nvPr/>
        </p:nvSpPr>
        <p:spPr bwMode="auto">
          <a:xfrm>
            <a:off x="7279624" y="5233643"/>
            <a:ext cx="4473105" cy="94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dirty="0"/>
              <a:t>做中国最广大人民群众根本利益的维护者</a:t>
            </a:r>
            <a:endParaRPr lang="zh-CN" altLang="en-US" sz="2400" dirty="0"/>
          </a:p>
        </p:txBody>
      </p:sp>
      <p:sp>
        <p:nvSpPr>
          <p:cNvPr id="19" name="矩形: 圆角 18"/>
          <p:cNvSpPr/>
          <p:nvPr/>
        </p:nvSpPr>
        <p:spPr>
          <a:xfrm>
            <a:off x="4161398" y="1198908"/>
            <a:ext cx="386920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（三）与人民同在</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76550"/>
            <a:ext cx="12192000" cy="3994150"/>
          </a:xfrm>
          <a:prstGeom prst="rect">
            <a:avLst/>
          </a:prstGeom>
        </p:spPr>
      </p:pic>
      <p:grpSp>
        <p:nvGrpSpPr>
          <p:cNvPr id="4" name="组合 3"/>
          <p:cNvGrpSpPr/>
          <p:nvPr/>
        </p:nvGrpSpPr>
        <p:grpSpPr>
          <a:xfrm>
            <a:off x="199869" y="186885"/>
            <a:ext cx="11792262" cy="6521508"/>
            <a:chOff x="199869" y="186885"/>
            <a:chExt cx="11792262" cy="6521508"/>
          </a:xfrm>
        </p:grpSpPr>
        <p:sp>
          <p:nvSpPr>
            <p:cNvPr id="12" name="圆角矩形 18"/>
            <p:cNvSpPr/>
            <p:nvPr/>
          </p:nvSpPr>
          <p:spPr>
            <a:xfrm>
              <a:off x="199869" y="314792"/>
              <a:ext cx="11792262" cy="6393601"/>
            </a:xfrm>
            <a:prstGeom prst="roundRect">
              <a:avLst>
                <a:gd name="adj" fmla="val 1667"/>
              </a:avLst>
            </a:prstGeom>
            <a:solidFill>
              <a:sysClr val="window" lastClr="FFFFFF">
                <a:alpha val="98000"/>
              </a:sysClr>
            </a:solidFill>
            <a:ln w="12700" cap="flat" cmpd="sng" algn="ctr">
              <a:no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25"/>
            <p:cNvSpPr/>
            <p:nvPr/>
          </p:nvSpPr>
          <p:spPr>
            <a:xfrm>
              <a:off x="408318" y="507593"/>
              <a:ext cx="11375364" cy="5992795"/>
            </a:xfrm>
            <a:prstGeom prst="roundRect">
              <a:avLst>
                <a:gd name="adj" fmla="val 1667"/>
              </a:avLst>
            </a:prstGeom>
            <a:noFill/>
            <a:ln w="19050" cap="flat" cmpd="sng" algn="ctr">
              <a:solidFill>
                <a:srgbClr val="34861E"/>
              </a:solid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圆角矩形 23"/>
            <p:cNvSpPr/>
            <p:nvPr/>
          </p:nvSpPr>
          <p:spPr>
            <a:xfrm>
              <a:off x="2364459" y="186885"/>
              <a:ext cx="7463082" cy="731837"/>
            </a:xfrm>
            <a:prstGeom prst="roundRect">
              <a:avLst/>
            </a:prstGeom>
            <a:solidFill>
              <a:srgbClr val="2B6C18"/>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72000" anchor="ctr"/>
            <a:lstStyle/>
            <a:p>
              <a:pPr lvl="0" algn="ctr" eaLnBrk="1" fontAlgn="auto" hangingPunct="1">
                <a:spcBef>
                  <a:spcPts val="0"/>
                </a:spcBef>
                <a:spcAft>
                  <a:spcPts val="0"/>
                </a:spcAft>
                <a:defRPr/>
              </a:pPr>
              <a:r>
                <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拓展</a:t>
              </a: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：我将无我   不负人民</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5" name="矩形 4"/>
            <p:cNvSpPr>
              <a:spLocks noChangeArrowheads="1"/>
            </p:cNvSpPr>
            <p:nvPr/>
          </p:nvSpPr>
          <p:spPr bwMode="auto">
            <a:xfrm>
              <a:off x="713146" y="1430384"/>
              <a:ext cx="7299779" cy="468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gn="just">
                <a:lnSpc>
                  <a:spcPct val="140000"/>
                </a:lnSpc>
                <a:spcBef>
                  <a:spcPct val="0"/>
                </a:spcBef>
                <a:buNone/>
              </a:pPr>
              <a:r>
                <a:rPr lang="zh-CN" altLang="en-US" sz="2400" dirty="0">
                  <a:solidFill>
                    <a:srgbClr val="000000"/>
                  </a:solidFill>
                </a:rPr>
                <a:t>“最后，我有一个很好奇的问题，不知能不能问一下？”</a:t>
              </a:r>
              <a:endParaRPr lang="zh-CN" altLang="en-US" sz="2400" dirty="0">
                <a:solidFill>
                  <a:srgbClr val="000000"/>
                </a:solidFill>
              </a:endParaRPr>
            </a:p>
            <a:p>
              <a:pPr lvl="0" indent="629920" algn="just">
                <a:lnSpc>
                  <a:spcPct val="140000"/>
                </a:lnSpc>
                <a:spcBef>
                  <a:spcPct val="0"/>
                </a:spcBef>
                <a:buNone/>
              </a:pPr>
              <a:r>
                <a:rPr lang="en-US" altLang="zh-CN" sz="2400" dirty="0">
                  <a:solidFill>
                    <a:srgbClr val="000000"/>
                  </a:solidFill>
                </a:rPr>
                <a:t>2019</a:t>
              </a:r>
              <a:r>
                <a:rPr lang="zh-CN" altLang="en-US" sz="2400" dirty="0">
                  <a:solidFill>
                    <a:srgbClr val="000000"/>
                  </a:solidFill>
                </a:rPr>
                <a:t>年</a:t>
              </a:r>
              <a:r>
                <a:rPr lang="en-US" altLang="zh-CN" sz="2400" dirty="0">
                  <a:solidFill>
                    <a:srgbClr val="000000"/>
                  </a:solidFill>
                </a:rPr>
                <a:t>3</a:t>
              </a:r>
              <a:r>
                <a:rPr lang="zh-CN" altLang="en-US" sz="2400" dirty="0">
                  <a:solidFill>
                    <a:srgbClr val="000000"/>
                  </a:solidFill>
                </a:rPr>
                <a:t>月</a:t>
              </a:r>
              <a:r>
                <a:rPr lang="en-US" altLang="zh-CN" sz="2400" dirty="0">
                  <a:solidFill>
                    <a:srgbClr val="000000"/>
                  </a:solidFill>
                </a:rPr>
                <a:t>22</a:t>
              </a:r>
              <a:r>
                <a:rPr lang="zh-CN" altLang="en-US" sz="2400" dirty="0">
                  <a:solidFill>
                    <a:srgbClr val="000000"/>
                  </a:solidFill>
                </a:rPr>
                <a:t>日下午，意大利众议院，习近平主席同众议长菲科举行会见。临近结束时，菲科突然抛出了这句话。全场目光注视着他。</a:t>
              </a:r>
              <a:endParaRPr lang="zh-CN" altLang="en-US" sz="2400" dirty="0">
                <a:solidFill>
                  <a:srgbClr val="000000"/>
                </a:solidFill>
              </a:endParaRPr>
            </a:p>
            <a:p>
              <a:pPr lvl="0" indent="629920" algn="just">
                <a:lnSpc>
                  <a:spcPct val="140000"/>
                </a:lnSpc>
                <a:spcBef>
                  <a:spcPct val="0"/>
                </a:spcBef>
                <a:buNone/>
              </a:pPr>
              <a:r>
                <a:rPr lang="zh-CN" altLang="en-US" sz="2400" dirty="0">
                  <a:solidFill>
                    <a:srgbClr val="000000"/>
                  </a:solidFill>
                </a:rPr>
                <a:t>“您当选中国国家主席的时候，是一种什么样的心情？”听到众人的笑声，菲科补充道：“因为我本人当选众议长已经很激动了，而中国这么大，您作为世界上如此重要国家的一位领袖，您是怎么想的？”</a:t>
              </a:r>
              <a:endParaRPr lang="zh-CN" altLang="en-US" sz="2400" dirty="0">
                <a:solidFill>
                  <a:srgbClr val="000000"/>
                </a:solidFill>
              </a:endParaRPr>
            </a:p>
          </p:txBody>
        </p:sp>
      </p:gr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9582" y="2666270"/>
            <a:ext cx="3309272" cy="2286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77185"/>
            <a:ext cx="12192000" cy="3992879"/>
          </a:xfrm>
          <a:prstGeom prst="rect">
            <a:avLst/>
          </a:prstGeom>
          <a:blipFill>
            <a:blip r:embed="rId1"/>
            <a:stretch>
              <a:fillRect/>
            </a:stretch>
          </a:blipFill>
        </p:spPr>
      </p:pic>
      <p:grpSp>
        <p:nvGrpSpPr>
          <p:cNvPr id="4" name="组合 3"/>
          <p:cNvGrpSpPr/>
          <p:nvPr/>
        </p:nvGrpSpPr>
        <p:grpSpPr>
          <a:xfrm>
            <a:off x="199869" y="168246"/>
            <a:ext cx="11792262" cy="6521508"/>
            <a:chOff x="199869" y="186885"/>
            <a:chExt cx="11792262" cy="6521508"/>
          </a:xfrm>
        </p:grpSpPr>
        <p:sp>
          <p:nvSpPr>
            <p:cNvPr id="12" name="圆角矩形 18"/>
            <p:cNvSpPr/>
            <p:nvPr/>
          </p:nvSpPr>
          <p:spPr>
            <a:xfrm>
              <a:off x="199869" y="314792"/>
              <a:ext cx="11792262" cy="6393601"/>
            </a:xfrm>
            <a:prstGeom prst="roundRect">
              <a:avLst>
                <a:gd name="adj" fmla="val 1667"/>
              </a:avLst>
            </a:prstGeom>
            <a:solidFill>
              <a:sysClr val="window" lastClr="FFFFFF">
                <a:alpha val="98000"/>
              </a:sysClr>
            </a:solidFill>
            <a:ln w="12700" cap="flat" cmpd="sng" algn="ctr">
              <a:no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25"/>
            <p:cNvSpPr/>
            <p:nvPr/>
          </p:nvSpPr>
          <p:spPr>
            <a:xfrm>
              <a:off x="408318" y="507593"/>
              <a:ext cx="11375364" cy="5992795"/>
            </a:xfrm>
            <a:prstGeom prst="roundRect">
              <a:avLst>
                <a:gd name="adj" fmla="val 1667"/>
              </a:avLst>
            </a:prstGeom>
            <a:noFill/>
            <a:ln w="19050" cap="flat" cmpd="sng" algn="ctr">
              <a:solidFill>
                <a:srgbClr val="34861E"/>
              </a:solidFill>
              <a:prstDash val="solid"/>
              <a:miter lim="800000"/>
            </a:ln>
            <a:effectLst>
              <a:outerShdw blurRad="114300" sx="102000" sy="102000" algn="ctr" rotWithShape="0">
                <a:prstClr val="black">
                  <a:alpha val="4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圆角矩形 23"/>
            <p:cNvSpPr/>
            <p:nvPr/>
          </p:nvSpPr>
          <p:spPr>
            <a:xfrm>
              <a:off x="2364459" y="186885"/>
              <a:ext cx="7463082" cy="731837"/>
            </a:xfrm>
            <a:prstGeom prst="roundRect">
              <a:avLst/>
            </a:prstGeom>
            <a:solidFill>
              <a:srgbClr val="2B6C18"/>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72000" anchor="ctr"/>
            <a:lstStyle/>
            <a:p>
              <a:pPr lvl="0" algn="ctr" eaLnBrk="1" fontAlgn="auto" hangingPunct="1">
                <a:spcBef>
                  <a:spcPts val="0"/>
                </a:spcBef>
                <a:spcAft>
                  <a:spcPts val="0"/>
                </a:spcAft>
                <a:defRPr/>
              </a:pP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拓展：我将无我   不负人民</a:t>
              </a:r>
              <a:endPar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 name="矩形 4"/>
            <p:cNvSpPr>
              <a:spLocks noChangeArrowheads="1"/>
            </p:cNvSpPr>
            <p:nvPr/>
          </p:nvSpPr>
          <p:spPr bwMode="auto">
            <a:xfrm>
              <a:off x="1060450" y="999909"/>
              <a:ext cx="10071100" cy="16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gn="just">
                <a:lnSpc>
                  <a:spcPct val="150000"/>
                </a:lnSpc>
                <a:spcBef>
                  <a:spcPct val="0"/>
                </a:spcBef>
                <a:buNone/>
              </a:pPr>
              <a:r>
                <a:rPr lang="zh-CN" altLang="en-US" sz="2400" dirty="0">
                  <a:solidFill>
                    <a:srgbClr val="000000"/>
                  </a:solidFill>
                </a:rPr>
                <a:t>习近平主席的目光沉静而充满力量，他说，这么大一个国家，责任非常重、工作非常艰巨。我将无我，不负人民。我愿意做到一个“无我”的状态，为中国的发展奉献自己。</a:t>
              </a:r>
              <a:endParaRPr lang="zh-CN" altLang="en-US" sz="2400" dirty="0">
                <a:solidFill>
                  <a:srgbClr val="000000"/>
                </a:solidFill>
              </a:endParaRPr>
            </a:p>
          </p:txBody>
        </p:sp>
      </p:grpSp>
      <p:grpSp>
        <p:nvGrpSpPr>
          <p:cNvPr id="13" name="组合 12"/>
          <p:cNvGrpSpPr/>
          <p:nvPr/>
        </p:nvGrpSpPr>
        <p:grpSpPr>
          <a:xfrm>
            <a:off x="1788201" y="2785361"/>
            <a:ext cx="8615598" cy="3565046"/>
            <a:chOff x="-2331439" y="2742619"/>
            <a:chExt cx="10771516" cy="4457143"/>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29" y="2742619"/>
              <a:ext cx="7619048" cy="4457143"/>
            </a:xfrm>
            <a:prstGeom prst="rect">
              <a:avLst/>
            </a:prstGeom>
          </p:spPr>
        </p:pic>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b="9199"/>
            <a:stretch>
              <a:fillRect/>
            </a:stretch>
          </p:blipFill>
          <p:spPr>
            <a:xfrm>
              <a:off x="-2331439" y="2742619"/>
              <a:ext cx="3152468" cy="445714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email"/>
          <a:srcRect/>
          <a:stretch>
            <a:fillRect/>
          </a:stretch>
        </p:blipFill>
        <p:spPr>
          <a:xfrm rot="17730546">
            <a:off x="-89437" y="1736962"/>
            <a:ext cx="3783756" cy="423569"/>
          </a:xfrm>
          <a:prstGeom prst="rect">
            <a:avLst/>
          </a:prstGeom>
        </p:spPr>
      </p:pic>
      <p:grpSp>
        <p:nvGrpSpPr>
          <p:cNvPr id="15" name="组合 14"/>
          <p:cNvGrpSpPr/>
          <p:nvPr/>
        </p:nvGrpSpPr>
        <p:grpSpPr>
          <a:xfrm>
            <a:off x="0" y="859950"/>
            <a:ext cx="2450640" cy="1575797"/>
            <a:chOff x="0" y="859950"/>
            <a:chExt cx="2450640" cy="1575797"/>
          </a:xfrm>
        </p:grpSpPr>
        <p:sp>
          <p:nvSpPr>
            <p:cNvPr id="18" name="任意多边形: 形状 17"/>
            <p:cNvSpPr/>
            <p:nvPr/>
          </p:nvSpPr>
          <p:spPr>
            <a:xfrm>
              <a:off x="933146" y="859950"/>
              <a:ext cx="1517494" cy="1575797"/>
            </a:xfrm>
            <a:custGeom>
              <a:avLst/>
              <a:gdLst>
                <a:gd name="connsiteX0" fmla="*/ 0 w 1517494"/>
                <a:gd name="connsiteY0" fmla="*/ 0 h 1114131"/>
                <a:gd name="connsiteX1" fmla="*/ 1517494 w 1517494"/>
                <a:gd name="connsiteY1" fmla="*/ 0 h 1114131"/>
                <a:gd name="connsiteX2" fmla="*/ 734126 w 1517494"/>
                <a:gd name="connsiteY2" fmla="*/ 1114131 h 1114131"/>
                <a:gd name="connsiteX3" fmla="*/ 0 w 1517494"/>
                <a:gd name="connsiteY3" fmla="*/ 1114131 h 1114131"/>
              </a:gdLst>
              <a:ahLst/>
              <a:cxnLst>
                <a:cxn ang="0">
                  <a:pos x="connsiteX0" y="connsiteY0"/>
                </a:cxn>
                <a:cxn ang="0">
                  <a:pos x="connsiteX1" y="connsiteY1"/>
                </a:cxn>
                <a:cxn ang="0">
                  <a:pos x="connsiteX2" y="connsiteY2"/>
                </a:cxn>
                <a:cxn ang="0">
                  <a:pos x="connsiteX3" y="connsiteY3"/>
                </a:cxn>
              </a:cxnLst>
              <a:rect l="l" t="t" r="r" b="b"/>
              <a:pathLst>
                <a:path w="1517494" h="1114131">
                  <a:moveTo>
                    <a:pt x="0" y="0"/>
                  </a:moveTo>
                  <a:lnTo>
                    <a:pt x="1517494" y="0"/>
                  </a:lnTo>
                  <a:lnTo>
                    <a:pt x="734126" y="1114131"/>
                  </a:lnTo>
                  <a:lnTo>
                    <a:pt x="0" y="1114131"/>
                  </a:lnTo>
                  <a:close/>
                </a:path>
              </a:pathLst>
            </a:cu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9" name="矩形 18"/>
            <p:cNvSpPr/>
            <p:nvPr/>
          </p:nvSpPr>
          <p:spPr>
            <a:xfrm>
              <a:off x="0" y="859950"/>
              <a:ext cx="1517495" cy="1575797"/>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grpSp>
      <p:pic>
        <p:nvPicPr>
          <p:cNvPr id="24" name="图片 23"/>
          <p:cNvPicPr>
            <a:picLocks noChangeAspect="1"/>
          </p:cNvPicPr>
          <p:nvPr/>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9091" r="76997" b="27100"/>
          <a:stretch>
            <a:fillRect/>
          </a:stretch>
        </p:blipFill>
        <p:spPr>
          <a:xfrm>
            <a:off x="295012" y="755634"/>
            <a:ext cx="1522440" cy="1575798"/>
          </a:xfrm>
          <a:prstGeom prst="rect">
            <a:avLst/>
          </a:prstGeom>
        </p:spPr>
      </p:pic>
      <p:sp>
        <p:nvSpPr>
          <p:cNvPr id="7" name="任意多边形: 形状 6"/>
          <p:cNvSpPr/>
          <p:nvPr/>
        </p:nvSpPr>
        <p:spPr>
          <a:xfrm>
            <a:off x="4606925" y="4829648"/>
            <a:ext cx="954804" cy="1357953"/>
          </a:xfrm>
          <a:custGeom>
            <a:avLst/>
            <a:gdLst>
              <a:gd name="connsiteX0" fmla="*/ 0 w 1611105"/>
              <a:gd name="connsiteY0" fmla="*/ 0 h 2291365"/>
              <a:gd name="connsiteX1" fmla="*/ 1611105 w 1611105"/>
              <a:gd name="connsiteY1" fmla="*/ 0 h 2291365"/>
              <a:gd name="connsiteX2" fmla="*/ 0 w 1611105"/>
              <a:gd name="connsiteY2" fmla="*/ 2291365 h 2291365"/>
            </a:gdLst>
            <a:ahLst/>
            <a:cxnLst>
              <a:cxn ang="0">
                <a:pos x="connsiteX0" y="connsiteY0"/>
              </a:cxn>
              <a:cxn ang="0">
                <a:pos x="connsiteX1" y="connsiteY1"/>
              </a:cxn>
              <a:cxn ang="0">
                <a:pos x="connsiteX2" y="connsiteY2"/>
              </a:cxn>
            </a:cxnLst>
            <a:rect l="l" t="t" r="r" b="b"/>
            <a:pathLst>
              <a:path w="1611105" h="2291365">
                <a:moveTo>
                  <a:pt x="0" y="0"/>
                </a:moveTo>
                <a:lnTo>
                  <a:pt x="1611105" y="0"/>
                </a:lnTo>
                <a:lnTo>
                  <a:pt x="0" y="229136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6" name="任意多边形: 形状 15"/>
          <p:cNvSpPr/>
          <p:nvPr/>
        </p:nvSpPr>
        <p:spPr>
          <a:xfrm>
            <a:off x="0" y="2435747"/>
            <a:ext cx="7244989" cy="2392907"/>
          </a:xfrm>
          <a:custGeom>
            <a:avLst/>
            <a:gdLst>
              <a:gd name="connsiteX0" fmla="*/ 0 w 7244989"/>
              <a:gd name="connsiteY0" fmla="*/ 0 h 2392907"/>
              <a:gd name="connsiteX1" fmla="*/ 7244989 w 7244989"/>
              <a:gd name="connsiteY1" fmla="*/ 0 h 2392907"/>
              <a:gd name="connsiteX2" fmla="*/ 5562488 w 7244989"/>
              <a:gd name="connsiteY2" fmla="*/ 2392907 h 2392907"/>
              <a:gd name="connsiteX3" fmla="*/ 0 w 7244989"/>
              <a:gd name="connsiteY3" fmla="*/ 2392907 h 2392907"/>
            </a:gdLst>
            <a:ahLst/>
            <a:cxnLst>
              <a:cxn ang="0">
                <a:pos x="connsiteX0" y="connsiteY0"/>
              </a:cxn>
              <a:cxn ang="0">
                <a:pos x="connsiteX1" y="connsiteY1"/>
              </a:cxn>
              <a:cxn ang="0">
                <a:pos x="connsiteX2" y="connsiteY2"/>
              </a:cxn>
              <a:cxn ang="0">
                <a:pos x="connsiteX3" y="connsiteY3"/>
              </a:cxn>
            </a:cxnLst>
            <a:rect l="l" t="t" r="r" b="b"/>
            <a:pathLst>
              <a:path w="7244989" h="2392907">
                <a:moveTo>
                  <a:pt x="0" y="0"/>
                </a:moveTo>
                <a:lnTo>
                  <a:pt x="7244989" y="0"/>
                </a:lnTo>
                <a:lnTo>
                  <a:pt x="5562488" y="2392907"/>
                </a:lnTo>
                <a:lnTo>
                  <a:pt x="0" y="2392907"/>
                </a:lnTo>
                <a:close/>
              </a:path>
            </a:pathLst>
          </a:custGeom>
          <a:gradFill flip="none" rotWithShape="1">
            <a:gsLst>
              <a:gs pos="3000">
                <a:srgbClr val="A5C757"/>
              </a:gs>
              <a:gs pos="100000">
                <a:srgbClr val="1F4E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3" name="任意多边形: 形状 12"/>
          <p:cNvSpPr/>
          <p:nvPr/>
        </p:nvSpPr>
        <p:spPr>
          <a:xfrm>
            <a:off x="5358529" y="-1"/>
            <a:ext cx="6833470" cy="5648325"/>
          </a:xfrm>
          <a:custGeom>
            <a:avLst/>
            <a:gdLst>
              <a:gd name="connsiteX0" fmla="*/ 3971450 w 6833470"/>
              <a:gd name="connsiteY0" fmla="*/ 0 h 5648325"/>
              <a:gd name="connsiteX1" fmla="*/ 6833470 w 6833470"/>
              <a:gd name="connsiteY1" fmla="*/ 0 h 5648325"/>
              <a:gd name="connsiteX2" fmla="*/ 6833470 w 6833470"/>
              <a:gd name="connsiteY2" fmla="*/ 5648325 h 5648325"/>
              <a:gd name="connsiteX3" fmla="*/ 0 w 6833470"/>
              <a:gd name="connsiteY3" fmla="*/ 5648325 h 5648325"/>
            </a:gdLst>
            <a:ahLst/>
            <a:cxnLst>
              <a:cxn ang="0">
                <a:pos x="connsiteX0" y="connsiteY0"/>
              </a:cxn>
              <a:cxn ang="0">
                <a:pos x="connsiteX1" y="connsiteY1"/>
              </a:cxn>
              <a:cxn ang="0">
                <a:pos x="connsiteX2" y="connsiteY2"/>
              </a:cxn>
              <a:cxn ang="0">
                <a:pos x="connsiteX3" y="connsiteY3"/>
              </a:cxn>
            </a:cxnLst>
            <a:rect l="l" t="t" r="r" b="b"/>
            <a:pathLst>
              <a:path w="6833470" h="5648325">
                <a:moveTo>
                  <a:pt x="3971450" y="0"/>
                </a:moveTo>
                <a:lnTo>
                  <a:pt x="6833470" y="0"/>
                </a:lnTo>
                <a:lnTo>
                  <a:pt x="6833470" y="5648325"/>
                </a:lnTo>
                <a:lnTo>
                  <a:pt x="0" y="5648325"/>
                </a:lnTo>
                <a:close/>
              </a:path>
            </a:pathLst>
          </a:cu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20" name="任意多边形: 形状 19"/>
          <p:cNvSpPr/>
          <p:nvPr/>
        </p:nvSpPr>
        <p:spPr>
          <a:xfrm>
            <a:off x="6108617" y="-1"/>
            <a:ext cx="6083382" cy="4581526"/>
          </a:xfrm>
          <a:custGeom>
            <a:avLst/>
            <a:gdLst>
              <a:gd name="connsiteX0" fmla="*/ 3221362 w 6083382"/>
              <a:gd name="connsiteY0" fmla="*/ 0 h 4581526"/>
              <a:gd name="connsiteX1" fmla="*/ 6083382 w 6083382"/>
              <a:gd name="connsiteY1" fmla="*/ 0 h 4581526"/>
              <a:gd name="connsiteX2" fmla="*/ 6083382 w 6083382"/>
              <a:gd name="connsiteY2" fmla="*/ 4581526 h 4581526"/>
              <a:gd name="connsiteX3" fmla="*/ 0 w 6083382"/>
              <a:gd name="connsiteY3" fmla="*/ 4581526 h 4581526"/>
            </a:gdLst>
            <a:ahLst/>
            <a:cxnLst>
              <a:cxn ang="0">
                <a:pos x="connsiteX0" y="connsiteY0"/>
              </a:cxn>
              <a:cxn ang="0">
                <a:pos x="connsiteX1" y="connsiteY1"/>
              </a:cxn>
              <a:cxn ang="0">
                <a:pos x="connsiteX2" y="connsiteY2"/>
              </a:cxn>
              <a:cxn ang="0">
                <a:pos x="connsiteX3" y="connsiteY3"/>
              </a:cxn>
            </a:cxnLst>
            <a:rect l="l" t="t" r="r" b="b"/>
            <a:pathLst>
              <a:path w="6083382" h="4581526">
                <a:moveTo>
                  <a:pt x="3221362" y="0"/>
                </a:moveTo>
                <a:lnTo>
                  <a:pt x="6083382" y="0"/>
                </a:lnTo>
                <a:lnTo>
                  <a:pt x="6083382" y="4581526"/>
                </a:lnTo>
                <a:lnTo>
                  <a:pt x="0" y="4581526"/>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pic>
        <p:nvPicPr>
          <p:cNvPr id="22" name="图片 21"/>
          <p:cNvPicPr>
            <a:picLocks noChangeAspect="1"/>
          </p:cNvPicPr>
          <p:nvPr/>
        </p:nvPicPr>
        <p:blipFill rotWithShape="1">
          <a:blip r:embed="rId5" cstate="email"/>
          <a:srcRect/>
          <a:stretch>
            <a:fillRect/>
          </a:stretch>
        </p:blipFill>
        <p:spPr>
          <a:xfrm rot="18308133">
            <a:off x="3366636" y="2813448"/>
            <a:ext cx="6416416" cy="423569"/>
          </a:xfrm>
          <a:prstGeom prst="rect">
            <a:avLst/>
          </a:prstGeom>
        </p:spPr>
      </p:pic>
      <p:sp>
        <p:nvSpPr>
          <p:cNvPr id="28" name="文本框 27"/>
          <p:cNvSpPr txBox="1"/>
          <p:nvPr/>
        </p:nvSpPr>
        <p:spPr>
          <a:xfrm>
            <a:off x="758747" y="2690603"/>
            <a:ext cx="4755282" cy="1790042"/>
          </a:xfrm>
          <a:prstGeom prst="rect">
            <a:avLst/>
          </a:prstGeom>
          <a:noFill/>
        </p:spPr>
        <p:txBody>
          <a:bodyPr wrap="square" rtlCol="0">
            <a:spAutoFit/>
            <a:scene3d>
              <a:camera prst="orthographicFront"/>
              <a:lightRig rig="threePt" dir="t"/>
            </a:scene3d>
            <a:sp3d contourW="12700"/>
          </a:bodyPr>
          <a:lstStyle/>
          <a:p>
            <a:pPr lvl="0" algn="ctr" defTabSz="457200" eaLnBrk="1" fontAlgn="auto" hangingPunct="1">
              <a:lnSpc>
                <a:spcPct val="120000"/>
              </a:lnSpc>
              <a:spcBef>
                <a:spcPts val="0"/>
              </a:spcBef>
              <a:spcAft>
                <a:spcPts val="0"/>
              </a:spcAft>
            </a:pPr>
            <a:r>
              <a:rPr lang="zh-CN" altLang="en-US" sz="4800" dirty="0">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rPr>
              <a:t>江山就是人民，人民就是江山</a:t>
            </a:r>
            <a:endParaRPr kumimoji="0" lang="zh-CN" altLang="en-US" sz="4800" b="0" i="0" u="none" strike="noStrike" kern="1200" cap="none" spc="0" normalizeH="0" baseline="0" noProof="0" dirty="0">
              <a:ln>
                <a:noFill/>
              </a:ln>
              <a:gradFill flip="none" rotWithShape="1">
                <a:gsLst>
                  <a:gs pos="0">
                    <a:srgbClr val="FFFFFF"/>
                  </a:gs>
                  <a:gs pos="45000">
                    <a:srgbClr val="FFFFFF"/>
                  </a:gs>
                  <a:gs pos="100000">
                    <a:srgbClr val="A5C757"/>
                  </a:gs>
                </a:gsLst>
                <a:lin ang="16200000" scaled="1"/>
                <a:tileRect/>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pic>
        <p:nvPicPr>
          <p:cNvPr id="14" name="图片 13">
            <a:hlinkClick r:id="rId6" action="ppaction://hlinkfile"/>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000035" y="3542082"/>
            <a:ext cx="877901" cy="877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P spid="13" grpId="0" bldLvl="0" animBg="1"/>
      <p:bldP spid="20" grpId="0" bldLvl="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5575" y="0"/>
            <a:ext cx="6114415" cy="829945"/>
          </a:xfrm>
          <a:prstGeom prst="rect">
            <a:avLst/>
          </a:prstGeom>
          <a:noFill/>
        </p:spPr>
        <p:txBody>
          <a:bodyPr wrap="square" rtlCol="0">
            <a:spAutoFit/>
          </a:bodyPr>
          <a:lstStyle/>
          <a:p>
            <a:pPr indent="0">
              <a:lnSpc>
                <a:spcPct val="150000"/>
              </a:lnSpc>
              <a:buFont typeface="Wingdings" panose="05000000000000000000" pitchFamily="2" charset="2"/>
              <a:buNone/>
            </a:pPr>
            <a:r>
              <a:rPr lang="zh-CN" altLang="en-US" sz="3200" b="1" dirty="0" smtClean="0">
                <a:solidFill>
                  <a:schemeClr val="bg1"/>
                </a:solidFill>
                <a:latin typeface="微软雅黑" panose="020B0503020204020204" pitchFamily="34" charset="-122"/>
                <a:ea typeface="微软雅黑" panose="020B0503020204020204" pitchFamily="34" charset="-122"/>
              </a:rPr>
              <a:t>一、积极进取的人生态度</a:t>
            </a:r>
            <a:endParaRPr lang="zh-CN" altLang="en-US" sz="3200" b="1" dirty="0" smtClean="0">
              <a:solidFill>
                <a:schemeClr val="bg1"/>
              </a:solidFill>
              <a:latin typeface="微软雅黑" panose="020B0503020204020204" pitchFamily="34" charset="-122"/>
              <a:ea typeface="微软雅黑" panose="020B0503020204020204" pitchFamily="34" charset="-122"/>
            </a:endParaRPr>
          </a:p>
        </p:txBody>
      </p:sp>
      <p:sp>
        <p:nvSpPr>
          <p:cNvPr id="3" name="AutoShape 2" descr="data:image/jpeg;base64,/9j/4AAQSkZJRgABAQAAAQABAAD/2wBDAAgGBgcGBQgHBwcJCQgKDBQNDAsLDBkSEw8UHRofHh0aHBwgJC4nICIsIxwcKDcpLDAxNDQ0Hyc5PTgyPC4zNDL/2wBDAQkJCQwLDBgNDRgyIRwhMjIyMjIyMjIyMjIyMjIyMjIyMjIyMjIyMjIyMjIyMjIyMjIyMjIyMjIyMjIyMjIyMjL/wAARCAEsAi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gCTwKkw3YVV4Jxj8qCcH7hP4184esWtzY5FRvI6jjA/CqjzOuf3Qx75qLzWJztX8jSGWmlk/vD8Kha5df4qqtIMnKqKgZhn5dn40wsWWvZAeTmozfkHoarNGpG5njH0pirH/AM9F/Ogdi4t28h4U0Ev1+YH6VHCqgfK+T9ak3EHk4/OgLAJ5l/vflU6zucZZh9RUBJb+ImnrErfeB/OgRaVyejc0/wCY+/1qssSLyEz9c1JtJ/5Zgfiam4Dz5objtVjMhAqssYxyg/WnBDkYAx9aALALjqSfrSgtn7tRhFx0NIEJ7ZpgWh5nZaQsw+8BVRmwOI/1qu07A4KLQBeeRwflxULzOOrc/WqjSnbkrHj6GonmUjG0flQIstdyDoc/jVd7x92W5quTub/lkB71GVTu6fgaZRZ+3N70onkk6K1VBHGx+8B9DVpBtXAOR9aAHbpRyCacJ5l4Jb8qYWI/jx9BRgseS341LYFlJiTzk/Wpdzfwk4qqsSHkgk/WpAq9o/1oAn+c0qecG9RUIi77B+dSCLn7oFAiwN+ccj6Up8wdifrUIX5uQMfU1IQo6LQgJV3ntTtzg8iqpwf4TUbyMBhYx+JoEXWYnsM1C0svqAKpee+7GxP1pjy45KJ+R/xqkBYa4kU/6zmoXvZsc8iq7yoxzsQH3qHbuHJiH40FWLDXzKehzTDeu3VTVZkQcb0P4mnxxJ1DD86ALIeRsHBFL5kytxuP4Ug+798D8TSZJ4DMfpSAek8hbksPwqwku/jOarLGG+8TUixRqfu5/GgnqWAWPFB83+GogmeiAfWniL1UfnQVcnRptvzH8qepkPdvzqEJjsKegXuBQTclDSZ6VIN/XFViBuOBx+NHC8hCfxNAXLILnPH60x3ZRngEetUpJnHSJfxqMyu45RPyoAttLNj7wqu91KvQ5NVmmUcFVqBpAT8qoPrTQ0iy16/fFRG/x/CarsityWjB9qbsjPG5PzpjLK3bycKpp+6Q88ioYY1XlWBP1qUkgdf51LAUTyjgq34CpUuCRyW/EVCMnu9PEan7wP4mkBYD7xletS4dvr71WWNB0TP4mniPJ/1Y/OgCQCUNxU4MmOarrH6oKftAPQfmaAJxuHY05TJn7tRqFxyKTAPY0Ek/z9aUOwHNVCQvSP8AM1C07qcbF/WgCcPODkhPypWeU/3Kd5qH1/I00yKT/F+VO5o0hhMp6qhH41EYpeuEqyJEHqf+Amjzox2b8qYWKDRyZ4jTP0qNopz/AAoPwrSaSI9A35U0vH/tf980XEzNaGbGNqflTPJlH8CflWkzx/7X5VE8iAd/yobArRiZP+WcdKxm/uJ+ZqZZUxyT+VRvKgbv+VLUaGiSYdI4/wAzShpiclUp3mxkd/yoR1J7/lQFkSrLOBwiU7zbvskdKroOufyqQTRds/8AfNSwsRiS6PVY6dvuf7kdSLJGe5/75NO3p2yfwoCwxXucfdjp3mz99lL5i+/5UeYnofyoCwwvMRxs/Ko2ErdVjx64qbcv+1+VL5ie/wCVArFV4pQMAIRUJimzxHGfwrRE0fcH/vmmmSPPGf8AvmmFjO8ucdQn0xUbRTnqI/yrTLx+h/75qJ3T0/8AHadwM9Y5lOdkZqXM23mOMe9SmRfp+FI0iAZyfyoBERMvB2J+Zpd9x/cSl89c9T+VL5ynufyouMWN5/7qVMJLjsiU1HQ85P5VMJkX1/KkwsM826/uJSiW5/uJUonjPc/lT/NQdz+VIdiISXP92P8AKnhrjqQn5U/zU/2vypTKh/vflQhNDPNm9E/Kms856LGfwp/mRnqrflRvQf3vyp3CxXaOVuSqA+1RNDKV+4hNXvOjHVT/AN80ebFjofyp3CxmmKbGBHGPwqMwz46R/lWmZI8dD+VMMkfofyouIzPImzysf5U5VmXokdXJJF7Z/KoxIueSR+FFwIv3p6pGPzpN0w6KlSmROuT+VM8xM9f0ouMb5k5PKR/rUyyTDoifnTQ6e/5VMjp3z+VK4WQnmXJ6JGKcHuvSKpBNF7/98mneZGemf++TRcLIaslz3WOl33H92MVIHj29f0o8xO278qLiaG+ZP3CflS+ZKRj5PypfMT/a/Kk8yM/3v++aLhYjbzm/hjNReVNn7q1aEkY7n/vk07z4/Rv++aLhoZ7wy7vuR596YYp+yR/lWiZIj1B/75pu+PPAb/vmmmBmGK49E/KmeTLnJSPP0rSaROmD+VQu6D1P4U2wK8fnID+7joLTD+BAfqam8xPU/lTGkQf/AKqV2Fhm6fsifmaeGlzykZ/OgTKen8qeki57/lQ2Ow9ZZ8cRx04S3X9xKcJUB5z+VOE0fv8A981IWGebc/3Y6kEl1j7sdOEkZ9f++af5iY4z+VADA9ye0Y/CgSXA6qlOEq+h/wC+aUunofyp3CwwtMR/B+VMKytyY0P51JuTPG78qd5if7X5UXCxKGPvQeOxqbyIPR/++qPIg9H/ADoFcgyfQ0c1P9njznJA9M0jQQdyf++jRcEyDFIwNS+Rbg8lv++jUAihlUldwHuxo5kDdxjZqJxk08wwA4Zn/wC+jUUlvCOV8w/iadwsLgAcioZDzjH6VOI7Yryr575c1E6Ww/iP/fRouMYB6VIpIqBhaj+M/g1NVrcc/P8A99UnqBeVueetS/56Vnl4cAoj5/3jU0W1+qMP+BGkMuDpwaAWz0NNSOE9m/OpBHGP7350CFGfQ0vPoamW3gIBwfzpfJgHY/8AfRoFcgyfejOT3qfyIW6bvzo+yxA8sfpmjRBchx6005qZraAdd3/fRqGWK2jGTvJz2Y0BcafrUTe5p8kERwQzKP8AeqIRW5/ikP8AwI0wGEZprAKOn6UGCJX6vt/3qe8Vrt/i/FqYFbIzTugoZLQc7j+dQs1sGPzMR7GgZaRyOvAqcNkDp+dUFe2HPz/99U5mjDgRq5GP7xpDNAH3GacC3oaqxJGeSGH/AAI1ZEMR5Ab/AL6pAOG7uKUE+hoSOMnB3fnVgW8A67/++qAcrEGTS7qn8i39G/76NIbeI9Nw/wCBGmTzMhzmk+lWDbQFec5/3jUTW9tnqw/4EaQuYjbPoajI4pxjtt+wby2M/eNRyQRL953H0agdxjgYxmo8f5xTjDCy5V5P++qaiQhiHDn/AIFTQDHKr2pgIPYVM8dr9Pq1Qt9mA+9+tDY0PXPbNTIx9apCS2J5Zj+NSq9t6Of+BmkMuAn1pylscE1QRg7cI2P941cijixyGz9TQBJ8+KepbHek8uPsD+dTRQxMDuz+dArjMmgsan+z2/8AtfnR9ntyOAc/U0CuV9zUoyalFvFnuB9aGt4O5P5mgGyI5qM5qXyLfuT/AN9VD5EMmSu7A/2jTAawx1z+VRN16fpTjDCBy7/99GonhhHQuf8AgRp3ACAOv8qhkYbgB/KrHlWxj5D593NRPFajqx/76NAxAOKcmQeCahYWo6SN+BpqvbZ6ufxpAX1OakU+9UGe3C/IHJ/3jT4SrEZVseu80adxl3J7GgbgeQaRI4u2/wD76NSCKPPRvrmi0e4gzTtx9KlW3hPJ3fTNO8iD/a/Olp3C5Bz3pcVN5MB4G786abWE92/76NF0K7G/6QegQ/8AAqP9J/uR/wDfVKJV/vD86POQfxr+dMQhS4I5CD/gVNMVyUwFjJ9d1P8AtMY6yL+dAuIiP9Yn/fQpCKxguCORGD/vVXmS5jGFVD/wP/61XzPH/wA9E/76FQSyRtyHX/voU9R3M0rdk/6pP++//rUhS8z9xB/wP/61XjKgU/Ouf94VH9pXHOPzFO47ldYrtjzGjf8AA/8A61SC0nYAtbx/9/P/AK1WI7tFXtk+9O+2ID1A/GiwXK/2OftBF/31ThZ3APzQRf8AfQq0k8b9GX86V5lHRl/OkMri1n7JGB9c08W8wP8AD/31/wDWp/nof41/OnidP76/mKkQ0RSj/wDXTjbysMhgPbNOEyf31/MU7zV/vD86eohEE4XBKf8AfVO2zekf5/8A1qUSr/eH50olUfxD86A1Excdkj+u6kK3R7R/99U/z0H8a/nSG4TvIn50MCF4ro/wx/8AfVRNb3OOVj/76q01xEf+Wif99Co2nj/56J/30KEBnTC6VsbEP/A6hKXfaNP+/gq+ZI92d6/99CmvKg6Mp+jCmBQ2Xuf9Wv8A38qVYLrHzQoc/wC3/wDWqcTqO4/MVKt1GV7Z+tFwKwtZj/y7Rfi9KLO47QRgf71WftcfcgfjU6yIUyGGPrRcdyl9kmH/ACyiz/vUotrjP3F/BqsGdNxyyj3zThcR/wB9f++hSAiFvMDyFH/A6kWGX0H/AH1TzLGf41/76FKJo/8Anov50hDfs8yuGBX8W/8ArVJ+/bqE/wC+v/rUCVM/fX86USJn76/nTATbOP4Y/wA//rUu24P8MYP1pfOT++v50faIx/Gv50BqMKXB/hT/AL6qJobrPRAP96p/tUXTzU/76FI1xH/z0T/vqmgKjwzqCw8vP+9VN/tbE/u1P/A//rVpNPGQR5i/99Cq/mJjl1H/AAIUwKO27HRF/wC+/wD61Gy8J+4n/fz/AOtVsyqG4ZT+IpUnRTnj8TQMgS3uT96BD/20/wDrU77HOelvF/33/wDWq0bpMcY/OhblGOMgfjSYalcWU4628OP96nC2mHSGMfRquNIAv3x06ZqMTqByyg+maQXZGttcdwv/AH3UiwzKeg/76zUizIRy6/nS+an99fzpasBvkynv+tKsc6ngqf8AgVP81P74/OjzE/vCjUQbLjrhP++v/rU7Fx/di/OjzAB95fzo89P+ei/nQAFbkjpH/wB9VG0V03QR/wDfVSfaYx1kT/vqj7TEf+Wqf99CmBWa3uerCP8A76qCWO5jXgIfYNV1p4s/6xP++hUMs0bYxIn/AH0KBpmay3eeI1/77/8ArUmy8/55p/33/wDWq8XTB+ZfzFR+eMdvzpgVlhvCciND7b//AK1Si3nYfNbR/wDfdTpcrjqM/Wn/AGpQOSPzoGVhaXB6W8X/AH1Tha3He3i/76q2lxHJ0YUSSqMfMPzpXaC7Kwt5xwI4x/wKpVt5uu1fwanCeP8AvqfxqYTLj7y/nRdiuyNYpfT9acYJWwcge2aeJV/vL+dOEi/3h+dF2FxAJwMfJx/tUoS49EP/AAL/AOtSiRM/eH50GZP76/nRqDECXH9yP/vql2XPpF/31QJ0/vr+dKbmHvIn50C1Ixj+6PypDtJ+6PyqqWm/vj/vmgGXvIPyoCxYZYz/AAL+VASPvGv/AHzVfdKD99f++aG89hgSKP8AgNMTHvFER/q0/KoWjiH8C/lSOlxjmVcf7tRBJR/y0H/fNJxbGiZfL7Rr/wB80EJ/cX8qhy6dWU/hUiB5OVKn8KXKwGkKf+Wa/kKVFjH3o1/Kn/Z5j/GB/wABqGSKVesg/wC+admBbQRDoqflQdmf9Wv/AHzVNS4P3l/Kpg0p7p+VKzGmThUPVF/75p2yP+4v5VWJmAyGT8qb5s/cp+VFgLm1B1Vf++acAoHCL+VUledv41H4VIGm/vL+VOzAtDH90flS4U9VH5VV3Tf89FH/AAGjdNj/AFg/75osBa2Rnqi/lTSkf9xfyquGmH/LQH8KUNMf41/75oJJTHF/zzT8qikiiz/q0/KmFZ8/6xf++aidZ88yD/vmgEPIjB/1an8KMRnpGo/Cotsw/jU/8BoV2zhmX2+WlaRd0SlVH8C/lURVMk+Wv5VMI5GGRtwfamtby4++o/4DQlILj40i7oufpU2IgPuL+VUD5qEguox/s1Ijy7cZXP0p2EWfkzgIv/fNKEjPJjX8qgHm+q/lQZJx/En/AHzRYC1sjx9xPyoCxg/dX8qp+dMeMqP+A0qtNnJdf++aXKBeO3sF/KlBHoPwFVd8uOGX/vmgmf8A56L/AN80JMCy209VB/CkCof4V/Kq2Zf74/KlBl/56D8qq1hMn8uPP+rT8qR0jI/1a/lUX77HEg/75qNlucZ85f8AvmgQrRx/3F/KmgR9DEn5VDtnzkyKf+A0HzAPvKfwqeVgTYj/ALiflTSkfTyk/wC+aZGzMcbl3ehFT+RMedyj8KOVjIlWNWH7pMfSp0EW7/Vp+VQyQTLzvX/vmoh5oPLrx7U+VjL2Yx1RfypAEb/lmo/Cq4MpH3l/Knjzf7y/lRysCcRx/wB1fypdkfdF/KqhlmXup/CgyzuMBkH/AAGiwFxQg/gX8qcT6BfyqojTD+Jfyp+6Y871/Kk0wLIwew/Klwp/hH5VULTf31/75o3S93/SiwFooh/5Zr+VN8uIdY0P/ARUIaYjh1/FaRjOf+Wi/wDfNUSSPFCefLT/AL5quyRAcRr+VI4n2/61f++ajCSd5AfwqWn0GiUCMf8ALNfypMJ/zyT/AL5qE705yD9BUyB5FypU/hQosd0MITP+qT/vmnIIs8xr+VO8iXruUe22onSRP4x/3zT5ZBzIuRpEBkKn5UMVzgRqfwqkhk/vD8qlHm/3l/KizC6J9sZ/5Zp/3zThHHj/AFa/lVYmZejL+VN8+XOMr+VKzAu7Y/7i/wDfIpdqY+6v5VSDzt1dP++alVpem5fyotLuBZwvoPypw24+6Pyqrul7Ov5Um6bP+sH/AHzRYC5tUnO1fyppSPP3B+VVw03/AD0H/fNIXl7uv5UxE26P+5Mf+AUhKE4Ecw/4DTVuPc0G5APU1SRVxCVU/wDLX6bKkV1/2v8Avk1Gboe9L9pHpTsSxzMmedx/4DTS8Q6o2f8AdppukzzSfakbpiiwhfNh7xsf+A06CW3hJIDc/wCzUfnr7GkFyM8GgC4bu2PXd/3zVd5YHPVsf7tMecL1cmoGuVzTSGSkwg/KGP4U9dmP4/8AvmokuFPU1L9oUDiiwCNIg/hf/vmmnynPKv8A980G6HrQLoZpNDHhoxwFf/vmngr/AHZP++aj+1ZPSnC4HpSsBJmM8bZf++KAYx/yzlP/AACmfaB2BpRcD6UWAU7CeElB/wB2kDYPIf8A74pRcD0/WkNyM0WAkDJjkN/3yaTcn90/9803zxiozdoDinYkcZYQeVb/AL5pjNbvw0b/AF2077SpppuFHenYCzHcQKoXacD/AGaHntiD8xz/ALtVhNkZ3YqOS4A6sSaLASt9mY5O4/hTMpu43Y/3aiW6GelTLcjFFhj8oBn5/wDvmmGSPur/APfNONyMfephuQO9KwxF8kMW2yf981IGjP8AA/8A3xTRdD1pwuAe9KwEgMZH3X/74pw2f3Jf++KjE49aXzx60WAd8v8Azzl/75ppKj7okX6rSmcDuaabketOwh4K9w//AHzSlkHZ/wDvmmC4BpHuVXvRYBzPEFyUb/vmozNB/wA83/75pBcoe5pTcL60+UVhA1uZRJscEf7NWxcw91b/AL5qn547Gl884++RRygTyXFuwwMj6rVdhbn5stn/AHaie5XOO/rSrcDHBoKJUMZ/vf8AfNKxRem8/wDAaVLkY+9TTd570WCw0tGeNr/9805TEOiv/wB80w3QHQ09boEdakB4ZP7r/wDfNPDJ/ck/BaiFyKd54NAEmU/55zf98Uh2E/6uYf8AAKb5+O5pPtHvTsA4lR0En4pTgUPZ/wDvk1H9pGOacLlcdaLCH7o/Rj7bTUbNED9xv++aa1yvrSG6Q0WAXzIT1jb8qfBJbwsSqtz22mojOmKQXAzwxpgXGubc/wB4f8Bqu7wOepx9KjkmwM781B9oGetAE5EI+5u/75pfkwCd/wCC0xLketSfacCgY0yIOz/9803MTdVf/vmlNyKQXApNASboxwFf/vk04FP7sn/fNM+0inLcj1NCAkDJ/dk/75pd0ePuS/8AfNM+0D1NL9o96VgAlOyy/wDfNJvI6K34pR9pGepppuBn7xo5Q0HeRDnqR9TThawYzlvrmkLDuob8aeHwP9UMf71O5NxptID0Y/nSG1hA5dh+NKZ0HZAf96o3uEI52f8AfVFwGtDbAfeYn60gS1CnJb86jaUNnCqP+BVVeUkkHaPfNAFmRICPkcg1H5UWOZD+BqlJJzhSKibee+fpQOxoGOIf8tG/OoSi7vvPj2FRQoD98sBVnKDpwKL2AVVix99vyqVFiY4DP+IquVTtvzT18wD5P1NHMBObdD/E1H2aID77j601GkBAZR+dShvUA/jQK40RwZCkt9c1MLeHHDMaYME/cH51KCoHKAfjSC4LBF6t+dL9mhJ+8fzpw29do/OjeAeEB/GmFwFpD3Y/nQbODAO8j8ad5vcxqP8AgVMa5jxjCZ/3qBXGm3gQ4LsfxpjQW47saHnXGf3Z/wCBVA83GQEx/vUXAr61fWOkaRPeNksgwqk/eY9BVPR9VtdasxNFIUkUfvIj1U/4Vz/jlbqe1tzGAbZG3SBTnnHB/nXI2d9PY3KzwOVZevv7V0wgnETep66Yk6CVs+lNaNAPvvWHpWpJqsAkQ/vQPnT0rXjjUHJz+JrCWjGhyrGG5kb8qmAhP/LRvyqM+WeMH8KaVGeN9TcoluWjt7Ka4+dvLQvjpnFccvju2YAmwnx7OK6TVDIdIuxjjyW6/SvI0zsQH0FdFKKcbszlJ30PX9HuotWsEu0R0DEgqxyRWmkMLcbyD9awfBjf8U7FwD8x6muhUDdnav51jJ66Fp6Ci3hB6saf5EP+0PxpNy7ugP408gYyU/WpuAgtYT1ZvwNUdS1DSNGVG1C5MKyEhepya0FkA6Rj865fxrot1rUVotqIx5Tktub1FVTs3Z7EtkreL/CueNUP/fDf4Un/AAl/hX/oJkn2Rq40+CdUz96Af8Do/wCEK1Md4f8Avqujlo9CbyOx/wCEv8LZ/wCQg/8A37akbxb4X2nGoOD/ANczXGt4O1Mcfuv++qj/AOET1AHGYif96i1Md5mp4h8VxMLZdE1Es5J8z5O2OOtZNn4l1MX0Jur4+RvG/wCXtVPUdHuNLWMz7PnJAwaqQRPcXCQx/ec4H1q/dtoTd9T0N/FmgbiPt7df7hpV8WeHh11E/wDfs1zA8H6ljrH/AN9UN4O1Idoz+NZ2pMpOXQ6pfFvh3P8AyEm/79mnN4u8Okcaif8Avg1yQ8G6oTwkf/fVPXwTqxP3I/8Avqi1IXNM6qLxP4emlWNdQYu5CgbCMk1viCFerP8AnXnlt4M1KK6ikbysI4P3u1ejcsfmRT+NZVFBfCXGTe45IIGXIZqeIYv9o0ilVH3VH41IvP8ADkfWsh3E+zwnuR+NL9kgPO5vzpxIB5UfTNKJB08sfXdRcLjRZwMPvH86abSAfxt+fFOMyKcEL/31UTzqR8uz/vqmK4NDbr0ZqaI7YA7iT+NRtMT0Cf8AfVVpJvm52j8aBk7rbYOyQqfeo/Ki7zH8KpyyZbjFRZJ6Gmhl9kjH/LVvzqMomfvtUEK5zuJ/OrOE7M350mwFXytuN7ZqQLGw+/JUOEPTfTlEq/dzj3pXAnEC/wB5qX7PGP4mz9aRGlxyB+dP3E9Qv507hcTy4cDLN+dSrbwjozGmjDdVX86lyAMBR+dFxXFEER6g/XNAtoj/ABEfjSqcD7o/Ol3AH/Vg/jRcLiC0hz94/nTvscP94/nSmQYyY1H1amfaYx2T/vqi4hC8LH/WqPxoYQnrMvHvTvLX0FNKY42/pUlcpXdISTiWPI96hwv/AD0WrwhDdh+VL9nGOn6U7hYy3APSZB+NRkqOsyfhWq1qPT9KYbVfT9KaYzLaRQOJl/KmKR185K1Gtl9P0qNoUHUA/hTvcCvEUYf6+P8AOnEqP+Wy/mKlEEYHCj8qY0a5+6PypMLDf3WcmZf++qkV4u0qfnSeQmM4B/ClSJeyikOxIDD3mQfjThJa/wDPZPzoWBCPuj8qlFqnoPyoFyjRNbHgSp+dP3w/890/Ok+zKP4Qfwp6wIB9wflQLlF86HBBlWgPDj/WrSiJMcKKQxD0FAWI28nn96v51XdIgAVkSrewDgr+lKIVPYUBYz2CkEB1FQsF/wCe6fma1jbA9qie1ReWAx3ouNIyHSJkZGkQgjBGM1wviHQRYubq1bfAT8ygfdP+FemmGAE/Mn5ioZoreSMxt5bKwwQSK1hKUSZJM8s8ONcnWoBbS7Cx+f0x716efLA5mQn2NZ2l+HLXS7u4mjJYSH5VI+4O4rWaJNvCgUqklLYIxsQ7lz/rVH4inK8S9ZUP/Aqd5S/3R+VHlp/dFZ3RVirqrxnR7zEi/wCpbgHnpXkKY8tef4RXr2qIP7IvOP8Ali/8q8gjB8tP90V10fhMZ7nqfgt4R4diEjKG3HrXQrJbnpKg/Gue8GQq3h6FioJLHmuj+zqOwrml8TNIrQPNh7TJSmWJuPPBpwjQfwil8pf7oqR2G/uSP9ctVbxo0t5mVwSqFh+Aq0UAPSobpAbOf5f+Wbdvamt0KS0PJh4t1snIu15PdBSt4r1z/n6X/vgViL/jXY6BYeHbnSI5dRuo47ks25Wkxxniu52XQxTfcx/+Eo1s9bpP++BTh4p1r/n5T/vgV1B0rwdn/j/h/wC/tNOmeDh/y/xf9/alzX8o7PucZf6ne6oIxeTBxHkqAuKrQyyQTJLGQHQ5U+9d0dN8H9r+I/8AbSk/s3wh/wA/0f8A38pc/kJR8znf+Eq1zqLtM/7gpp8Va6et0vH+yK6I6b4SzxfR/wDfyk/s3wl/z/p/38p8390pepz6+KtcX/l6T/vgU4eLdeA4uk/74Fb39neEcj/To/f95XIXwtk1K5S0bdbq5CNnORTVn0JfMup3Pg7WLvUvtP8AaE6Nsxt4ArrhLbDpKmfrXEfDxA7XwbBxtruzboOw/KuStbmNqa93UTfDj/XJ+dPSWIf8t0/OkW3QdhThAn90VCLsJvgLE+cv50jGE/8ALVPzqTylA4UflTTHjjb+lJisV5EhI4lTP1qAAAcMKvCJT2pfJX0FO4WMtxz/AK6MfU1EQuebiPP0rWNspPQU02qf3RQFjKMijjz1/Koxwf8AWpWqbZPQflURgUen5UwK0ZT+KZB+NSbk/wCey/gRUvkp/dH5UmxB/APyoY7EQaPvMv8A31UiyxdPMX86DEn9wflSiJfQUromxKGhxkzL+dOD2/8Az1WkWBSOgqT7MgHQUDsAktx0kSl8yDH+uSgW6f3BTxAg/hFAWBZYcf65aUNCf+Wy/nSrEg6KKDGPSi6HyjGEJ6yqfxqDy4AeJI/zqfZzjbThCv8AcFArDvLz/wAtH/Sjyv8AprJ+lSrFMf8AlkfzFL5M3/PI/mKjUdyHyj/z0k/Sjy/+mkn5iptkvTyj+YprJL/zyP5imIiEZ/56SfmKRo8/8tJPzFSbJv8AnkxP1FRsJ16wt+BFMVyJo/8AppJ+YqJ4v+mkn6VMTKekL/mKicyg/wCofn3FAyPYQP8AWSVG0bcfvXqzslK5ELD6kVA0cxfPlt+Ypghuxu8r/pUkcfP+sf8ASmnzFPMTfpSqZj0ib9KTKLHl56SyfmKVYj/z1k/MVFukQZaJgPqKkWV+MRE/iKnUCXZxjzJPzFKEz/y0k/MUg8w/8smp4Df882/MUxCCL/prJ+YpfK/6aSfmKescp6RN+Yp3lTf88j+dK4rkXlcf66T8xR5X/TaT9Km8qYDmJvzFII5T0jP5imrhciKY/wCWslYviwbfDF8wkkyE9fet145l/wCWR/MVXubT7XbvBPas8TjDKcYNVF2abE3pY8LV3x/rpf8Avs1LBv8AtMX72T76/wAZ9a7Xxvo9lpmkRS21iIHaYKW9sHiuLtjm8g/3x+PNdyndXRhazPZBGcD526dsUGJsf61wPwpY2mIH+jt0HcU+RZgB+4YfiK4W9TpKxjb/AJ7PTljPeR/0o8uXJJjPPuKUeZnHlsT7EUrAV9UTGj3p3v8A6hvT0rx2P/VJz/DXrutzi20O8eYbFMRXLEdSK8iQDYoz2FdlD4TKp8R6r4KXd4chPmOOTwDXRhf+mj/mK5nwNOr6AsMfzPGTuHpXTgS55jOPqK5ai95lwF2E9ZH/AEpfJH/PST8xSqGbojfmKeIpj0iJ/EVBV0R+Tx/rZPzqG8iH2Gf97IcRsevsaueTP/zyP5iq95HKLK43Rkfum7+xqo/EhSaseCIPlrRtND1G/gE9rZySx5xuArPQYUV1mh+NpdD0uOxSxWbaSSxkx1NehK/Q5kl1MseFtY76bL/3yKT/AIRjVgTnT5P++RXSH4lXJP8AyDI/+/tMPxJuT/zDI/8Av7UXql8sO5zv/CMaqP8AmHv/AN80n/CNar/z4P8AlXQn4j3J/wCYYn/f2kPxGucf8gxP+/tO9UOWHc57/hGtV/58H/Kj/hG9U/58H/IVut8QrluP7OQf9tKT/hP7kf8AMPT/AL+Uv3nYLR7mGfDmpjrp8mewxVKSB7aZ4ZE2SIcMvpXVf8LDuMf8g5P+/lcvd3bXuoXF0yBTM5YqDnGaa57e8TJK2h2fw8Us19h2XG3pXeeXjrLKf+BVwXw8kKtfYXOdtd6GkYcRN+lcdb4jeHwocAR0d/zpQnOS7/nQN+OYmH4inqkrDiJiPqKzLGmP/bk/MUeVn/lrIPxFSiKb/ni35ijypx1iP5igTI/Kx/y2k/Sk8s/89pPzFS7JM48tqDHL2hb8xRYVyHy/+m0n5immPt5sn6VNsm/54n8xUb+Yv3oW/MUxXIjF/wBNZP0qF4/9t6mLSHpA/wCYqNzJ/wA8H/MUxkXlnH+seo2iYdJXH1qzsmK58hgPcioHjmZs7DQwQ0Rsesr/AKU+OP1kk/Sk/eLwYzSgy5/1TfmKVhk6pkf6x/zqQRn/AJ7SfmKhzIoyYmx9RT1lc9I/1FIZLtwP9ZJ+lG3P/LST8xQPMP8AyzNOCNn/AFbfpQPQBHj+N/zFBjz/AMtJB9CKkCSn/li35iniGY/8sz+lKzFzIhEQHSWX8xSeX/02l/SpzDMOTGf0pFSQ9I2NMVyUzj++KPtC/wDPQfnRsi/55r+VO2RY/wBWv5UiW7CfaUA++Kia7H95am8qL/nmv5U3yYf+eSflT0FcqtensRUYuFVSSwJ+tXDHDj/VJ+VVZoImXHlr+VCGVWvcn7wFRveRkYZufY1L9it/+eS/lSfY7f8A55LTAYt0m3Ct+ZoMkx+ZJE/GrKWdtj/VJ+VSLa26gjyUp3GZzecww06YpqxP/wA91rUFtb/88U/KneTABgQR/iKlsLmaYyRtebIqaNVQ8cn1q6I4f+ecf/fNPMcf9xMfSlcOZkKufU0GXHrUwSLP3B+VSAJjGxfyoC7GpOu0ZcfnUguF/vgUzbH/AM80/KlCp/zzT8qYXFMyHrIPzpDcoP4xT9kR6xr+VBjjx/qkP4UrCK73a9mFQSXLMMb8A+hq4Y4f+eS/lTGjix/qk/KmBw3xFnSTQoEUnIuAevsa8/tiBeQn0cfzr0D4joi6LCVRVP2gcj6GvP7b/j7iH/TQfzrtp/wzF7nsH2uMhTn5sDv7VILpn+6w49TT0toGRMxJnaO3tVlLK3HPlJ+VcjWup0blIvcMOJEA9aiYSnlrhQB1xxWp9mtwf9Sn5VxnjvXbeyt10qyRRdTD944HKJVwg5SsTKXKro5bxPrb6nefZopd1pAx5HR29fpWGA20sFYgdT2p9rbPcTJbwqS7HCivWtM8LWdtoDWM8aPJMuZX2859vpXVKagkjGKcm7nmuhaxNoupLcxnKdJE7MK9gtL6K9tY54X3xuMg4rx/WtHm0XUHtZhlesb9mWtjwX4jGk3otLrBtJmwCf4D6/SoqQUlzRKi7HqCThXGelWDOvZsUz92/KqhU8ggdaUIn/PNT+FcV9TbQX7Qv/PSob2ZTY3HzD/Vt/I1N5cf/PNfyqK8jiFjcEIn+rbt7Gqha6IkeAx/d/E12Ph/wvp+qaPHdXFwySMxBXcB0NcdHzke9WobS7njDQRTtHngoDj9K9CS+RijuT4J0kHH2x/++hUbeDNKB/4/X/76FcY2n6gP+Xe6/Jqb/Z1+f+Xa6/Jqjl/vFX8jsv8AhDtI/wCf1v8AvoUn/CH6T2vX/wC+hXG/2bff8+11+TUo06/H/Ltdfk1PkXcOZdjsx4M01vu3rf8AfQpD4J0//n9/8eFcb/Z9/wD8+11+TUo0/UP+fe7/AO+Wpcq7hddjsl8Eaexx9uxn/aFcbqNulpqVzbRtuSKQqG9cUv8AZ+o/8+91/wB8tVZo2jZgwIbPIPWnFW63FLVbHZ+AFDNebuny16AjnGBkCuI+G4VmvwQDjb1r0Hy48/cX8q46z980pv3SHfgc5NPhuFxgnbUoVB0RfyoKRnqi/kKzuXcX7Qv9/wDWj7Qv9/8AWjy4sfcX8qAkf/PNPyoEL9pUD74pj3Q7MBUnlx/880/KkMUXeJPyosgKz3h7MPzqAXIRDucE1eMUQ/5ZJ+VVp4ITgeUmPpTshFVrzjh1qNryNhhmz9DUptIOvlJ+VJ9kg/55J+VO4yNbsEYVvzNBlmb7skf41YSyt8cxJ+VSC2t16QoPwp3GZ7iZhhp1H0poifP+uH1NaqQQf88U/KlMMC/8sk/Kk2O7M3yyRh5s/Spo1RMEcmrgihz/AKpfyp/lxY/1S/lSuHMyJJCTTjLg9D9akEcf9wU8CPH+rX8qLiuJHOoHLU4Tqf4x+dJtj/55J+VO2J/zyT8qWnUQonUfx/rR9qj/AL4/OkCR/wDPNPyp2yL/AJ4x/wDfNFogyDLnpIv5UhMuP9Yn5VB9qiHVv0pRcxHncfyNAWHt54HDJ+VANwOsif8AfJppuYv736U1rqIfxfpTFYJGuB/HGf8AgJqItN3aP/vk0PeRdmz+FQm5Q9/0pMaJD5zAjzI+f9k00xSEf6xB+BpFlQ/xCnF067qNQI9sy8CRcfQ08CY9HFNMiZ60n2hB/FTQy3EJk5Min/gNLJ5px86D8KgW6U/xil85Sc76YaEmJj/y0T8qkHm4++v5VALiMHlqf9pi7SCpsBL+9HRl/KnAyd3A/Cq7XkXAD5NSC5iI+/QKxMN/eQflSgP/AHx+VV/tEQ534o+1xdNx/I0wJz5vaQflTD5//PVfxFM+0x/3j+RpTcxH+L9KAY4/aMAeZH/3zUTm5B++n/fNBuogfv8A6VE9zGTw/wClG5NzkviE0p0OHzGU/wCkDgDHY1wET+VKkmM7WDfWuv8AHOs2d7HFYW8olljfe5Xoox0/WuOUFiFXO49MV3U01DUze50Vr4kv7/xJaSTSeXArBFiU/KAeMn1r0gGXoJF/WuG8P+EmYR3moZRQdyRDgn612ktzBbwNJI4WKNcknsBWNZ3asXDRMq67qjaJpb3Ukq7yMRr/AHmrySe4nuriS4uHLzSHcx/z2rQ17WpNd1Izlv8ARo/lhTtj1q/4X0RdSvRNcZW2iIJ44Y9hW8Y+zhqTudB4N8OyW0S6lPtEjj92jDoD3rtQZjzvT8jUAkiQBVPA6U8XMY/jFcU5OTuaJGb4j0L+3dOMbMnnx5aNgOfpXkdzBLbXEkEyFJEO0ivcRcxY+/wa43xno0d+h1C0AM6D5wBy4rajUa91ktD/AAR4k+0INMupNsqj905/iHp9a7cMSfvj8q8FikkglSSJykiMGBHavWvDfiOLVNPHnNi6TAkGOvvRWppaocWdEd54Dj8q4/xX4uk0S7Oni284ywkhwcYzxXUm7i/vH8q5jxD4Yg1/UkvDeGLbHsxsznmpo8qleQT2PLEBVPfPNdVovjaXQtLSxSyWYKSdxb1Nan/Cv4Mf8hI/9+zUR8BQqf8AkIk/9s66PaRe5lyvoIfiZcZ/5Bi/99U0fEmf/oGL/wB9VHL4Ns4OZdVRAP74xT4vBFvKA0epo6noVGaXNT7B7wh+Ikp66Z/4/Sf8LEkB/wCQZ/4/U/8AwgKMeL7p/sUjeAkHW/8A/HKXPT7DtPuRf8LFl/6Bn/j9KvxHmDf8g7j/AH6cfAkYHzahgf7lQnwfYpKIW1iISHopxmjmpvZD98tt8TnIP/Ep/wDHxXG3d21/f3N26CMzSFtoPSuvHgKJul+D9FpR4Ci/6CIH/AKfPTWwcrMPw/4mk8PGcpbCYy474xivWbWea5tYpwUXzEDbSOma4QeAIT/zFF/74rt4HitbOKDzAxRAoPrisqrhLYuKsWh53d0oywON/P0qFLqL+9+lO+0Rf3v0rmKJwZMfeX8qQ+b2YD8Kh+1Rj+P9KPtcZ/i/SmgJCZ8f6xP++aQfaT0kT/vmm/aosfe/SmNdRr0f9KYh0puVGfMj/I1AXnPV0/KiS8j4Of0qI3CHof0qXdASHziCPMTn2pnlS/8APRfyoWVT3p+9cYyKfNJlEe2VT/rF/KlCysf9Yg/CkMqjvTfPQfxfpRqMtxiYDHmKfwp7iU4+dPyqslyv96nfaEY8tRqKw8iftIn/AHzTwZ8ffQ/hUfnx5+9Si5j/AL6/nSETATY5ZT+FOXf/AHwPwqubuPON9PW5jxy36UDJsv8A3x+VO/eH+JfyqD7TEP46T7XFnhz+RoAn2zdnX8qaROP+Wif981H9qj/vH8jS/aU/vH9aaRDEER/un8qCj54Bp+w/89pf++qTyxniST/vqqsWR7WB5H5ilCFumKeVP/PV/wA6Ubh/y0f86OUTIzF24phtc9DzUzbv+erVGVc/8tWFOwiJrNyOG5qS1t2YkSAAim7H/wCez/pTvmX/AJbv+lFgLJtAP4c1Vlt25wo/KnGR8ALM/wClRs0mRmZv0osNDPKZT8wxTljOOBT8sw5mb8hT1Ugf61/yFFh2I/KJGMc/SomifoE/Sp2BPSV/0poXB/18n6UrDEWPAAwKkEbY4WgKf+ez/pTwD/z2k/OiwhvlnutKImPOKXb/ANNZT/wKjYD/AMtJf++6LANZGXqKBg8c/lT9qjpLJ/31SED/AJ6yfnRYBDETyVP5VVv7M3VhPEjFWZCBj6VdzxxNIPxphJyf3jH8aaVnclniFnptzdXhtYIWkn3EEAc5969F0PweNMRZp9s11jJ4+Vfatu00m20+SWS2Gx5WLMe5Jq0qHqJXWt51HIhJFmO1VkBOA3p2qC/0xLyxmtZFGyRCpI+lOyw/5bSfhimtJKMgTSAf7VYq97l9LHjlvol1LrDaWsZ8xHKtgdB616pp2nRadZR20IGFHPHenQWUcN/LeJxPKAHfuQKuKvJJkbNa1JcwoxsATA5X9Ka0e7ov6VMRkcyvURQ5/wBa/wCdYWLIhC+fapfJzxhT2pwB6ec9Gxs/656EgPOPGPhxtNn+3W8RNrL94Afcauh8DaS9vpLXTR4e4Oc+1dLcWqXds9vOzSRuuGUmpLe3S2t44ImdY412qA3QVtzNxsRbUPJcfw1UvryDTIfPutyoOPlQsf0q8Uz/AMtZf++6QxgjBkkx/vVml3HY4W++I9upZLGyklI6NJ8grnL/AMYa3ffdmjtoz/DEvP516XeeG9Kv8m4gyx6svBP5VDa+E9FszmO3yf8AbOf51uqkEtEZum77nlMNhqeryZSOe5c9zk10uk+DfEERDfavsSnnG/OPwFejKixqFjcoo4woApCh7zufTmh15PRFKHKUtNsb62jVLqf7Ue7lcYrV+yjHyjNVgrA8TvTjI/8Az2k/DFYvV3HZHNeIfDeu327yNY2xn7sITaPpkVwd54U1iyYyTWkr4/jQ7q9dd5CP9Yx+tKpkZAPNatY1pLQTimeN2usarp5xFdTR4/hfn9DXQWnxBvIlAvLRJgO8fBrvLnSLO+Urcwo+e+0A1mL4M0SOUOIXLDnDNkVXPGW6BRK+m+KNM1ZwkSzRyt/CyHH51vJA2egpLezhtk2Q4jX0VQKsBWP/AC2asJKN9EUkAjPpThG3939KTa3/AD2f86cAe8sn/fVRYoTym/u/pS+VIP4TShf+mkn/AH1SFBniRx/wKiwDSCDyD+VKFz2/SlMef+Wr5+tKAQP9a/507CGmLcMEUz7Lk9alIP8Az1b86YVY/wDLV6LARtaMORin21u5yJR06U3y2z/rn/SnDevSZv0oAsG34+Vf0qtPAxGAoz7ClMkg485/0qIvJn/XN+lACeUydVxTlXP8NOAdusrfkKeqlR/rX/SgCMx54wKiMB6gA1MVb/ns9IqsD/rXosCQCHA5Ap4jPYCjYf8Anq9OVD/z2k/OlYdhRGccqfyo8lj0U5pdp7ySf99UbB3klP8AwKiwDCjr1Q/lRgd8/lT8AdJJP++qQrz/AKx/zosBAFmHQMaCtwf+WbVZ+f1H51Iu4D7y/iadxXKPl3H9xqNtx/zzarwY93X86ZJIccOB+NBNymY7kj7rCkWO5I4VyRUzyOP4x+dQNcMoyH6+9FxjZGmjA3JID7VGssm7Pluf+A0x71/72ce9M/tBxQNImaeRhjy3H4VA0s2eFf8AKhbiVyMJn8ak/e56Nmi4xytLtBw/4CpA8uOUkH/AahDTgfx4qRZ2H3i4+pouFwLSE8B8/Smjzs8q9WFm3dG/Wn5PdhRcVyBRP2R8fSpFExH3X/KnAPuyJKsDef4v1oFcrhJvRvypds39x6sgN6/rQAwPUfnQO5W2XHaNqQx3I/5Zmr3zAZyv50hdv7y/nRcVykVnI4iauc8W6xqOhWtvNbBd0sm0iRcgDFdW8zZ4kWuG+IsjvY2e5gcTdj7VrSs5WYmQprHjSRFkj06NkYZDbDyPzoOs+MxwdOj/AO+T/jWHGqGFS3iYxEjOze3y+1DLH38VE/8AAzXS4rt+Bndm1/bfjIHnTIz/AMBP+NNtfFGuSazDY31vFHvYBlUHcKxQsRH/ACM7f99mk0lV/wCEpt9l59r+YZlzk/rSlFWbsF3dHo4aTPAkqcGXH3X/ACqtcXSWcRlmlCRr1Y9BVEeKNMzzqMR+jVyJSaukbuS6m0Wlx0ao8zNyFcj6VQj8UaOOupQ/i9TDxNpHbU4Mf71Pkl2J5kWgJz/A9P2XG0ny2zjiqf8AwkmjsP8AkKW4+r1Zgv47i0a6tJ45o1BOUPUjtS5ZLoHMjlp/EfieAyn+wwI0z8zMcY9an8PeINc1m4VpLCNbPkNLGc4NZupeOdRubK5tv7JZRIpTcWOAPWovBmt3NmYdNisy6SyHfLzheK63H3dkZ83Y62bxBp0QcG/g3KDkb+c1i+H/ABfJfz3C6hPbQon+rK5Geff2rnvDOg2WtX2ordAjytzqQcc5NO8MaFZaxJf/AGnO23jLJtPpmlyQ2sHMz0S11CK93G1lScL12NnFY+t+LIdFv/slxbztIFDZUDGDWd8Mvljv9hUDI7V2FzaW1y/mXEcLuBjc4BOKyajGVrXHfQ47/hYdp2trs/gKof8ACeXj6uHQMtgOsbKN5rS1vxFoem7orW0hu7odVRRtX6mudGna1cSnVms4VO7cIgMcfStlGNrtWFdnQH4h2mf+PO5/IVb03xrBqV/HZx2k6u4J3N0rL07xBpsxEN/p8FtOOMlflJ/pXQwi3RlkgtYgT91lAqJci6DVyDxHrM2k6eLiOLezSbAGOBWFD4u1x0DJo4dT0Ks3+FWvHHmtokTMpCmYVEz60uh2I0ogR+STMxHT6UQUbK6FcRvFviIxkLohUkcNknH6VXtPEnii2MjXFo91nkKyFQv5Vn6TfeISshsrtpBkBvNIIH51si88ZsuFlt+mei1pZdkTzCP4s8QHn+xP/Qv8K7GB5pIlYo6kgEg9q850i88SS3862dyZpgCHDnIHPYV6bEs4t497KH2jd9cVhWSTsi4yGgTE/cf8qkCT4+435VLGZAuC/wCtPGc8t+tYXLuQbZv7rUhS4J4Q1aAfsR+dSLuA5Iz9aLhcpeXcY+41Jtn/AOeb1eDPg5K/nTHkKrw6g0XApGO4P8DilEd1jhGP1qVpH/56D8DVd7l14DcfWncAfz0GWRvyqLzJc8RufwpGu5B1cY+tQHUH6CkMsNPKRjy2H4VAXlz0f8qFuZHPyqeal/eHqCD9aABGlwPlf8ql3zbfuv8AlUIecdzUiTH+JmB+tK4DS0vQB/ypQJ/7r1YEm4cN+tLk8fMKYXIQJz/C9SBJh2YUo83PDAVYXzNo+YfnQFyACbHRqXE3ZWNWBvx1py+YepH50xXKoS4P/LNqaYrjP3Gq+SwH3hj60EscYYfnQFyuRlsFTj3oPBwIwfrSZnB5kH/fFLumP/LUZ/3RUBYgleQchEH4VF5zEchf++KsOs5H31P/AAEVF5Mv94flTGiu8/sv4KKgZg44wPqKuNDLnqv/AHyKia3uOvmAf8BFMCq6ITkkE+y03EZOCQPwqy0E2Pvj/vmm/Z5QfvJ+K0DEjVFJxyfpUh5/vfhSotwgwGiIP+zSnzhwRH+VAhu0kfxGnpGD1H5imZuP9gD/AHaepn/vIf8AgNSwJREO0ak+4qTY3/PNfypitceqf980u65P8af980ASrGe6L+VOKEEfKvX0qENdf31/74qQG57uv/fNO4E+xQpIXn6VH5YbrH+lJ/pH/PQf980ubgdZB/3zQICCoO2JfqRVZpJR1VR+FWWaYjiQE+61GyzsMFlx/uigLFZ3fH3Y/psrl/F11bJFbJc6e90CxI8vjBrrfIlx94f981g+KL640nSGuI3hEu8AKyA5ya1pfEgktDhjcWBPGgz47ZamyXmnoAG0WZc9MvXX6Drcep26pcXEK3feMxgZ+lZfjiKSKSxIIyc4wuK6ub3rNGVtLmKk1l30Kcj2er2nXVlFqNu0ehzRPvADs3SrkbeMERRHZx7AOP3S9K0NMk8TvqEK39tElvk7mMQGPxpTej/zEtzbvrGHU7V7e4VvLbBIWsgeDNHP/LKQfU10GZuxjHttNO/f/wB6P/vk1xqclsbcq6mAPA+jt/yzf86efAek9RHJ+dbyefn78Z/4DUubn/nog+iU/aS7hyHOf8IJo56o/wCdbulaTb6TZi2t1/dglvm61OGuf+eif98UrSXAjc70JCk/dx2pOcpKzYOOhyVjql1qWmeIYp/LIty4jbbyB6U74f3sI0uS2LoLguWCHqRis7w4sjeHPEFwjKC7OGyO1HgrQ/PSLVFlKtC5BXsRiuuVtbmSQnggf6fqhIyQr/zNM8EMyjVgp58s/wAzWfo+q3mg3N8yWLzCbchGCMcmodA1m40r7Y0Np5zTqQQBnGadtGBufD5isN5s9eeM+taHiu3u73yIUvktbeQ7GQDaW/Gqnw+trhIrsMjRkkH5lpnjcvPrem6eCWbhyAMdTWa/iNooZceGNIsdMBkn8qUHAmY459K1tJga10wG41GO4gUZV9vQfXvVPxzbyQeHoUk2lRMg6Vf0mymuvCsUAPyyREAbe1EtY3Yn7rsUntdK8RWvnouCSQHC4JxUfh/T5LPUZ4U1ETQx9YhzjP8AKrXhnR72x0to58KTISqkZIH9KyvD6z2Hiu9swQDKTktznuKL7pFdC944GNEi/wCuwxTk1ex0zw9ZRXkzx+fEVGFzTPHRddFhVyuTMMYXFWbawN14btD9it7ieOL92sq8c+tJJcquT1Zx4t/Dg4Oq3A9cRmntbeGAoH9rXX/fs1PJfvpk/lalodiR6xYJ/nUk+v6acJZ6FC7n+KRMDP51u4tdzNss+Hr3w7pV7uhv5JTJ8mGiPr/9evQhGTzsT/vmvO7LwxqWq3Ud7NDa2sYIYLF/hXombr/non/fFc2ISUtDaJKEOOFXP0p6qOhX9KhVrn++n/fNPBuT/Eo/4DWCLaHEDcRspGG0ZEamkzcDnzF/75pS0x/5aL+CigViKRpAMhEH4VB5jn+Ff++atES4++uf90VF5Mhydw/FaARWaQj+ED6AVAze4/KrrwzE8FP++RURt5/7y/8AfNMZTKK2SzD6BaYFjJ6/pV02856uP++aj8mUH7y/98UANijUcg5NTc45J/AUIs69DHg/7NGJx3j/ACoYBtLdnP1pyxrjlfzpP9I/vRj/AIDQPtH96P8ABaloCYRjtGv5U/yzj/Vr+VMBucY3J/3xTgbsfxr/AN8UDsSqnA+RR+FOx6KPyqIm6P8Ay0X/AL4p4N12kX/vimJolVePufkKQqD1TP1FNBue8q/98Uu6fvIP++KQrCNlRxEv4iq7SzKeI0/75q1++I5lX/vgVEVlz99f++KYE5f1jek3c/6t6kXpTgTnrUmmhFvx/wAs3/Kjzf8Apk/5VKc/5NIT700KxGZP+mbflTGf/pk35VNn1prEYpiK5k/6ZN+VQyPg/carRNQueeKAIRJ/0zf8qY0vP+rf8qn9yaiaRScCkNDPMJ/5Zv8AlT0Yk42P+VKGpynHU0mBIrY/5ZtUqzA8eU1RqV9ak3J6jNIB4cf88moLgdI3pAM96cOD1o1HYBJx/q3oL/8ATJ6fxSinqJohDc/6t/yp+7/pk1PooEMMmP8Alk35VzXijw/P4ge2VZfKiiOSpXrXUGm8CrjJxd0J66HIal4KsbmJWthJbzooAYdCR3NYk3gnVp2UzX5lKfd35OPpXpHfOaYze9X7aYuW552fCuurwNVlA7YY1JbeG9ZhvIpZdTmdEYFlLE5Fd0WyetNZwKftptWEoJO5AZQp/wBW9Hmbukb0pkDNTg3v+tYmo5G/6ZPUyyEf8s3/ACqNWwc5/WpkcMBg/rQAolz0ib8qVwZInQowDAjpTgy/3qVTnnP60k7Cexzun+HzYaPf6bGS5uGYo5HTI71Y8M6NPoWnNbStvYvnKjitrOTThx3rR1W1Zk8upFJGHjcCDBYEZxXOeF/Ddxod1dSXG2UTDgAdOc10rXMaDlunami9iPApKckrDcVuSB8cCIjHoKw7zw/Dd+IoNWJk3oAGjI446YrbWRTznApeOuRQpNE8pheKtGm13S0toSVYShyXHGBXNjwl4ghRY4tWkSNRgKpIAr0LPvTC3vWkasoqwcqbucvoWk6lp0s7315JchwAoJztp/8AYiHxENWLOCF4RR/F6muhdj0zUWM96lzk2PlRz/ibR21uKBUdovKbccjqah1LSby6tLa1tNQnt40TY6qOtdE7BT603cPWn7WStboLlRzen+DdOtWDzJNcS9S0nNalx4f0u6i2SWQXtlBgitAHFTI3PNS6km73DlRyo8JT2lwr6ZqVxCmeVbniuujJWMKQ7EDBYjk09WUdaUkHoaU5uW5SihVIAyUb8qdu9I3pF6U4cVmMQscf6t/ypm4nrG/5VLnNOzxjNO4EQfH/ACzc0u/P/LN6fRke1MLEZYH/AJZPTCR/zyepsj1prMKNQsQFsjiN6gdj/wA82/KrRqJiOaeoiDeQPuN+VMMpz/q2qfgComfnigYzzSf+WbflT0ds/wCqegNnoaevHekIlDnH3Gp4l/6ZPTVYbakDLj71IaFDj/nm/wCVL5mB/q3oz6GnAHOaB2uN8w/88moMh/55tUgb3paAaIQxz9x6cJMf8sm/KpaM0CsWPLtx/BSeXB2jqPZMf44/yNAjuP76fkaLkj/IhJyRSGK3H8FNMU5/jQfgaaYJz/GlFwHMlsOq1XWOBwT5eB9aVrWY/wAcdQTQ3CLw8Zz2zTGOeO2HUH86hkihPKRk/wDAqgMd3jpH/wB9U3yLv1j/ADNAFtVt9vzJtI9TUbGzDAkdPao1tronOY/zqZbafHKRE+uTQNFV5bXJ28+3NIksGcmMj86u/ZLk9PKFKLS4B58qgVyq0sRX5IiW/Gpo0U/eTFTi1nz96MfQ08Wso/iT86VguEaQnjZzUnlxg8KKQQSeqfnSm1dsHzB+dAXJ1ihxkpzT9lv/AHKhEUw43pThHMP4o/yoEP8AKgPATFKIIQMkZqMxzn+KP8qaYZ/78f60gHslv/dqGQWqjiMsfrQ1tcHnfFiozay93j/WmCCSKHqV2+wNQlbVuMNn61DNFchiF2H8TUJhuv8AYH407DLHkwhsiMn/AIFT3Frt5XH41T+z3WeqfmalW2ufSI/iaYDS1mCcY/WozLb54TNWhazf3Ih+NOFncjn91QMqrJb/APPI/maVnG8eXFhce9Wxbzd/Lz9acLac9WTH1pBcjgRCcuoH41LiMfwioLiGZOFKH8agQXG75ioH+yaLAmXsR+g/OlXYOij86qgP18xs09QxH+sakBZJymP6VSllRW2MP0qXE2MCUfiKTy5W5yh+tAFfzR5gURcHvzV62SIvl04+tQ+TMe6/nS+RN6r+dO5Ny2fIMm0Rjp1zULxQL1HHoDSfZ5wpJZBVSSK6JyPL/E0xk5jtmXKjn602NIUJ3R/+PVWMF1n/AJZ/99Uotro9fL/OgCeRrQHkAVE0lpUiWtzjlYvzp4s7g9Fi/OgZS8+3LY8ske9SJJbk4EJ/M1bFncL1EX5077NN6xikF0VI/mPMeB+NXIo4scrn8aVbWbuyfnTxA68ZX86VhXHCOPsn61NFFE4JZf1qIQSEdR+dKsMqdHT8adguWPJtx1QfnS+VbkcJ+tQhJscSR/kaNlx/fj/I0WJJRbw9ccemaGhtu8f61HsuMffT9aabedv44/yoAcY7QdUP51XCQSBm8vA7c0r2s3/PSP8AI1BNDOgGGjbNACmO2Xqp/Oo5IYcZSPP41AYrrP8Ayz/M00290f4k/OgotKtuI8NGAfrUbNaKccCoo7S6YjPln8anFpOOSsJ/GhAVpJbUD5Tk01ZoOvl/qauLZ3DdBEPxp4tLgcMIfzpsZV8yJl+SI5qSIBjymB+NTfZp+zIPoakW2l6llP8AwKkAqRwn+GnlIwRhf1pBBJ0+X86cbZzyWUEe5pCJkghxll/WpNlv/c/WoAkw43pj6Gn+XN/z0T8jQxEnlQk4C4/Gj7ND6frUfl3HaSP8jSeVcf8APVP1oTAPPTs1N+0oOrigMe9JuyelIBTeRDrIKUXsBH+tWmk+36UAgD7op6ANa8t+8yioHubc9JlJqSTaw6LULYXkAflSvYBpuYu0i/jTftaf3lpwc+g/Kgvx0H5UcwxVvYgPvKKX7ah6OtREg9h+VKkgHp+VO4FmO6ic/wCsHFElzGMYkXFIsqn0/KhpB0AH5UgGi7h/56D86lFzFj/WLTOp5Ax9KePoPyosAouYj/y0X86eJ4z/ABj86bkegpd3HFAh4njzjdSm4T+9UYY5p+8e1KwB9qiHV8UhvIR1kpNwz0FBwewp2QgN7b/89RTGvbc9ZlpTj+6PyqJ8Z7CiyAYbqAtxKmPrTHuYv4XQ/jRuweg/KlLH0H5UuZFWI/tiD0/OpFvo8feWmlj7flTc4PQflTuFiYX0f99fwqVbiJhkSL+JqFJE6FR+VS+YoHABH0pgJ9qQMcyDH1pwu4v79ND5/hH5U7OR0H5UgKlxeQiTHmL+dV2vYQpIcE/Wr0sasc7R+VVmVV7D8qewFYXyN/EB+NPW8T+8KeVGDwPypEjUHoPyoAcL6P1H51Il9GSBuFN24PAH5VKpX0GfpTEK90gQ/OKjW9i4zIM1KxAHQflSIN3UDH0oETC6gK/61c46VF9oiwP3i/nTiFxxj8qZuGei/lU3KSGm5QHhlP40LeRq33lp+/2X8qaz5yMDj2o5h2H/AG+PH3h+dKt7GzAFxUIfB7flViOVCeSB+FMCUzxhOJATUQuosDdIM0pl4xj9KFfPGF/KlYByXUR53r+dO+0Q5/1i00fRfyp2f938qBMcLiP++Pzp3nR/3xTFYdgKXcaBD/OQfx0faYgOXpN7etHmZGDigAN3AP8AlqKBewH/AJarSHB7fpScDsPyp2QhHvIM/wCtWoZLqBjxKhxUjkNxhfyqs2AeAv5UnoAfaIf+ei003SY6qacH44A/Kgk9cD8qXMUEd6ijqPzp/wBuX+8v51EW9h+VKjqDyB+VUncETpdRN1cCiSeMKCJBg9aVZEIyMU1pfQD8qGMcLuED/WCni6iIyJRTOwOB+VOBA7CpsA5bqE/8tAad9ojPG8UzIHYU7JxTJHecn98Uvnp/fFN3GlDcdqQCm6jXrIKPtkX/AD0H503fn0pd3sPyp2Apnzf+ezflRiQf8t2/Kp8qP+Xeb9P8aTIP/LtN+lVYCICQ/wDLZvyoKyd5m/IU/IB4imH4D/Gnhs9Y5f8AvkUWAqPDIekr/kKYI5B1lb/vkVf3L/df8RTGkVR/qnP0FNICkwkXneSP90Cnxq0ijbI30xVjzU/595Pyp0cyRtlYJOevy07AQfZZD/y2I/CoHhkT/lo35VqNdxY5gk/75qs88bHBVsemKSQFVfMGD5hP4VJhz0f9KefKzwj/AJU8Ad45Pyp2GRfvV/5a/pTDJIDy4/75FT5A/wCWcn5U0FGPzQyDHTilYCMGV+fMP5CpR5n/AD0NP3jGBDJ/3zTht7wTfkP8aQEeJe0rflSYlz/rm/KpztxxBN+n+NH/AG7y/p/jSAh+f/nqRS4cj/Wt+VPJ/wCmEo/L/GjP/TKYf8BFNIRCYpD/AMt3H4CoXhk3Z81z+ArQBXaP3cmf92ml1H8DAe4osBREcg/5aN+VIGZGG6Q4+lWzMoP+qc/hTDIknDQPj/dp8qAQQSOuQxwe4FNa2cD/AFrflVyO5RFCiGXHpsoe6hAI8uQH3WnYDMdHRseY35U5RIcfvTj6VZ8yJydwY/hSZUnCo2PpRYZGFk/56n8qGMw6S/pUx2qOEkJ+lN3/APTF/wARU2AhEsucebk/So5BL1d8/QVaXYDnyJM/Sn7wRgwyEfQf407AVY42kXKvke1PS2I6u35VOu1RiOCRfXgf41IG9YZT+X+NFhFRoGHSRvyFIIHz/rG/IVdJU/8ALvL+Y/xppA/54zD8v8aLAQCJunmN+VNaBx0lb/vkVZDKDzHKPwH+NOJXskn5UWAoGKT/AJ6t/wB8ikZHX/lo3/fIq8XH/PN/yphmAP8AqXP4UWAqxMXfaJCGHYjrUxtpCclz+VPEkYcOYHDDvtqyLtT1ik+u2nyoLsoPauoLeY35VAC3TzDn6VoyXMbHhHH1WoS0XZGz/u0WHchHmf8APU/lT8PjiU5+lSLtPVH/AAFEhVCMRSn8KLAQM06/8tM/UUoeVv8Alp+QFP3husMn/fNPUovSGT/vmk0BGgkAA8wn8KkHmD/lofyp4YH/AJYy/kP8acGT/n3mP5f40gIT5p/5amkCyf8APU1OSp/5dpv0/wAaPl/595h+X+NICHEn/PVqCspHEzD8KlO0dI5vyH+NPXB/5Zy/lTsIpPFIesz/AJVGInB/1jflWgSB/A/5U0uv/PN/yp2EUSsg/jJ/CpYkeVflkJ9eKn85RkeS5/CnRzJFysLqD/s0WQIgNq/d2/KoZImTnzGx9K0muoyvzRyf981XeeI8bXx7iiwyom8fdkP/AHyKlHmHrJ+lO3RfwRt+VSLgjmN/++aLDIT5w6Sn/vkUwyzr96XP/ARVksO0cn5Uw7WOGhf8qLCIx5zjJlP5VKPNwP3h/If4U4OoAHlSflTgR3hlH4D/ABpWAZiX/nofyH+FJiX/AJ6sPwqcFf8AnlL+n+NLkf8APvN+n+NCQyv8/wDz1b8hRh/+eh/If4VKf+vab9P8aTP/AEym/wC+R/jTAPPWk+0L61KbaL0/WgWkP939aYiL7SPWk88c81ObOH+6fzpBZw5HB596BFdrtQc4pv2xW6k1bNlCB90/nTRaQ7SCgoGVjcL6mjz+wPFFxbxqvyjH0qJbSJgMlvzpgSNNj+L9ahNyAf8A69Btox3b86h+zpknLfnTAtLcn1NS/aeOc1XSBNo6/nU32aMDv+dMYjXI96aLn60C3RpNpzj60fZogOh/OkA/7T9acLj60JbRFRwfzqUW0Y7GpBjPtGe1Hn+1T/ZYv7tILaL+7+tFhEX2im/aOe4qyLSHP3f1pGtIf7v60wIftVNN4B2NTLaRE9D+dBtIs/dP50AQfalPek+0LngmrJtIOyfrVCaBBLgZx9aAJhOG/iIqN5gP4s00WsfXn86Y9umMc/nQAoulyKnS4HvVNbdN2efzqyltGxBOfzpjJWuQB1NRG6wec0r26AcbvzpqW0bplsk/WgB6XeeMmnfaR1zTUtYs9D+dTC0ix0P50gGi5WnfaFp4tYs4xT/skWOh/OgRB9oX3o+0gVKLWLP3f1qQWkO37v60AVhcqTQ10oHWpTaQkE7T+dL9hgwDtPT1pXF1KwvFPHNKblTxk/nUwtYc/cpJrSERkhcGmBB9pA6H86UzDruNQLbox5LfnTjaRqeC350AI9woOKVLgHuaie2j3Y5/Onpax+/51Qyf7QB60huhnrQLWI/3vzqOWBFxjP50hgbrB709boe9IbWIAHBP41IlrF/d/WkwEF0KcLhTSm1iB4B/OpVtYtv3aVhEXnil88CpTbRg9KUWkJ6qfzp2GQG6+tKLgGpjaQgfdP5002cPBwefekSQNcgdj+FJ9qU+oqybWJRwD+dKLOAjlM/jTAq/aU9TSef6E0txbRKDtXFQC2jbAJb86AJXmAGdxP41Cblc9TTmtY1/vH6mq5t493SgZbS5A7mn/aR71FHbRkDIP51J9ljA6t+dACG6wKQXXPWmm3jyRz+dP+yxY6H86AFF0KctzmlS1i2jg/nT1tYvSgYguKTz/ep/ssWOh/Om/Zos420hEX2kU03Qq0LSH+7SGzh/u0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1339" y="2700020"/>
            <a:ext cx="245720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239" y="2700020"/>
            <a:ext cx="2622620" cy="24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2736783"/>
            <a:ext cx="198810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041" y="2736783"/>
            <a:ext cx="1767702" cy="245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本框 2"/>
          <p:cNvSpPr txBox="1">
            <a:spLocks noChangeArrowheads="1"/>
          </p:cNvSpPr>
          <p:nvPr/>
        </p:nvSpPr>
        <p:spPr bwMode="auto">
          <a:xfrm>
            <a:off x="1709397" y="2637884"/>
            <a:ext cx="36798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800" b="1" dirty="0">
                <a:solidFill>
                  <a:srgbClr val="2B6C18"/>
                </a:solidFill>
              </a:rPr>
              <a:t>社会实践</a:t>
            </a:r>
            <a:r>
              <a:rPr lang="zh-CN" altLang="en-US" sz="2400" dirty="0"/>
              <a:t>是实现人生价值的必由之路。</a:t>
            </a:r>
            <a:endParaRPr lang="zh-CN" altLang="en-US" sz="2400" dirty="0"/>
          </a:p>
        </p:txBody>
      </p:sp>
      <p:sp>
        <p:nvSpPr>
          <p:cNvPr id="168968" name="矩形 8"/>
          <p:cNvSpPr>
            <a:spLocks noChangeArrowheads="1"/>
          </p:cNvSpPr>
          <p:nvPr/>
        </p:nvSpPr>
        <p:spPr bwMode="auto">
          <a:xfrm>
            <a:off x="484188" y="4354513"/>
            <a:ext cx="84201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崇高的人生价值目标要靠</a:t>
            </a:r>
            <a:r>
              <a:rPr lang="zh-CN" altLang="en-US" sz="2400" b="1"/>
              <a:t>社会实践</a:t>
            </a:r>
            <a:r>
              <a:rPr lang="zh-CN" altLang="en-US" sz="2400"/>
              <a:t>才能转化为现实</a:t>
            </a:r>
            <a:endParaRPr lang="en-US" altLang="zh-CN" sz="2400"/>
          </a:p>
          <a:p>
            <a:pPr algn="just">
              <a:lnSpc>
                <a:spcPct val="150000"/>
              </a:lnSpc>
            </a:pPr>
            <a:r>
              <a:rPr lang="zh-CN" altLang="en-US" sz="2400"/>
              <a:t>辉煌的人生价值只有在创造性的</a:t>
            </a:r>
            <a:r>
              <a:rPr lang="zh-CN" altLang="en-US" sz="2400" b="1"/>
              <a:t>社会实践</a:t>
            </a:r>
            <a:r>
              <a:rPr lang="zh-CN" altLang="en-US" sz="2400"/>
              <a:t>中才能实现</a:t>
            </a:r>
            <a:endParaRPr lang="zh-CN" altLang="en-US" sz="2400"/>
          </a:p>
        </p:txBody>
      </p:sp>
      <p:pic>
        <p:nvPicPr>
          <p:cNvPr id="168969" name="图片 1"/>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7874000" y="2057636"/>
            <a:ext cx="3833812"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0" name="矩形 2"/>
          <p:cNvSpPr>
            <a:spLocks noChangeArrowheads="1"/>
          </p:cNvSpPr>
          <p:nvPr/>
        </p:nvSpPr>
        <p:spPr bwMode="auto">
          <a:xfrm>
            <a:off x="8287931" y="5261211"/>
            <a:ext cx="3005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000" dirty="0"/>
              <a:t>疫情前线的大学生志愿者</a:t>
            </a:r>
            <a:endParaRPr lang="zh-CN" altLang="en-US" sz="2000" dirty="0"/>
          </a:p>
        </p:txBody>
      </p:sp>
      <p:sp>
        <p:nvSpPr>
          <p:cNvPr id="8" name="矩形: 圆角 7"/>
          <p:cNvSpPr/>
          <p:nvPr/>
        </p:nvSpPr>
        <p:spPr>
          <a:xfrm>
            <a:off x="3397050" y="1180852"/>
            <a:ext cx="5914757"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（四）在实践中创造有价值的人生</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文本框 2"/>
          <p:cNvSpPr txBox="1">
            <a:spLocks noChangeArrowheads="1"/>
          </p:cNvSpPr>
          <p:nvPr/>
        </p:nvSpPr>
        <p:spPr bwMode="auto">
          <a:xfrm>
            <a:off x="773153" y="2088433"/>
            <a:ext cx="10645694"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坚持理论联系实际，积极投身社会实践，在实践中发现新知、运用真知，在解决实际问题的过程中增长才干，不断提高实践能力、创新能力，实现更大的人生价值。</a:t>
            </a:r>
            <a:endParaRPr lang="zh-CN" altLang="en-US" sz="2400" dirty="0"/>
          </a:p>
        </p:txBody>
      </p:sp>
      <p:sp>
        <p:nvSpPr>
          <p:cNvPr id="35" name="矩形 1"/>
          <p:cNvSpPr>
            <a:spLocks noChangeArrowheads="1"/>
          </p:cNvSpPr>
          <p:nvPr/>
        </p:nvSpPr>
        <p:spPr bwMode="auto">
          <a:xfrm>
            <a:off x="1238494" y="4411523"/>
            <a:ext cx="5173209"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2400" b="1" dirty="0"/>
              <a:t>让所学服务于正确的人生价值目标</a:t>
            </a:r>
            <a:endParaRPr lang="en-US" altLang="zh-CN" sz="2400" b="1" dirty="0"/>
          </a:p>
          <a:p>
            <a:pPr>
              <a:lnSpc>
                <a:spcPct val="150000"/>
              </a:lnSpc>
            </a:pPr>
            <a:r>
              <a:rPr lang="zh-CN" altLang="en-US" sz="2400" b="1" dirty="0"/>
              <a:t>踏踏实实地去劳动创造</a:t>
            </a:r>
            <a:endParaRPr lang="zh-CN" altLang="en-US" sz="2400"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84777" y="3306222"/>
            <a:ext cx="2401260" cy="3429000"/>
          </a:xfrm>
          <a:prstGeom prst="rect">
            <a:avLst/>
          </a:prstGeom>
          <a:ln>
            <a:noFill/>
          </a:ln>
          <a:effectLst>
            <a:outerShdw blurRad="292100" dist="139700" dir="2700000" algn="tl" rotWithShape="0">
              <a:srgbClr val="333333">
                <a:alpha val="65000"/>
              </a:srgbClr>
            </a:outerShdw>
          </a:effectLst>
        </p:spPr>
      </p:pic>
      <p:sp>
        <p:nvSpPr>
          <p:cNvPr id="7" name="矩形: 圆角 6"/>
          <p:cNvSpPr/>
          <p:nvPr/>
        </p:nvSpPr>
        <p:spPr>
          <a:xfrm>
            <a:off x="3397050" y="1180852"/>
            <a:ext cx="5914757"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（四）在实践中创造有价值的人生</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55934" y="4306776"/>
            <a:ext cx="5637895" cy="2279284"/>
          </a:xfrm>
          <a:prstGeom prst="rect">
            <a:avLst/>
          </a:prstGeom>
          <a:solidFill>
            <a:schemeClr val="bg1">
              <a:lumMod val="8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082" name="文本框 2"/>
          <p:cNvSpPr txBox="1">
            <a:spLocks noChangeArrowheads="1"/>
          </p:cNvSpPr>
          <p:nvPr/>
        </p:nvSpPr>
        <p:spPr bwMode="auto">
          <a:xfrm>
            <a:off x="2994025" y="1114425"/>
            <a:ext cx="596265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青春的底色永远离不开</a:t>
            </a:r>
            <a:r>
              <a:rPr lang="zh-CN" altLang="en-US" sz="3200" b="1" dirty="0">
                <a:solidFill>
                  <a:srgbClr val="2B6C18"/>
                </a:solidFill>
              </a:rPr>
              <a:t>奋斗</a:t>
            </a:r>
            <a:r>
              <a:rPr lang="zh-CN" altLang="en-US" sz="2400" dirty="0"/>
              <a:t>两字</a:t>
            </a:r>
            <a:endParaRPr lang="zh-CN" altLang="en-US" sz="2800" dirty="0"/>
          </a:p>
        </p:txBody>
      </p:sp>
      <p:sp>
        <p:nvSpPr>
          <p:cNvPr id="174087" name="矩形 1"/>
          <p:cNvSpPr>
            <a:spLocks noChangeArrowheads="1"/>
          </p:cNvSpPr>
          <p:nvPr/>
        </p:nvSpPr>
        <p:spPr bwMode="auto">
          <a:xfrm>
            <a:off x="5945188" y="4464504"/>
            <a:ext cx="3522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2400" b="1"/>
              <a:t>砥砺奋斗</a:t>
            </a:r>
            <a:endParaRPr lang="zh-CN" altLang="en-US" sz="2400" b="1"/>
          </a:p>
        </p:txBody>
      </p:sp>
      <p:sp>
        <p:nvSpPr>
          <p:cNvPr id="174088" name="矩形 3"/>
          <p:cNvSpPr>
            <a:spLocks noChangeArrowheads="1"/>
          </p:cNvSpPr>
          <p:nvPr/>
        </p:nvSpPr>
        <p:spPr bwMode="auto">
          <a:xfrm>
            <a:off x="5945187" y="5186364"/>
            <a:ext cx="164578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dirty="0"/>
              <a:t>锤炼品格</a:t>
            </a:r>
            <a:endParaRPr lang="zh-CN" altLang="en-US" sz="2400" b="1" dirty="0"/>
          </a:p>
        </p:txBody>
      </p:sp>
      <p:sp>
        <p:nvSpPr>
          <p:cNvPr id="174089" name="矩形 4"/>
          <p:cNvSpPr>
            <a:spLocks noChangeArrowheads="1"/>
          </p:cNvSpPr>
          <p:nvPr/>
        </p:nvSpPr>
        <p:spPr bwMode="auto">
          <a:xfrm>
            <a:off x="5945188" y="5789160"/>
            <a:ext cx="3925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dirty="0"/>
              <a:t>释放火热青春的奋斗激情</a:t>
            </a:r>
            <a:endParaRPr lang="zh-CN" altLang="en-US" sz="2400" dirty="0"/>
          </a:p>
        </p:txBody>
      </p:sp>
      <p:pic>
        <p:nvPicPr>
          <p:cNvPr id="6" name="图片 5"/>
          <p:cNvPicPr>
            <a:picLocks noChangeAspect="1"/>
          </p:cNvPicPr>
          <p:nvPr/>
        </p:nvPicPr>
        <p:blipFill rotWithShape="1">
          <a:blip r:embed="rId1"/>
          <a:srcRect t="34461" b="37714"/>
          <a:stretch>
            <a:fillRect/>
          </a:stretch>
        </p:blipFill>
        <p:spPr>
          <a:xfrm>
            <a:off x="3047293" y="1729799"/>
            <a:ext cx="6097415" cy="1699201"/>
          </a:xfrm>
          <a:prstGeom prst="rect">
            <a:avLst/>
          </a:prstGeom>
          <a:ln>
            <a:noFill/>
          </a:ln>
          <a:effectLst>
            <a:softEdge rad="112500"/>
          </a:effectLst>
        </p:spPr>
      </p:pic>
      <p:pic>
        <p:nvPicPr>
          <p:cNvPr id="174091" name="图片 7"/>
          <p:cNvPicPr>
            <a:picLocks noChangeAspect="1" noChangeArrowheads="1"/>
          </p:cNvPicPr>
          <p:nvPr/>
        </p:nvPicPr>
        <p:blipFill>
          <a:blip r:embed="rId2">
            <a:extLst>
              <a:ext uri="{28A0092B-C50C-407E-A947-70E740481C1C}">
                <a14:useLocalDpi xmlns:a14="http://schemas.microsoft.com/office/drawing/2010/main" val="0"/>
              </a:ext>
            </a:extLst>
          </a:blip>
          <a:srcRect l="7700" r="9108"/>
          <a:stretch>
            <a:fillRect/>
          </a:stretch>
        </p:blipFill>
        <p:spPr bwMode="auto">
          <a:xfrm>
            <a:off x="779849" y="3429000"/>
            <a:ext cx="3522663" cy="31750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4092" name="矩形 8"/>
          <p:cNvSpPr>
            <a:spLocks noChangeArrowheads="1"/>
          </p:cNvSpPr>
          <p:nvPr/>
        </p:nvSpPr>
        <p:spPr bwMode="auto">
          <a:xfrm>
            <a:off x="4463595" y="3685949"/>
            <a:ext cx="6254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zh-CN" altLang="en-US" sz="2400" b="1" dirty="0">
                <a:solidFill>
                  <a:srgbClr val="2B6C18"/>
                </a:solidFill>
                <a:latin typeface="FZSSK--GBK1-0"/>
              </a:rPr>
              <a:t>书写新的辉煌业绩离不开新时代的奋斗者</a:t>
            </a:r>
            <a:endParaRPr lang="zh-CN" altLang="en-US" sz="2400" b="1" dirty="0">
              <a:solidFill>
                <a:srgbClr val="2B6C18"/>
              </a:solidFill>
            </a:endParaRPr>
          </a:p>
        </p:txBody>
      </p:sp>
      <p:sp>
        <p:nvSpPr>
          <p:cNvPr id="17" name="文本框 16"/>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五、成就出彩人生</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8000" y="1443990"/>
            <a:ext cx="11598910" cy="3969385"/>
          </a:xfrm>
          <a:prstGeom prst="rect">
            <a:avLst/>
          </a:prstGeom>
          <a:noFill/>
        </p:spPr>
        <p:txBody>
          <a:bodyPr wrap="square" rtlCol="0" anchor="t">
            <a:spAutoFit/>
          </a:bodyPr>
          <a:p>
            <a:pPr algn="ctr" fontAlgn="auto">
              <a:lnSpc>
                <a:spcPct val="150000"/>
              </a:lnSpc>
            </a:pPr>
            <a:r>
              <a:rPr lang="zh-CN" altLang="en-US" sz="2400">
                <a:solidFill>
                  <a:srgbClr val="FF0000"/>
                </a:solidFill>
              </a:rPr>
              <a:t>课内实践活动</a:t>
            </a:r>
            <a:r>
              <a:rPr lang="en-US" altLang="zh-CN" sz="2400">
                <a:solidFill>
                  <a:srgbClr val="FF0000"/>
                </a:solidFill>
              </a:rPr>
              <a:t>——</a:t>
            </a:r>
            <a:r>
              <a:rPr lang="zh-CN" altLang="en-US" sz="2400">
                <a:solidFill>
                  <a:srgbClr val="FF0000"/>
                </a:solidFill>
              </a:rPr>
              <a:t>人生价值拍卖会</a:t>
            </a:r>
            <a:endParaRPr lang="zh-CN" altLang="en-US" sz="2400">
              <a:solidFill>
                <a:srgbClr val="FF0000"/>
              </a:solidFill>
            </a:endParaRPr>
          </a:p>
          <a:p>
            <a:pPr fontAlgn="auto">
              <a:lnSpc>
                <a:spcPct val="150000"/>
              </a:lnSpc>
            </a:pPr>
            <a:r>
              <a:rPr lang="en-US" altLang="zh-CN" sz="2400"/>
              <a:t>      </a:t>
            </a:r>
            <a:r>
              <a:rPr lang="zh-CN" altLang="en-US" sz="2400"/>
              <a:t>人生价值拍卖会，各自拥有着代表着一生的时间和精力的筹码，对自己喜欢的价值观进行了激烈的竞价拍卖，拍卖的内容涉及社会主义核心价值观、家庭观、事业观、交友观等等。活动激发同学思考自己的价值取向，在经历了自己头脑和内心的碰撞，内心价值的块择后，让同学们逐渐发现自己最重视什么，引导同学们确立正确的人生价值，帮助体验和澄清自己的人生价值观和人生态度；当明确内心坚持的价值观和导向后，如何实现，实现条件又是什么并为之付出哪些努力？</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p:cNvSpPr/>
          <p:nvPr/>
        </p:nvSpPr>
        <p:spPr bwMode="auto">
          <a:xfrm>
            <a:off x="2620645" y="1272540"/>
            <a:ext cx="9103995" cy="5367020"/>
          </a:xfrm>
          <a:custGeom>
            <a:avLst/>
            <a:gdLst>
              <a:gd name="T0" fmla="*/ 1225 w 11778"/>
              <a:gd name="T1" fmla="*/ 0 h 6728"/>
              <a:gd name="T2" fmla="*/ 11778 w 11778"/>
              <a:gd name="T3" fmla="*/ 0 h 6728"/>
              <a:gd name="T4" fmla="*/ 11778 w 11778"/>
              <a:gd name="T5" fmla="*/ 6728 h 6728"/>
              <a:gd name="T6" fmla="*/ 0 w 11778"/>
              <a:gd name="T7" fmla="*/ 6728 h 6728"/>
              <a:gd name="T8" fmla="*/ 1225 w 11778"/>
              <a:gd name="T9" fmla="*/ 0 h 6728"/>
            </a:gdLst>
            <a:ahLst/>
            <a:cxnLst>
              <a:cxn ang="0">
                <a:pos x="T0" y="T1"/>
              </a:cxn>
              <a:cxn ang="0">
                <a:pos x="T2" y="T3"/>
              </a:cxn>
              <a:cxn ang="0">
                <a:pos x="T4" y="T5"/>
              </a:cxn>
              <a:cxn ang="0">
                <a:pos x="T6" y="T7"/>
              </a:cxn>
              <a:cxn ang="0">
                <a:pos x="T8" y="T9"/>
              </a:cxn>
            </a:cxnLst>
            <a:rect l="0" t="0" r="r" b="b"/>
            <a:pathLst>
              <a:path w="11778" h="6728">
                <a:moveTo>
                  <a:pt x="1225" y="0"/>
                </a:moveTo>
                <a:lnTo>
                  <a:pt x="11778" y="0"/>
                </a:lnTo>
                <a:lnTo>
                  <a:pt x="11778" y="6728"/>
                </a:lnTo>
                <a:lnTo>
                  <a:pt x="0" y="6728"/>
                </a:lnTo>
                <a:lnTo>
                  <a:pt x="1225" y="0"/>
                </a:lnTo>
                <a:close/>
              </a:path>
            </a:pathLst>
          </a:custGeom>
          <a:solidFill>
            <a:srgbClr val="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Light" panose="020B0502040204020203" pitchFamily="34" charset="-122"/>
            </a:endParaRPr>
          </a:p>
        </p:txBody>
      </p:sp>
      <p:cxnSp>
        <p:nvCxnSpPr>
          <p:cNvPr id="21" name="直接连接符 20"/>
          <p:cNvCxnSpPr/>
          <p:nvPr/>
        </p:nvCxnSpPr>
        <p:spPr>
          <a:xfrm flipH="1">
            <a:off x="3257596" y="1271905"/>
            <a:ext cx="593523" cy="3162300"/>
          </a:xfrm>
          <a:prstGeom prst="line">
            <a:avLst/>
          </a:prstGeom>
          <a:ln w="34925" cap="rnd">
            <a:gradFill>
              <a:gsLst>
                <a:gs pos="100000">
                  <a:srgbClr val="2B6C18"/>
                </a:gs>
                <a:gs pos="39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3092792" y="3018790"/>
            <a:ext cx="613623" cy="2885765"/>
          </a:xfrm>
          <a:prstGeom prst="line">
            <a:avLst/>
          </a:prstGeom>
          <a:ln w="31750" cap="rnd">
            <a:gradFill>
              <a:gsLst>
                <a:gs pos="100000">
                  <a:srgbClr val="2B6C18"/>
                </a:gs>
                <a:gs pos="39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Freeform 18"/>
          <p:cNvSpPr/>
          <p:nvPr/>
        </p:nvSpPr>
        <p:spPr bwMode="auto">
          <a:xfrm>
            <a:off x="4221544" y="1675360"/>
            <a:ext cx="587479" cy="587479"/>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gradFill>
            <a:gsLst>
              <a:gs pos="0">
                <a:srgbClr val="2B6C18">
                  <a:lumMod val="90000"/>
                  <a:lumOff val="10000"/>
                </a:srgbClr>
              </a:gs>
              <a:gs pos="55000">
                <a:srgbClr val="1F4E12"/>
              </a:gs>
            </a:gsLst>
            <a:lin ang="5400000" scaled="1"/>
          </a:gradFill>
          <a:ln>
            <a:noFill/>
          </a:ln>
          <a:effectLst>
            <a:outerShdw blurRad="254000" dist="101600" dir="5400000" algn="ctr" rotWithShape="0">
              <a:srgbClr val="283456">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TextBox 47"/>
          <p:cNvSpPr txBox="1"/>
          <p:nvPr/>
        </p:nvSpPr>
        <p:spPr>
          <a:xfrm>
            <a:off x="4906735" y="1349297"/>
            <a:ext cx="5976849" cy="1135054"/>
          </a:xfrm>
          <a:prstGeom prst="rect">
            <a:avLst/>
          </a:prstGeom>
          <a:noFill/>
        </p:spPr>
        <p:txBody>
          <a:bodyPr wrap="square" rtlCol="0">
            <a:spAutoFit/>
          </a:bodyPr>
          <a:lstStyle>
            <a:defPPr>
              <a:defRPr lang="zh-CN"/>
            </a:defPPr>
            <a:lvl1pPr>
              <a:defRPr sz="2800">
                <a:solidFill>
                  <a:schemeClr val="accent1"/>
                </a:solidFill>
                <a:latin typeface="微软雅黑" panose="020B0503020204020204" pitchFamily="34" charset="-122"/>
                <a:ea typeface="微软雅黑" panose="020B0503020204020204" pitchFamily="34" charset="-122"/>
              </a:defRPr>
            </a:lvl1pPr>
          </a:lstStyle>
          <a:p>
            <a:pPr lvl="0" algn="just" eaLnBrk="1" fontAlgn="auto" hangingPunct="1">
              <a:lnSpc>
                <a:spcPct val="150000"/>
              </a:lnSpc>
              <a:spcBef>
                <a:spcPts val="0"/>
              </a:spcBef>
              <a:spcAft>
                <a:spcPts val="0"/>
              </a:spcAft>
            </a:pPr>
            <a:r>
              <a:rPr lang="zh-CN" altLang="en-US" sz="2400" dirty="0">
                <a:solidFill>
                  <a:prstClr val="black"/>
                </a:solidFill>
                <a:latin typeface="微软雅黑" panose="020B0503020204020204" pitchFamily="34" charset="-122"/>
                <a:ea typeface="微软雅黑" panose="020B0503020204020204" pitchFamily="34" charset="-122"/>
              </a:rPr>
              <a:t>马克思主义认为，个人与社会是辩证统一的，据此谈谈人生的自我价值与社会价值的关系。</a:t>
            </a:r>
            <a:endParaRPr lang="zh-CN" altLang="en-US" sz="2400" dirty="0">
              <a:solidFill>
                <a:prstClr val="black"/>
              </a:solidFill>
              <a:latin typeface="微软雅黑" panose="020B0503020204020204" pitchFamily="34" charset="-122"/>
              <a:ea typeface="微软雅黑" panose="020B0503020204020204" pitchFamily="34" charset="-122"/>
            </a:endParaRPr>
          </a:p>
        </p:txBody>
      </p:sp>
      <p:sp>
        <p:nvSpPr>
          <p:cNvPr id="55" name="TextBox 58"/>
          <p:cNvSpPr txBox="1"/>
          <p:nvPr/>
        </p:nvSpPr>
        <p:spPr>
          <a:xfrm>
            <a:off x="4313698" y="1676776"/>
            <a:ext cx="415498" cy="584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Rectangle 4"/>
          <p:cNvSpPr txBox="1">
            <a:spLocks noChangeArrowheads="1"/>
          </p:cNvSpPr>
          <p:nvPr/>
        </p:nvSpPr>
        <p:spPr bwMode="auto">
          <a:xfrm>
            <a:off x="574077" y="3918870"/>
            <a:ext cx="1572208" cy="1609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scene3d>
              <a:camera prst="orthographicFront"/>
              <a:lightRig rig="threePt" dir="t"/>
            </a:scene3d>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j-cs"/>
              </a:rPr>
              <a:t>思考讨论</a:t>
            </a:r>
            <a:endParaRPr kumimoji="0" lang="zh-CN" altLang="en-US" sz="48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j-cs"/>
            </a:endParaRPr>
          </a:p>
        </p:txBody>
      </p:sp>
      <p:sp>
        <p:nvSpPr>
          <p:cNvPr id="70" name="任意多边形: 形状 69"/>
          <p:cNvSpPr/>
          <p:nvPr/>
        </p:nvSpPr>
        <p:spPr bwMode="auto">
          <a:xfrm flipH="1" flipV="1">
            <a:off x="11012789" y="2801529"/>
            <a:ext cx="728027" cy="3838109"/>
          </a:xfrm>
          <a:custGeom>
            <a:avLst/>
            <a:gdLst>
              <a:gd name="connsiteX0" fmla="*/ 0 w 728027"/>
              <a:gd name="connsiteY0" fmla="*/ 3838109 h 3838109"/>
              <a:gd name="connsiteX1" fmla="*/ 0 w 728027"/>
              <a:gd name="connsiteY1" fmla="*/ 0 h 3838109"/>
              <a:gd name="connsiteX2" fmla="*/ 728027 w 728027"/>
              <a:gd name="connsiteY2" fmla="*/ 0 h 3838109"/>
              <a:gd name="connsiteX3" fmla="*/ 728027 w 728027"/>
              <a:gd name="connsiteY3" fmla="*/ 1 h 3838109"/>
              <a:gd name="connsiteX4" fmla="*/ 635189 w 728027"/>
              <a:gd name="connsiteY4" fmla="*/ 1 h 38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027" h="3838109">
                <a:moveTo>
                  <a:pt x="0" y="3838109"/>
                </a:moveTo>
                <a:lnTo>
                  <a:pt x="0" y="0"/>
                </a:lnTo>
                <a:lnTo>
                  <a:pt x="728027" y="0"/>
                </a:lnTo>
                <a:lnTo>
                  <a:pt x="728027" y="1"/>
                </a:lnTo>
                <a:lnTo>
                  <a:pt x="635189" y="1"/>
                </a:lnTo>
                <a:close/>
              </a:path>
            </a:pathLst>
          </a:custGeom>
          <a:gradFill>
            <a:gsLst>
              <a:gs pos="0">
                <a:srgbClr val="2B6C18">
                  <a:alpha val="15000"/>
                </a:srgbClr>
              </a:gs>
              <a:gs pos="76000">
                <a:srgbClr val="2B6C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Light" panose="020B0502040204020203" pitchFamily="34" charset="-122"/>
            </a:endParaRPr>
          </a:p>
        </p:txBody>
      </p:sp>
      <p:sp>
        <p:nvSpPr>
          <p:cNvPr id="29" name="Freeform 18"/>
          <p:cNvSpPr/>
          <p:nvPr/>
        </p:nvSpPr>
        <p:spPr bwMode="auto">
          <a:xfrm>
            <a:off x="3954184" y="3097945"/>
            <a:ext cx="587479" cy="587479"/>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gradFill>
            <a:gsLst>
              <a:gs pos="0">
                <a:srgbClr val="2B6C18">
                  <a:lumMod val="90000"/>
                  <a:lumOff val="10000"/>
                </a:srgbClr>
              </a:gs>
              <a:gs pos="55000">
                <a:srgbClr val="1F4E12"/>
              </a:gs>
            </a:gsLst>
            <a:lin ang="5400000" scaled="1"/>
          </a:gradFill>
          <a:ln>
            <a:noFill/>
          </a:ln>
          <a:effectLst>
            <a:outerShdw blurRad="254000" dist="101600" dir="5400000" algn="ctr" rotWithShape="0">
              <a:srgbClr val="283456">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TextBox 47"/>
          <p:cNvSpPr txBox="1"/>
          <p:nvPr/>
        </p:nvSpPr>
        <p:spPr>
          <a:xfrm>
            <a:off x="4729197" y="2783578"/>
            <a:ext cx="6267418" cy="1135054"/>
          </a:xfrm>
          <a:prstGeom prst="rect">
            <a:avLst/>
          </a:prstGeom>
          <a:noFill/>
        </p:spPr>
        <p:txBody>
          <a:bodyPr wrap="square" rtlCol="0">
            <a:spAutoFit/>
          </a:bodyPr>
          <a:lstStyle>
            <a:defPPr>
              <a:defRPr lang="zh-CN"/>
            </a:defPPr>
            <a:lvl1pPr>
              <a:defRPr sz="2800">
                <a:solidFill>
                  <a:schemeClr val="accent1"/>
                </a:solidFill>
                <a:latin typeface="微软雅黑" panose="020B0503020204020204" pitchFamily="34" charset="-122"/>
                <a:ea typeface="微软雅黑" panose="020B0503020204020204" pitchFamily="34" charset="-122"/>
              </a:defRPr>
            </a:lvl1pPr>
          </a:lstStyle>
          <a:p>
            <a:pPr lvl="0" algn="just" eaLnBrk="1" fontAlgn="auto" hangingPunct="1">
              <a:lnSpc>
                <a:spcPct val="150000"/>
              </a:lnSpc>
              <a:spcBef>
                <a:spcPts val="0"/>
              </a:spcBef>
              <a:spcAft>
                <a:spcPts val="0"/>
              </a:spcAft>
            </a:pPr>
            <a:r>
              <a:rPr lang="zh-CN" altLang="en-US" sz="2400" dirty="0">
                <a:solidFill>
                  <a:prstClr val="black"/>
                </a:solidFill>
                <a:latin typeface="微软雅黑" panose="020B0503020204020204" pitchFamily="34" charset="-122"/>
                <a:ea typeface="微软雅黑" panose="020B0503020204020204" pitchFamily="34" charset="-122"/>
              </a:rPr>
              <a:t>人生漫长，总会遭遇各种各样的困难和挑战，如何正确认识和处理人生矛盾？</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TextBox 58"/>
          <p:cNvSpPr txBox="1"/>
          <p:nvPr/>
        </p:nvSpPr>
        <p:spPr>
          <a:xfrm>
            <a:off x="4046338" y="3099361"/>
            <a:ext cx="415498" cy="584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Freeform 18"/>
          <p:cNvSpPr/>
          <p:nvPr/>
        </p:nvSpPr>
        <p:spPr bwMode="auto">
          <a:xfrm>
            <a:off x="3661220" y="5065668"/>
            <a:ext cx="587479" cy="587479"/>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gradFill>
            <a:gsLst>
              <a:gs pos="0">
                <a:srgbClr val="2B6C18">
                  <a:lumMod val="90000"/>
                  <a:lumOff val="10000"/>
                </a:srgbClr>
              </a:gs>
              <a:gs pos="55000">
                <a:srgbClr val="1F4E12"/>
              </a:gs>
            </a:gsLst>
            <a:lin ang="5400000" scaled="1"/>
          </a:gradFill>
          <a:ln>
            <a:noFill/>
          </a:ln>
          <a:effectLst>
            <a:outerShdw blurRad="254000" dist="101600" dir="5400000" algn="ctr" rotWithShape="0">
              <a:srgbClr val="283456">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TextBox 47"/>
          <p:cNvSpPr txBox="1"/>
          <p:nvPr/>
        </p:nvSpPr>
        <p:spPr>
          <a:xfrm>
            <a:off x="4365090" y="4690272"/>
            <a:ext cx="6760875" cy="1135054"/>
          </a:xfrm>
          <a:prstGeom prst="rect">
            <a:avLst/>
          </a:prstGeom>
          <a:noFill/>
        </p:spPr>
        <p:txBody>
          <a:bodyPr wrap="square" rtlCol="0">
            <a:spAutoFit/>
          </a:bodyPr>
          <a:lstStyle>
            <a:defPPr>
              <a:defRPr lang="zh-CN"/>
            </a:defPPr>
            <a:lvl1pPr>
              <a:defRPr sz="2800">
                <a:solidFill>
                  <a:schemeClr val="accent1"/>
                </a:solidFill>
                <a:latin typeface="微软雅黑" panose="020B0503020204020204" pitchFamily="34" charset="-122"/>
                <a:ea typeface="微软雅黑" panose="020B0503020204020204" pitchFamily="34" charset="-122"/>
              </a:defRPr>
            </a:lvl1pPr>
          </a:lstStyle>
          <a:p>
            <a:pPr lvl="0" algn="just" eaLnBrk="1" fontAlgn="auto" hangingPunct="1">
              <a:lnSpc>
                <a:spcPct val="150000"/>
              </a:lnSpc>
              <a:spcBef>
                <a:spcPts val="0"/>
              </a:spcBef>
              <a:spcAft>
                <a:spcPts val="0"/>
              </a:spcAft>
            </a:pPr>
            <a:r>
              <a:rPr lang="zh-CN" altLang="en-US" sz="2400" dirty="0">
                <a:solidFill>
                  <a:prstClr val="black"/>
                </a:solidFill>
                <a:latin typeface="微软雅黑" panose="020B0503020204020204" pitchFamily="34" charset="-122"/>
                <a:ea typeface="微软雅黑" panose="020B0503020204020204" pitchFamily="34" charset="-122"/>
              </a:rPr>
              <a:t>新时代是奋斗者的时代，只有奋斗的人生才称得上幸福的人生。新时代大学生如何成就出彩人生？</a:t>
            </a:r>
            <a:endParaRPr lang="zh-CN" altLang="en-US" sz="2400" dirty="0">
              <a:solidFill>
                <a:prstClr val="black"/>
              </a:solidFill>
              <a:latin typeface="微软雅黑" panose="020B0503020204020204" pitchFamily="34" charset="-122"/>
              <a:ea typeface="微软雅黑" panose="020B0503020204020204" pitchFamily="34" charset="-122"/>
            </a:endParaRPr>
          </a:p>
        </p:txBody>
      </p:sp>
      <p:sp>
        <p:nvSpPr>
          <p:cNvPr id="39" name="TextBox 58"/>
          <p:cNvSpPr txBox="1"/>
          <p:nvPr/>
        </p:nvSpPr>
        <p:spPr>
          <a:xfrm>
            <a:off x="3753374" y="5067084"/>
            <a:ext cx="415498" cy="584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41" name="直接连接符 40"/>
          <p:cNvCxnSpPr/>
          <p:nvPr/>
        </p:nvCxnSpPr>
        <p:spPr>
          <a:xfrm flipH="1">
            <a:off x="4729196" y="4218315"/>
            <a:ext cx="61060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4906761" y="2163843"/>
            <a:ext cx="61060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2" grpId="0" bldLvl="0" animBg="1"/>
      <p:bldP spid="50" grpId="0"/>
      <p:bldP spid="55" grpId="0"/>
      <p:bldP spid="15" grpId="0" bldLvl="0" animBg="1"/>
      <p:bldP spid="70" grpId="0" bldLvl="0" animBg="1"/>
      <p:bldP spid="29" grpId="0" bldLvl="0" animBg="1"/>
      <p:bldP spid="30" grpId="0"/>
      <p:bldP spid="35" grpId="0"/>
      <p:bldP spid="36" grpId="0" bldLvl="0" animBg="1"/>
      <p:bldP spid="38" grpId="0"/>
      <p:bldP spid="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2061" t="5646" b="11783"/>
          <a:stretch>
            <a:fillRect/>
          </a:stretch>
        </p:blipFill>
        <p:spPr>
          <a:xfrm>
            <a:off x="0" y="0"/>
            <a:ext cx="12201616" cy="6858000"/>
          </a:xfrm>
          <a:prstGeom prst="rect">
            <a:avLst/>
          </a:prstGeom>
        </p:spPr>
      </p:pic>
      <p:sp>
        <p:nvSpPr>
          <p:cNvPr id="5" name="矩形 4"/>
          <p:cNvSpPr/>
          <p:nvPr/>
        </p:nvSpPr>
        <p:spPr>
          <a:xfrm>
            <a:off x="796834" y="849087"/>
            <a:ext cx="6607266" cy="5682342"/>
          </a:xfrm>
          <a:prstGeom prst="rect">
            <a:avLst/>
          </a:prstGeom>
          <a:solidFill>
            <a:srgbClr val="2B6C1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1027966" y="1047301"/>
            <a:ext cx="6145002" cy="52859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1132793" y="1230501"/>
            <a:ext cx="2689699" cy="769441"/>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文献阅读</a:t>
            </a:r>
            <a:endParaRPr kumimoji="0" lang="en-US" altLang="zh-CN" sz="4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132793" y="2195598"/>
            <a:ext cx="5826807" cy="3905043"/>
          </a:xfrm>
          <a:prstGeom prst="rect">
            <a:avLst/>
          </a:prstGeom>
          <a:noFill/>
        </p:spPr>
        <p:txBody>
          <a:bodyPr wrap="square" rtlCol="0">
            <a:spAutoFit/>
            <a:scene3d>
              <a:camera prst="orthographicFront"/>
              <a:lightRig rig="threePt" dir="t"/>
            </a:scene3d>
            <a:sp3d contourW="12700"/>
          </a:bodyPr>
          <a:lstStyle/>
          <a:p>
            <a:pPr marL="457200" lvl="0" indent="-457200" algn="just" eaLnBrk="1" fontAlgn="auto" hangingPunct="1">
              <a:lnSpc>
                <a:spcPct val="150000"/>
              </a:lnSpc>
              <a:spcBef>
                <a:spcPts val="0"/>
              </a:spcBef>
              <a:spcAft>
                <a:spcPts val="0"/>
              </a:spcAft>
              <a:buFont typeface="+mj-lt"/>
              <a:buAutoNum type="arabicPeriod"/>
            </a:pPr>
            <a:r>
              <a:rPr lang="zh-CN" altLang="en-US" sz="2400" dirty="0">
                <a:solidFill>
                  <a:prstClr val="white"/>
                </a:solidFill>
                <a:latin typeface="微软雅黑" panose="020B0503020204020204" pitchFamily="34" charset="-122"/>
              </a:rPr>
              <a:t>毛泽东：</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为人民服务</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毛泽东选集</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第三卷，人民出版社</a:t>
            </a:r>
            <a:r>
              <a:rPr lang="en-US" altLang="zh-CN" sz="2400" dirty="0">
                <a:solidFill>
                  <a:prstClr val="white"/>
                </a:solidFill>
                <a:latin typeface="微软雅黑" panose="020B0503020204020204" pitchFamily="34" charset="-122"/>
              </a:rPr>
              <a:t>1991</a:t>
            </a:r>
            <a:r>
              <a:rPr lang="zh-CN" altLang="en-US" sz="2400" dirty="0">
                <a:solidFill>
                  <a:prstClr val="white"/>
                </a:solidFill>
                <a:latin typeface="微软雅黑" panose="020B0503020204020204" pitchFamily="34" charset="-122"/>
              </a:rPr>
              <a:t>年版</a:t>
            </a:r>
            <a:endParaRPr lang="zh-CN" altLang="en-US" sz="2400" dirty="0">
              <a:solidFill>
                <a:prstClr val="white"/>
              </a:solidFill>
              <a:latin typeface="微软雅黑" panose="020B0503020204020204" pitchFamily="34" charset="-122"/>
            </a:endParaRPr>
          </a:p>
          <a:p>
            <a:pPr marL="457200" lvl="0" indent="-457200" algn="just" eaLnBrk="1" fontAlgn="auto" hangingPunct="1">
              <a:lnSpc>
                <a:spcPct val="150000"/>
              </a:lnSpc>
              <a:spcBef>
                <a:spcPts val="0"/>
              </a:spcBef>
              <a:spcAft>
                <a:spcPts val="0"/>
              </a:spcAft>
              <a:buFont typeface="+mj-lt"/>
              <a:buAutoNum type="arabicPeriod"/>
            </a:pPr>
            <a:r>
              <a:rPr lang="zh-CN" altLang="en-US" sz="2400" dirty="0">
                <a:solidFill>
                  <a:prstClr val="white"/>
                </a:solidFill>
                <a:latin typeface="微软雅黑" panose="020B0503020204020204" pitchFamily="34" charset="-122"/>
              </a:rPr>
              <a:t>中央党校采访实录编辑室：</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习近平的七年知青岁月</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，中共中央党校出版社</a:t>
            </a:r>
            <a:r>
              <a:rPr lang="en-US" altLang="zh-CN" sz="2400" dirty="0">
                <a:solidFill>
                  <a:prstClr val="white"/>
                </a:solidFill>
                <a:latin typeface="微软雅黑" panose="020B0503020204020204" pitchFamily="34" charset="-122"/>
              </a:rPr>
              <a:t>2017</a:t>
            </a:r>
            <a:r>
              <a:rPr lang="zh-CN" altLang="en-US" sz="2400" dirty="0">
                <a:solidFill>
                  <a:prstClr val="white"/>
                </a:solidFill>
                <a:latin typeface="微软雅黑" panose="020B0503020204020204" pitchFamily="34" charset="-122"/>
              </a:rPr>
              <a:t>年版</a:t>
            </a:r>
            <a:endParaRPr lang="zh-CN" altLang="en-US" sz="2400" dirty="0">
              <a:solidFill>
                <a:prstClr val="white"/>
              </a:solidFill>
              <a:latin typeface="微软雅黑" panose="020B0503020204020204" pitchFamily="34" charset="-122"/>
            </a:endParaRPr>
          </a:p>
          <a:p>
            <a:pPr marL="457200" lvl="0" indent="-457200" algn="just" eaLnBrk="1" fontAlgn="auto" hangingPunct="1">
              <a:lnSpc>
                <a:spcPct val="150000"/>
              </a:lnSpc>
              <a:spcBef>
                <a:spcPts val="0"/>
              </a:spcBef>
              <a:spcAft>
                <a:spcPts val="0"/>
              </a:spcAft>
              <a:buFont typeface="+mj-lt"/>
              <a:buAutoNum type="arabicPeriod"/>
            </a:pPr>
            <a:r>
              <a:rPr lang="zh-CN" altLang="en-US" sz="2400" dirty="0">
                <a:solidFill>
                  <a:prstClr val="white"/>
                </a:solidFill>
                <a:latin typeface="微软雅黑" panose="020B0503020204020204" pitchFamily="34" charset="-122"/>
              </a:rPr>
              <a:t>本书编写组：</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习近平与大学生朋友们</a:t>
            </a:r>
            <a:r>
              <a:rPr lang="en-US" altLang="zh-CN" sz="2400" dirty="0">
                <a:solidFill>
                  <a:prstClr val="white"/>
                </a:solidFill>
                <a:latin typeface="微软雅黑" panose="020B0503020204020204" pitchFamily="34" charset="-122"/>
              </a:rPr>
              <a:t>》</a:t>
            </a:r>
            <a:r>
              <a:rPr lang="zh-CN" altLang="en-US" sz="2400" dirty="0">
                <a:solidFill>
                  <a:prstClr val="white"/>
                </a:solidFill>
                <a:latin typeface="微软雅黑" panose="020B0503020204020204" pitchFamily="34" charset="-122"/>
              </a:rPr>
              <a:t>，中国青年出版社</a:t>
            </a:r>
            <a:r>
              <a:rPr lang="en-US" altLang="zh-CN" sz="2400" dirty="0">
                <a:solidFill>
                  <a:prstClr val="white"/>
                </a:solidFill>
                <a:latin typeface="微软雅黑" panose="020B0503020204020204" pitchFamily="34" charset="-122"/>
              </a:rPr>
              <a:t>2020</a:t>
            </a:r>
            <a:r>
              <a:rPr lang="zh-CN" altLang="en-US" sz="2400" dirty="0">
                <a:solidFill>
                  <a:prstClr val="white"/>
                </a:solidFill>
                <a:latin typeface="微软雅黑" panose="020B0503020204020204" pitchFamily="34" charset="-122"/>
              </a:rPr>
              <a:t>年版</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8" name="组合 26"/>
          <p:cNvGrpSpPr/>
          <p:nvPr/>
        </p:nvGrpSpPr>
        <p:grpSpPr bwMode="auto">
          <a:xfrm>
            <a:off x="6584950" y="2241550"/>
            <a:ext cx="3692525" cy="3879850"/>
            <a:chOff x="2731892" y="1337343"/>
            <a:chExt cx="3944812" cy="4146158"/>
          </a:xfrm>
        </p:grpSpPr>
        <p:sp>
          <p:nvSpPr>
            <p:cNvPr id="28" name="Freeform 6"/>
            <p:cNvSpPr/>
            <p:nvPr/>
          </p:nvSpPr>
          <p:spPr bwMode="auto">
            <a:xfrm rot="5400000">
              <a:off x="2688899" y="1495695"/>
              <a:ext cx="4030798" cy="3944812"/>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solidFill>
              <a:sysClr val="window" lastClr="FFFFFF">
                <a:lumMod val="75000"/>
              </a:sysClr>
            </a:solidFill>
            <a:ln w="9525" algn="ctr">
              <a:solidFill>
                <a:srgbClr val="7F7F7F">
                  <a:lumMod val="60000"/>
                  <a:lumOff val="40000"/>
                </a:srgbClr>
              </a:solidFill>
              <a:round/>
            </a:ln>
            <a:effectLst/>
          </p:spPr>
          <p:txBody>
            <a:bodyPr wrap="none" lIns="82296" tIns="41148" rIns="82296" bIns="41148" anchor="ctr"/>
            <a:lstStyle/>
            <a:p>
              <a:pPr algn="ctr" defTabSz="822960" eaLnBrk="1" fontAlgn="auto" hangingPunct="1">
                <a:lnSpc>
                  <a:spcPct val="150000"/>
                </a:lnSpc>
                <a:spcBef>
                  <a:spcPts val="0"/>
                </a:spcBef>
                <a:spcAft>
                  <a:spcPts val="0"/>
                </a:spcAft>
                <a:buClr>
                  <a:srgbClr val="007EEA"/>
                </a:buClr>
                <a:defRPr/>
              </a:pPr>
              <a:endParaRPr lang="zh-CN" altLang="en-US" sz="1260" kern="0">
                <a:solidFill>
                  <a:sysClr val="windowText" lastClr="000000"/>
                </a:solidFill>
                <a:latin typeface="微软雅黑" panose="020B0503020204020204" pitchFamily="34" charset="-122"/>
                <a:ea typeface="微软雅黑" panose="020B0503020204020204" pitchFamily="34" charset="-122"/>
              </a:endParaRPr>
            </a:p>
          </p:txBody>
        </p:sp>
        <p:sp>
          <p:nvSpPr>
            <p:cNvPr id="85009" name="WordArt 9"/>
            <p:cNvSpPr>
              <a:spLocks noChangeArrowheads="1" noChangeShapeType="1" noTextEdit="1"/>
            </p:cNvSpPr>
            <p:nvPr/>
          </p:nvSpPr>
          <p:spPr bwMode="auto">
            <a:xfrm>
              <a:off x="4568069" y="1337343"/>
              <a:ext cx="27245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a:solidFill>
                    <a:srgbClr val="A6A6A6"/>
                  </a:solidFill>
                  <a:latin typeface="微软雅黑" panose="020B0503020204020204" pitchFamily="34" charset="-122"/>
                </a:rPr>
                <a:t>2</a:t>
              </a:r>
              <a:endParaRPr lang="zh-CN" altLang="en-US" sz="3240" b="1" kern="10">
                <a:solidFill>
                  <a:srgbClr val="A6A6A6"/>
                </a:solidFill>
                <a:latin typeface="微软雅黑" panose="020B0503020204020204" pitchFamily="34" charset="-122"/>
              </a:endParaRPr>
            </a:p>
          </p:txBody>
        </p:sp>
      </p:grpSp>
      <p:grpSp>
        <p:nvGrpSpPr>
          <p:cNvPr id="84999" name="组合 1"/>
          <p:cNvGrpSpPr/>
          <p:nvPr/>
        </p:nvGrpSpPr>
        <p:grpSpPr bwMode="auto">
          <a:xfrm>
            <a:off x="1624013" y="2241550"/>
            <a:ext cx="3876675" cy="3879850"/>
            <a:chOff x="1091582" y="2507571"/>
            <a:chExt cx="3876203" cy="3879577"/>
          </a:xfrm>
        </p:grpSpPr>
        <p:grpSp>
          <p:nvGrpSpPr>
            <p:cNvPr id="85004" name="组合 29"/>
            <p:cNvGrpSpPr/>
            <p:nvPr/>
          </p:nvGrpSpPr>
          <p:grpSpPr bwMode="auto">
            <a:xfrm>
              <a:off x="1091582" y="2507571"/>
              <a:ext cx="3876203" cy="3879577"/>
              <a:chOff x="329926" y="1337343"/>
              <a:chExt cx="4142558" cy="4146163"/>
            </a:xfrm>
          </p:grpSpPr>
          <p:sp>
            <p:nvSpPr>
              <p:cNvPr id="31" name="Freeform 5"/>
              <p:cNvSpPr/>
              <p:nvPr/>
            </p:nvSpPr>
            <p:spPr bwMode="auto">
              <a:xfrm rot="5400000">
                <a:off x="385804" y="1396825"/>
                <a:ext cx="4030803" cy="4142558"/>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a:gsLst>
                  <a:gs pos="61000">
                    <a:schemeClr val="accent6">
                      <a:lumMod val="75000"/>
                    </a:schemeClr>
                  </a:gs>
                  <a:gs pos="0">
                    <a:srgbClr val="2B6C18"/>
                  </a:gs>
                  <a:gs pos="100000">
                    <a:schemeClr val="accent6">
                      <a:lumMod val="60000"/>
                      <a:lumOff val="40000"/>
                    </a:schemeClr>
                  </a:gs>
                </a:gsLst>
                <a:lin ang="5400000" scaled="0"/>
              </a:gradFill>
              <a:ln w="9525" algn="ctr">
                <a:noFill/>
                <a:miter lim="800000"/>
              </a:ln>
              <a:effectLst/>
            </p:spPr>
            <p:txBody>
              <a:bodyPr wrap="none" anchor="ctr"/>
              <a:lstStyle/>
              <a:p>
                <a:pPr algn="ctr" defTabSz="822960">
                  <a:defRPr/>
                </a:pPr>
                <a:endParaRPr lang="zh-CN" altLang="en-US" sz="1620" b="1" kern="0">
                  <a:solidFill>
                    <a:srgbClr val="FFFFFF"/>
                  </a:solidFill>
                  <a:effectLst>
                    <a:outerShdw blurRad="38100" dist="38100" dir="2700000" algn="tl">
                      <a:srgbClr val="000000">
                        <a:alpha val="43137"/>
                      </a:srgbClr>
                    </a:outerShdw>
                  </a:effectLst>
                  <a:latin typeface="微软雅黑" panose="020B0503020204020204" pitchFamily="34" charset="-122"/>
                </a:endParaRPr>
              </a:p>
            </p:txBody>
          </p:sp>
          <p:sp>
            <p:nvSpPr>
              <p:cNvPr id="85007" name="WordArt 8"/>
              <p:cNvSpPr>
                <a:spLocks noChangeArrowheads="1" noChangeShapeType="1" noTextEdit="1"/>
              </p:cNvSpPr>
              <p:nvPr/>
            </p:nvSpPr>
            <p:spPr bwMode="auto">
              <a:xfrm>
                <a:off x="2304956" y="1337343"/>
                <a:ext cx="19249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dirty="0">
                    <a:solidFill>
                      <a:srgbClr val="2B6C18"/>
                    </a:solidFill>
                    <a:latin typeface="微软雅黑" panose="020B0503020204020204" pitchFamily="34" charset="-122"/>
                  </a:rPr>
                  <a:t>1</a:t>
                </a:r>
                <a:endParaRPr lang="zh-CN" altLang="en-US" sz="3240" b="1" kern="10" dirty="0">
                  <a:solidFill>
                    <a:srgbClr val="2B6C18"/>
                  </a:solidFill>
                  <a:latin typeface="微软雅黑" panose="020B0503020204020204" pitchFamily="34" charset="-122"/>
                </a:endParaRPr>
              </a:p>
            </p:txBody>
          </p:sp>
        </p:grpSp>
        <p:sp>
          <p:nvSpPr>
            <p:cNvPr id="85005" name="文本框 2"/>
            <p:cNvSpPr txBox="1">
              <a:spLocks noChangeArrowheads="1"/>
            </p:cNvSpPr>
            <p:nvPr/>
          </p:nvSpPr>
          <p:spPr bwMode="auto">
            <a:xfrm>
              <a:off x="1215142" y="3347403"/>
              <a:ext cx="3602517" cy="279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solidFill>
                    <a:schemeClr val="bg1"/>
                  </a:solidFill>
                </a:rPr>
                <a:t>要严肃思考人的生命应有的意义，明确生活目标和肩负的责任，既要清醒地看待生活，又要积极认真地面对生活。</a:t>
              </a:r>
              <a:endParaRPr lang="zh-CN" altLang="en-US" sz="2400" dirty="0">
                <a:solidFill>
                  <a:schemeClr val="bg1"/>
                </a:solidFill>
              </a:endParaRPr>
            </a:p>
          </p:txBody>
        </p:sp>
      </p:grpSp>
      <p:sp>
        <p:nvSpPr>
          <p:cNvPr id="85000" name="文本框 2"/>
          <p:cNvSpPr txBox="1">
            <a:spLocks noChangeArrowheads="1"/>
          </p:cNvSpPr>
          <p:nvPr/>
        </p:nvSpPr>
        <p:spPr bwMode="auto">
          <a:xfrm>
            <a:off x="6742113" y="3432175"/>
            <a:ext cx="335121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不能得过且过、放纵生活、游戏人生，否则就会虚掷光阴，甚至误入歧途。</a:t>
            </a:r>
            <a:endParaRPr lang="zh-CN" altLang="en-US" sz="2400" dirty="0"/>
          </a:p>
        </p:txBody>
      </p:sp>
      <p:sp>
        <p:nvSpPr>
          <p:cNvPr id="13" name="矩形: 圆角 12"/>
          <p:cNvSpPr/>
          <p:nvPr/>
        </p:nvSpPr>
        <p:spPr>
          <a:xfrm>
            <a:off x="3934480" y="1066074"/>
            <a:ext cx="388274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（一）人生须认真</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 name="文本框 1"/>
          <p:cNvSpPr txBox="1"/>
          <p:nvPr/>
        </p:nvSpPr>
        <p:spPr>
          <a:xfrm>
            <a:off x="155575" y="0"/>
            <a:ext cx="6114415" cy="829945"/>
          </a:xfrm>
          <a:prstGeom prst="rect">
            <a:avLst/>
          </a:prstGeom>
          <a:noFill/>
        </p:spPr>
        <p:txBody>
          <a:bodyPr wrap="square" rtlCol="0">
            <a:spAutoFit/>
          </a:bodyPr>
          <a:p>
            <a:pPr indent="0">
              <a:lnSpc>
                <a:spcPct val="150000"/>
              </a:lnSpc>
              <a:buFont typeface="Wingdings" panose="05000000000000000000" pitchFamily="2" charset="2"/>
              <a:buNone/>
            </a:pPr>
            <a:r>
              <a:rPr lang="zh-CN" altLang="en-US" sz="3200" b="1" dirty="0" smtClean="0">
                <a:solidFill>
                  <a:schemeClr val="bg1"/>
                </a:solidFill>
                <a:latin typeface="微软雅黑" panose="020B0503020204020204" pitchFamily="34" charset="-122"/>
                <a:ea typeface="微软雅黑" panose="020B0503020204020204" pitchFamily="34" charset="-122"/>
              </a:rPr>
              <a:t>一、积极进取的人生态度</a:t>
            </a:r>
            <a:endParaRPr lang="zh-CN" altLang="en-US" sz="32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6" y="132762"/>
            <a:ext cx="12192154" cy="1246697"/>
            <a:chOff x="-5720519" y="757867"/>
            <a:chExt cx="14864518" cy="1519954"/>
          </a:xfrm>
        </p:grpSpPr>
        <p:sp>
          <p:nvSpPr>
            <p:cNvPr id="2" name="矩形 1"/>
            <p:cNvSpPr/>
            <p:nvPr/>
          </p:nvSpPr>
          <p:spPr>
            <a:xfrm>
              <a:off x="-5720519" y="1527204"/>
              <a:ext cx="12356817" cy="750617"/>
            </a:xfrm>
            <a:prstGeom prst="rect">
              <a:avLst/>
            </a:prstGeom>
            <a:gradFill>
              <a:gsLst>
                <a:gs pos="0">
                  <a:srgbClr val="1F4E12"/>
                </a:gs>
                <a:gs pos="100000">
                  <a:srgbClr val="34861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9088259" y="757867"/>
              <a:ext cx="55740" cy="1492282"/>
            </a:xfrm>
            <a:prstGeom prst="rect">
              <a:avLst/>
            </a:prstGeom>
            <a:gradFill>
              <a:gsLst>
                <a:gs pos="0">
                  <a:srgbClr val="A5C757"/>
                </a:gs>
                <a:gs pos="100000">
                  <a:srgbClr val="2B6C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6809158" y="854089"/>
              <a:ext cx="2106242" cy="1423732"/>
            </a:xfrm>
            <a:prstGeom prst="rect">
              <a:avLst/>
            </a:prstGeom>
            <a:blipFill>
              <a:blip r:embed="rId1"/>
              <a:stretch>
                <a:fillRect l="-7124" r="-70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5720519" y="1583561"/>
              <a:ext cx="12356817" cy="637903"/>
            </a:xfrm>
            <a:prstGeom prst="rect">
              <a:avLst/>
            </a:prstGeom>
            <a:noFill/>
          </p:spPr>
          <p:txBody>
            <a:bodyPr wrap="square" rtlCol="0">
              <a:spAutoFit/>
            </a:bodyPr>
            <a:lstStyle/>
            <a:p>
              <a:pPr lvl="0" algn="ctr"/>
              <a:r>
                <a:rPr lang="zh-CN" altLang="en-US" sz="2800" b="1" dirty="0">
                  <a:solidFill>
                    <a:prstClr val="white"/>
                  </a:solidFill>
                  <a:latin typeface="微软雅黑" panose="020B0503020204020204" pitchFamily="34" charset="-122"/>
                </a:rPr>
                <a:t>把“细致”做到极致</a:t>
              </a:r>
              <a:endParaRPr lang="zh-CN" altLang="en-US" sz="2800" b="1" dirty="0">
                <a:solidFill>
                  <a:prstClr val="white"/>
                </a:solidFill>
                <a:latin typeface="微软雅黑" panose="020B0503020204020204" pitchFamily="34" charset="-122"/>
              </a:endParaRPr>
            </a:p>
          </p:txBody>
        </p:sp>
      </p:grpSp>
      <p:sp>
        <p:nvSpPr>
          <p:cNvPr id="36" name="矩形 1"/>
          <p:cNvSpPr>
            <a:spLocks noChangeArrowheads="1"/>
          </p:cNvSpPr>
          <p:nvPr/>
        </p:nvSpPr>
        <p:spPr bwMode="auto">
          <a:xfrm>
            <a:off x="4689579" y="2465236"/>
            <a:ext cx="6147316" cy="1586845"/>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a:lnSpc>
                <a:spcPct val="140000"/>
              </a:lnSpc>
              <a:defRPr/>
            </a:pPr>
            <a:r>
              <a:rPr lang="zh-CN" altLang="en-US" sz="2400" dirty="0">
                <a:solidFill>
                  <a:srgbClr val="000000"/>
                </a:solidFill>
                <a:latin typeface="+mn-ea"/>
                <a:ea typeface="+mn-ea"/>
              </a:rPr>
              <a:t>崔道植是全国著名痕迹检验专家，被誉为中国公安刑侦战线的“瑰宝”、中国“刑警之魂”</a:t>
            </a:r>
            <a:r>
              <a:rPr lang="zh-CN" altLang="en-US" sz="2400" dirty="0"/>
              <a:t>。</a:t>
            </a:r>
            <a:endParaRPr lang="en-US" altLang="zh-CN" sz="2400" dirty="0"/>
          </a:p>
        </p:txBody>
      </p:sp>
      <p:sp>
        <p:nvSpPr>
          <p:cNvPr id="37" name="矩形 36"/>
          <p:cNvSpPr/>
          <p:nvPr/>
        </p:nvSpPr>
        <p:spPr>
          <a:xfrm>
            <a:off x="4689579" y="4284658"/>
            <a:ext cx="6225863" cy="1587486"/>
          </a:xfrm>
          <a:prstGeom prst="rect">
            <a:avLst/>
          </a:prstGeom>
        </p:spPr>
        <p:txBody>
          <a:bodyPr wrap="square">
            <a:spAutoFit/>
          </a:bodyPr>
          <a:lstStyle/>
          <a:p>
            <a:pPr indent="626110" algn="just">
              <a:lnSpc>
                <a:spcPct val="140000"/>
              </a:lnSpc>
              <a:defRPr/>
            </a:pPr>
            <a:r>
              <a:rPr lang="zh-CN" altLang="en-US" sz="2400" dirty="0"/>
              <a:t>从</a:t>
            </a:r>
            <a:r>
              <a:rPr lang="en-US" altLang="zh-CN" sz="2400" dirty="0"/>
              <a:t>1955</a:t>
            </a:r>
            <a:r>
              <a:rPr lang="zh-CN" altLang="en-US" sz="2400" dirty="0"/>
              <a:t>年从警至今，崔道植检验鉴定的痕迹物证超过了</a:t>
            </a:r>
            <a:r>
              <a:rPr lang="en-US" altLang="zh-CN" sz="2400" dirty="0"/>
              <a:t>7000</a:t>
            </a:r>
            <a:r>
              <a:rPr lang="zh-CN" altLang="en-US" sz="2400" dirty="0"/>
              <a:t>件，平均每</a:t>
            </a:r>
            <a:r>
              <a:rPr lang="en-US" altLang="zh-CN" sz="2400" dirty="0"/>
              <a:t>3</a:t>
            </a:r>
            <a:r>
              <a:rPr lang="zh-CN" altLang="en-US" sz="2400" dirty="0"/>
              <a:t>天上交一份报告，无一例差错。</a:t>
            </a:r>
            <a:endParaRPr lang="en-US" altLang="zh-CN" sz="2400" dirty="0">
              <a:solidFill>
                <a:srgbClr val="000000"/>
              </a:solidFill>
              <a:latin typeface="+mn-ea"/>
            </a:endParaRPr>
          </a:p>
        </p:txBody>
      </p:sp>
      <p:pic>
        <p:nvPicPr>
          <p:cNvPr id="38"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321" y="1531886"/>
            <a:ext cx="2994707" cy="532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 y="0"/>
            <a:ext cx="2050938" cy="1367292"/>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8" name="组合 23"/>
          <p:cNvGrpSpPr/>
          <p:nvPr/>
        </p:nvGrpSpPr>
        <p:grpSpPr bwMode="auto">
          <a:xfrm>
            <a:off x="6584950" y="2241550"/>
            <a:ext cx="3692525" cy="3879850"/>
            <a:chOff x="2731892" y="1337343"/>
            <a:chExt cx="3944812" cy="4146158"/>
          </a:xfrm>
        </p:grpSpPr>
        <p:sp>
          <p:nvSpPr>
            <p:cNvPr id="25" name="Freeform 6"/>
            <p:cNvSpPr/>
            <p:nvPr/>
          </p:nvSpPr>
          <p:spPr bwMode="auto">
            <a:xfrm rot="5400000">
              <a:off x="2688899" y="1495695"/>
              <a:ext cx="4030798" cy="3944812"/>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solidFill>
              <a:sysClr val="window" lastClr="FFFFFF">
                <a:lumMod val="75000"/>
              </a:sysClr>
            </a:solidFill>
            <a:ln w="9525" algn="ctr">
              <a:solidFill>
                <a:srgbClr val="7F7F7F">
                  <a:lumMod val="60000"/>
                  <a:lumOff val="40000"/>
                </a:srgbClr>
              </a:solidFill>
              <a:round/>
            </a:ln>
            <a:effectLst/>
          </p:spPr>
          <p:txBody>
            <a:bodyPr wrap="none" lIns="82296" tIns="41148" rIns="82296" bIns="41148" anchor="ctr"/>
            <a:lstStyle/>
            <a:p>
              <a:pPr algn="ctr" defTabSz="822960" eaLnBrk="1" fontAlgn="auto" hangingPunct="1">
                <a:lnSpc>
                  <a:spcPct val="150000"/>
                </a:lnSpc>
                <a:spcBef>
                  <a:spcPts val="0"/>
                </a:spcBef>
                <a:spcAft>
                  <a:spcPts val="0"/>
                </a:spcAft>
                <a:buClr>
                  <a:srgbClr val="007EEA"/>
                </a:buClr>
                <a:defRPr/>
              </a:pPr>
              <a:endParaRPr lang="zh-CN" altLang="en-US" sz="1260" kern="0">
                <a:solidFill>
                  <a:sysClr val="windowText" lastClr="000000"/>
                </a:solidFill>
                <a:latin typeface="微软雅黑" panose="020B0503020204020204" pitchFamily="34" charset="-122"/>
                <a:ea typeface="微软雅黑" panose="020B0503020204020204" pitchFamily="34" charset="-122"/>
              </a:endParaRPr>
            </a:p>
          </p:txBody>
        </p:sp>
        <p:sp>
          <p:nvSpPr>
            <p:cNvPr id="90129" name="WordArt 9"/>
            <p:cNvSpPr>
              <a:spLocks noChangeArrowheads="1" noChangeShapeType="1" noTextEdit="1"/>
            </p:cNvSpPr>
            <p:nvPr/>
          </p:nvSpPr>
          <p:spPr bwMode="auto">
            <a:xfrm>
              <a:off x="4568069" y="1337343"/>
              <a:ext cx="27245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a:solidFill>
                    <a:srgbClr val="A6A6A6"/>
                  </a:solidFill>
                  <a:latin typeface="微软雅黑" panose="020B0503020204020204" pitchFamily="34" charset="-122"/>
                </a:rPr>
                <a:t>2</a:t>
              </a:r>
              <a:endParaRPr lang="zh-CN" altLang="en-US" sz="3240" b="1" kern="10">
                <a:solidFill>
                  <a:srgbClr val="A6A6A6"/>
                </a:solidFill>
                <a:latin typeface="微软雅黑" panose="020B0503020204020204" pitchFamily="34" charset="-122"/>
              </a:endParaRPr>
            </a:p>
          </p:txBody>
        </p:sp>
      </p:grpSp>
      <p:grpSp>
        <p:nvGrpSpPr>
          <p:cNvPr id="90119" name="组合 26"/>
          <p:cNvGrpSpPr/>
          <p:nvPr/>
        </p:nvGrpSpPr>
        <p:grpSpPr bwMode="auto">
          <a:xfrm>
            <a:off x="1624013" y="2241550"/>
            <a:ext cx="3876675" cy="3879850"/>
            <a:chOff x="1091582" y="2507571"/>
            <a:chExt cx="3876203" cy="3879577"/>
          </a:xfrm>
        </p:grpSpPr>
        <p:grpSp>
          <p:nvGrpSpPr>
            <p:cNvPr id="90124" name="组合 27"/>
            <p:cNvGrpSpPr/>
            <p:nvPr/>
          </p:nvGrpSpPr>
          <p:grpSpPr bwMode="auto">
            <a:xfrm>
              <a:off x="1091582" y="2507571"/>
              <a:ext cx="3876203" cy="3879577"/>
              <a:chOff x="329926" y="1337343"/>
              <a:chExt cx="4142558" cy="4146163"/>
            </a:xfrm>
          </p:grpSpPr>
          <p:sp>
            <p:nvSpPr>
              <p:cNvPr id="30" name="Freeform 5"/>
              <p:cNvSpPr/>
              <p:nvPr/>
            </p:nvSpPr>
            <p:spPr bwMode="auto">
              <a:xfrm rot="5400000">
                <a:off x="385804" y="1396825"/>
                <a:ext cx="4030803" cy="4142558"/>
              </a:xfrm>
              <a:custGeom>
                <a:avLst/>
                <a:gdLst>
                  <a:gd name="T0" fmla="*/ 2630 w 2676"/>
                  <a:gd name="T1" fmla="*/ 0 h 920"/>
                  <a:gd name="T2" fmla="*/ 45 w 2676"/>
                  <a:gd name="T3" fmla="*/ 0 h 920"/>
                  <a:gd name="T4" fmla="*/ 0 w 2676"/>
                  <a:gd name="T5" fmla="*/ 45 h 920"/>
                  <a:gd name="T6" fmla="*/ 0 w 2676"/>
                  <a:gd name="T7" fmla="*/ 308 h 920"/>
                  <a:gd name="T8" fmla="*/ 157 w 2676"/>
                  <a:gd name="T9" fmla="*/ 308 h 920"/>
                  <a:gd name="T10" fmla="*/ 157 w 2676"/>
                  <a:gd name="T11" fmla="*/ 130 h 920"/>
                  <a:gd name="T12" fmla="*/ 487 w 2676"/>
                  <a:gd name="T13" fmla="*/ 460 h 920"/>
                  <a:gd name="T14" fmla="*/ 158 w 2676"/>
                  <a:gd name="T15" fmla="*/ 789 h 920"/>
                  <a:gd name="T16" fmla="*/ 158 w 2676"/>
                  <a:gd name="T17" fmla="*/ 611 h 920"/>
                  <a:gd name="T18" fmla="*/ 0 w 2676"/>
                  <a:gd name="T19" fmla="*/ 611 h 920"/>
                  <a:gd name="T20" fmla="*/ 0 w 2676"/>
                  <a:gd name="T21" fmla="*/ 874 h 920"/>
                  <a:gd name="T22" fmla="*/ 45 w 2676"/>
                  <a:gd name="T23" fmla="*/ 920 h 920"/>
                  <a:gd name="T24" fmla="*/ 2630 w 2676"/>
                  <a:gd name="T25" fmla="*/ 920 h 920"/>
                  <a:gd name="T26" fmla="*/ 2676 w 2676"/>
                  <a:gd name="T27" fmla="*/ 874 h 920"/>
                  <a:gd name="T28" fmla="*/ 2676 w 2676"/>
                  <a:gd name="T29" fmla="*/ 45 h 920"/>
                  <a:gd name="T30" fmla="*/ 2630 w 2676"/>
                  <a:gd name="T31"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a:gsLst>
                  <a:gs pos="61000">
                    <a:schemeClr val="accent6">
                      <a:lumMod val="75000"/>
                    </a:schemeClr>
                  </a:gs>
                  <a:gs pos="0">
                    <a:srgbClr val="2B6C18"/>
                  </a:gs>
                  <a:gs pos="100000">
                    <a:schemeClr val="accent6">
                      <a:lumMod val="60000"/>
                      <a:lumOff val="40000"/>
                    </a:schemeClr>
                  </a:gs>
                </a:gsLst>
                <a:lin ang="5400000" scaled="0"/>
              </a:gradFill>
              <a:ln w="9525" algn="ctr">
                <a:noFill/>
                <a:miter lim="800000"/>
              </a:ln>
              <a:effectLst/>
            </p:spPr>
            <p:txBody>
              <a:bodyPr wrap="none" anchor="ctr"/>
              <a:lstStyle/>
              <a:p>
                <a:pPr algn="ctr" defTabSz="822960">
                  <a:defRPr/>
                </a:pPr>
                <a:endParaRPr lang="zh-CN" altLang="en-US" sz="1620" b="1" kern="0">
                  <a:solidFill>
                    <a:srgbClr val="FFFFFF"/>
                  </a:solidFill>
                  <a:effectLst>
                    <a:outerShdw blurRad="38100" dist="38100" dir="2700000" algn="tl">
                      <a:srgbClr val="000000">
                        <a:alpha val="43137"/>
                      </a:srgbClr>
                    </a:outerShdw>
                  </a:effectLst>
                  <a:latin typeface="微软雅黑" panose="020B0503020204020204" pitchFamily="34" charset="-122"/>
                </a:endParaRPr>
              </a:p>
            </p:txBody>
          </p:sp>
          <p:sp>
            <p:nvSpPr>
              <p:cNvPr id="90127" name="WordArt 8"/>
              <p:cNvSpPr>
                <a:spLocks noChangeArrowheads="1" noChangeShapeType="1" noTextEdit="1"/>
              </p:cNvSpPr>
              <p:nvPr/>
            </p:nvSpPr>
            <p:spPr bwMode="auto">
              <a:xfrm>
                <a:off x="2304956" y="1337343"/>
                <a:ext cx="192497" cy="38499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240" b="1" kern="10" dirty="0">
                    <a:solidFill>
                      <a:srgbClr val="2B6C18"/>
                    </a:solidFill>
                    <a:latin typeface="微软雅黑" panose="020B0503020204020204" pitchFamily="34" charset="-122"/>
                  </a:rPr>
                  <a:t>1</a:t>
                </a:r>
                <a:endParaRPr lang="zh-CN" altLang="en-US" sz="3240" b="1" kern="10" dirty="0">
                  <a:solidFill>
                    <a:srgbClr val="2B6C18"/>
                  </a:solidFill>
                  <a:latin typeface="微软雅黑" panose="020B0503020204020204" pitchFamily="34" charset="-122"/>
                </a:endParaRPr>
              </a:p>
            </p:txBody>
          </p:sp>
        </p:grpSp>
        <p:sp>
          <p:nvSpPr>
            <p:cNvPr id="90125" name="文本框 2"/>
            <p:cNvSpPr txBox="1">
              <a:spLocks noChangeArrowheads="1"/>
            </p:cNvSpPr>
            <p:nvPr/>
          </p:nvSpPr>
          <p:spPr bwMode="auto">
            <a:xfrm>
              <a:off x="1218090" y="3477965"/>
              <a:ext cx="3623187" cy="279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a:lnSpc>
                  <a:spcPct val="150000"/>
                </a:lnSpc>
              </a:pPr>
              <a:r>
                <a:rPr lang="zh-CN" altLang="en-US" sz="2400" dirty="0">
                  <a:solidFill>
                    <a:schemeClr val="bg1"/>
                  </a:solidFill>
                </a:rPr>
                <a:t>就是要遵循客观规律，一切从实际出发，不图虚名，不务虚功，以科学的态度看待人生，以务实的精神创造人生。</a:t>
              </a:r>
              <a:endParaRPr lang="zh-CN" altLang="en-US" sz="2400" dirty="0">
                <a:solidFill>
                  <a:schemeClr val="bg1"/>
                </a:solidFill>
              </a:endParaRPr>
            </a:p>
          </p:txBody>
        </p:sp>
      </p:grpSp>
      <p:sp>
        <p:nvSpPr>
          <p:cNvPr id="90120" name="文本框 2"/>
          <p:cNvSpPr txBox="1">
            <a:spLocks noChangeArrowheads="1"/>
          </p:cNvSpPr>
          <p:nvPr/>
        </p:nvSpPr>
        <p:spPr bwMode="auto">
          <a:xfrm>
            <a:off x="6742113" y="3276600"/>
            <a:ext cx="335121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不能好高骛远、空谈理想、眼高手低、浅尝辄止，否则就会脱离实际、一事无成。</a:t>
            </a:r>
            <a:endParaRPr lang="zh-CN" altLang="en-US" sz="2400"/>
          </a:p>
        </p:txBody>
      </p:sp>
      <p:sp>
        <p:nvSpPr>
          <p:cNvPr id="13" name="矩形: 圆角 12"/>
          <p:cNvSpPr/>
          <p:nvPr/>
        </p:nvSpPr>
        <p:spPr>
          <a:xfrm>
            <a:off x="3934480" y="1066074"/>
            <a:ext cx="3882744"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（二）人生当务实</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 name="文本框 1"/>
          <p:cNvSpPr txBox="1"/>
          <p:nvPr/>
        </p:nvSpPr>
        <p:spPr>
          <a:xfrm>
            <a:off x="155575" y="0"/>
            <a:ext cx="6114415" cy="829945"/>
          </a:xfrm>
          <a:prstGeom prst="rect">
            <a:avLst/>
          </a:prstGeom>
          <a:noFill/>
        </p:spPr>
        <p:txBody>
          <a:bodyPr wrap="square" rtlCol="0">
            <a:spAutoFit/>
          </a:bodyPr>
          <a:p>
            <a:pPr indent="0">
              <a:lnSpc>
                <a:spcPct val="150000"/>
              </a:lnSpc>
              <a:buFont typeface="Wingdings" panose="05000000000000000000" pitchFamily="2" charset="2"/>
              <a:buNone/>
            </a:pPr>
            <a:r>
              <a:rPr lang="zh-CN" altLang="en-US" sz="3200" b="1" dirty="0" smtClean="0">
                <a:solidFill>
                  <a:schemeClr val="bg1"/>
                </a:solidFill>
                <a:latin typeface="微软雅黑" panose="020B0503020204020204" pitchFamily="34" charset="-122"/>
                <a:ea typeface="微软雅黑" panose="020B0503020204020204" pitchFamily="34" charset="-122"/>
              </a:rPr>
              <a:t>一、积极进取的人生态度</a:t>
            </a:r>
            <a:endParaRPr lang="zh-CN" altLang="en-US" sz="32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tags/tag1.xml><?xml version="1.0" encoding="utf-8"?>
<p:tagLst xmlns:p="http://schemas.openxmlformats.org/presentationml/2006/main">
  <p:tag name="PA" val="v5.2.4"/>
</p:tagLst>
</file>

<file path=ppt/tags/tag10.xml><?xml version="1.0" encoding="utf-8"?>
<p:tagLst xmlns:p="http://schemas.openxmlformats.org/presentationml/2006/main">
  <p:tag name="PA" val="v5.2.4"/>
</p:tagLst>
</file>

<file path=ppt/tags/tag11.xml><?xml version="1.0" encoding="utf-8"?>
<p:tagLst xmlns:p="http://schemas.openxmlformats.org/presentationml/2006/main">
  <p:tag name="KSO_WM_UNIT_PLACING_PICTURE_USER_VIEWPORT" val="{&quot;height&quot;:3173.6188976377953,&quot;width&quot;:5617.499212598425}"/>
</p:tagLst>
</file>

<file path=ppt/tags/tag12.xml><?xml version="1.0" encoding="utf-8"?>
<p:tagLst xmlns:p="http://schemas.openxmlformats.org/presentationml/2006/main">
  <p:tag name="KSO_WM_UNIT_PLACING_PICTURE_USER_VIEWPORT" val="{&quot;height&quot;:3216.4188976377955,&quot;width&quot;:5790.83937007874}"/>
</p:tagLst>
</file>

<file path=ppt/tags/tag13.xml><?xml version="1.0" encoding="utf-8"?>
<p:tagLst xmlns:p="http://schemas.openxmlformats.org/presentationml/2006/main">
  <p:tag name="MH" val="20170818090128"/>
  <p:tag name="MH_LIBRARY" val="GRAPHIC"/>
  <p:tag name="MH_TYPE" val="Other"/>
  <p:tag name="MH_ORDER" val="2"/>
</p:tagLst>
</file>

<file path=ppt/tags/tag14.xml><?xml version="1.0" encoding="utf-8"?>
<p:tagLst xmlns:p="http://schemas.openxmlformats.org/presentationml/2006/main">
  <p:tag name="MH" val="20170818090128"/>
  <p:tag name="MH_LIBRARY" val="GRAPHIC"/>
  <p:tag name="MH_TYPE" val="Other"/>
  <p:tag name="MH_ORDER" val="2"/>
</p:tagLst>
</file>

<file path=ppt/tags/tag15.xml><?xml version="1.0" encoding="utf-8"?>
<p:tagLst xmlns:p="http://schemas.openxmlformats.org/presentationml/2006/main">
  <p:tag name="PA" val="v5.2.4"/>
</p:tagLst>
</file>

<file path=ppt/tags/tag16.xml><?xml version="1.0" encoding="utf-8"?>
<p:tagLst xmlns:p="http://schemas.openxmlformats.org/presentationml/2006/main">
  <p:tag name="PA" val="v5.2.4"/>
</p:tagLst>
</file>

<file path=ppt/tags/tag17.xml><?xml version="1.0" encoding="utf-8"?>
<p:tagLst xmlns:p="http://schemas.openxmlformats.org/presentationml/2006/main">
  <p:tag name="PA" val="v5.2.4"/>
</p:tagLst>
</file>

<file path=ppt/tags/tag18.xml><?xml version="1.0" encoding="utf-8"?>
<p:tagLst xmlns:p="http://schemas.openxmlformats.org/presentationml/2006/main">
  <p:tag name="PA" val="v5.2.4"/>
</p:tagLst>
</file>

<file path=ppt/tags/tag19.xml><?xml version="1.0" encoding="utf-8"?>
<p:tagLst xmlns:p="http://schemas.openxmlformats.org/presentationml/2006/main">
  <p:tag name="PA" val="v5.2.4"/>
</p:tagLst>
</file>

<file path=ppt/tags/tag2.xml><?xml version="1.0" encoding="utf-8"?>
<p:tagLst xmlns:p="http://schemas.openxmlformats.org/presentationml/2006/main">
  <p:tag name="PA" val="v5.2.4"/>
</p:tagLst>
</file>

<file path=ppt/tags/tag20.xml><?xml version="1.0" encoding="utf-8"?>
<p:tagLst xmlns:p="http://schemas.openxmlformats.org/presentationml/2006/main">
  <p:tag name="PA" val="v5.2.4"/>
</p:tagLst>
</file>

<file path=ppt/tags/tag21.xml><?xml version="1.0" encoding="utf-8"?>
<p:tagLst xmlns:p="http://schemas.openxmlformats.org/presentationml/2006/main">
  <p:tag name="PA" val="v5.2.4"/>
</p:tagLst>
</file>

<file path=ppt/tags/tag22.xml><?xml version="1.0" encoding="utf-8"?>
<p:tagLst xmlns:p="http://schemas.openxmlformats.org/presentationml/2006/main">
  <p:tag name="PA" val="v5.2.4"/>
</p:tagLst>
</file>

<file path=ppt/tags/tag23.xml><?xml version="1.0" encoding="utf-8"?>
<p:tagLst xmlns:p="http://schemas.openxmlformats.org/presentationml/2006/main">
  <p:tag name="PA" val="v5.2.4"/>
</p:tagLst>
</file>

<file path=ppt/tags/tag24.xml><?xml version="1.0" encoding="utf-8"?>
<p:tagLst xmlns:p="http://schemas.openxmlformats.org/presentationml/2006/main">
  <p:tag name="PA" val="v5.2.4"/>
</p:tagLst>
</file>

<file path=ppt/tags/tag25.xml><?xml version="1.0" encoding="utf-8"?>
<p:tagLst xmlns:p="http://schemas.openxmlformats.org/presentationml/2006/main">
  <p:tag name="MH" val="20170821182400"/>
  <p:tag name="MH_LIBRARY" val="GRAPHIC"/>
  <p:tag name="MH_TYPE" val="Other"/>
  <p:tag name="MH_ORDER" val="1"/>
</p:tagLst>
</file>

<file path=ppt/tags/tag26.xml><?xml version="1.0" encoding="utf-8"?>
<p:tagLst xmlns:p="http://schemas.openxmlformats.org/presentationml/2006/main">
  <p:tag name="MH" val="20170821182400"/>
  <p:tag name="MH_LIBRARY" val="GRAPHIC"/>
  <p:tag name="MH_TYPE" val="Other"/>
  <p:tag name="MH_ORDER" val="2"/>
</p:tagLst>
</file>

<file path=ppt/tags/tag27.xml><?xml version="1.0" encoding="utf-8"?>
<p:tagLst xmlns:p="http://schemas.openxmlformats.org/presentationml/2006/main">
  <p:tag name="MH" val="20170821182400"/>
  <p:tag name="MH_LIBRARY" val="GRAPHIC"/>
  <p:tag name="MH_TYPE" val="Other"/>
  <p:tag name="MH_ORDER" val="3"/>
</p:tagLst>
</file>

<file path=ppt/tags/tag28.xml><?xml version="1.0" encoding="utf-8"?>
<p:tagLst xmlns:p="http://schemas.openxmlformats.org/presentationml/2006/main">
  <p:tag name="MH" val="20170821182400"/>
  <p:tag name="MH_LIBRARY" val="GRAPHIC"/>
  <p:tag name="MH_TYPE" val="Other"/>
  <p:tag name="MH_ORDER" val="4"/>
</p:tagLst>
</file>

<file path=ppt/tags/tag29.xml><?xml version="1.0" encoding="utf-8"?>
<p:tagLst xmlns:p="http://schemas.openxmlformats.org/presentationml/2006/main">
  <p:tag name="MH" val="20170821182400"/>
  <p:tag name="MH_LIBRARY" val="GRAPHIC"/>
  <p:tag name="MH_TYPE" val="Other"/>
  <p:tag name="MH_ORDER" val="5"/>
</p:tagLst>
</file>

<file path=ppt/tags/tag3.xml><?xml version="1.0" encoding="utf-8"?>
<p:tagLst xmlns:p="http://schemas.openxmlformats.org/presentationml/2006/main">
  <p:tag name="PA" val="v5.2.4"/>
</p:tagLst>
</file>

<file path=ppt/tags/tag30.xml><?xml version="1.0" encoding="utf-8"?>
<p:tagLst xmlns:p="http://schemas.openxmlformats.org/presentationml/2006/main">
  <p:tag name="MH" val="20170821182400"/>
  <p:tag name="MH_LIBRARY" val="GRAPHIC"/>
  <p:tag name="MH_TYPE" val="Other"/>
  <p:tag name="MH_ORDER" val="6"/>
</p:tagLst>
</file>

<file path=ppt/tags/tag31.xml><?xml version="1.0" encoding="utf-8"?>
<p:tagLst xmlns:p="http://schemas.openxmlformats.org/presentationml/2006/main">
  <p:tag name="MH" val="20170821182400"/>
  <p:tag name="MH_LIBRARY" val="GRAPHIC"/>
  <p:tag name="MH_TYPE" val="Other"/>
  <p:tag name="MH_ORDER" val="7"/>
</p:tagLst>
</file>

<file path=ppt/tags/tag32.xml><?xml version="1.0" encoding="utf-8"?>
<p:tagLst xmlns:p="http://schemas.openxmlformats.org/presentationml/2006/main">
  <p:tag name="MH" val="20170821182400"/>
  <p:tag name="MH_LIBRARY" val="GRAPHIC"/>
  <p:tag name="MH_TYPE" val="Other"/>
  <p:tag name="MH_ORDER" val="8"/>
</p:tagLst>
</file>

<file path=ppt/tags/tag4.xml><?xml version="1.0" encoding="utf-8"?>
<p:tagLst xmlns:p="http://schemas.openxmlformats.org/presentationml/2006/main">
  <p:tag name="PA" val="v5.2.4"/>
</p:tagLst>
</file>

<file path=ppt/tags/tag5.xml><?xml version="1.0" encoding="utf-8"?>
<p:tagLst xmlns:p="http://schemas.openxmlformats.org/presentationml/2006/main">
  <p:tag name="PA" val="v5.2.4"/>
</p:tagLst>
</file>

<file path=ppt/tags/tag6.xml><?xml version="1.0" encoding="utf-8"?>
<p:tagLst xmlns:p="http://schemas.openxmlformats.org/presentationml/2006/main">
  <p:tag name="PA" val="v5.2.4"/>
</p:tagLst>
</file>

<file path=ppt/tags/tag7.xml><?xml version="1.0" encoding="utf-8"?>
<p:tagLst xmlns:p="http://schemas.openxmlformats.org/presentationml/2006/main">
  <p:tag name="PA" val="v5.2.4"/>
</p:tagLst>
</file>

<file path=ppt/tags/tag8.xml><?xml version="1.0" encoding="utf-8"?>
<p:tagLst xmlns:p="http://schemas.openxmlformats.org/presentationml/2006/main">
  <p:tag name="PA" val="v5.2.4"/>
</p:tagLst>
</file>

<file path=ppt/tags/tag9.xml><?xml version="1.0" encoding="utf-8"?>
<p:tagLst xmlns:p="http://schemas.openxmlformats.org/presentationml/2006/main">
  <p:tag name="PA" val="v5.2.4"/>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Aria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6696</Words>
  <Application>WPS 演示</Application>
  <PresentationFormat>宽屏</PresentationFormat>
  <Paragraphs>570</Paragraphs>
  <Slides>65</Slides>
  <Notes>4</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65</vt:i4>
      </vt:variant>
    </vt:vector>
  </HeadingPairs>
  <TitlesOfParts>
    <vt:vector size="89" baseType="lpstr">
      <vt:lpstr>Arial</vt:lpstr>
      <vt:lpstr>宋体</vt:lpstr>
      <vt:lpstr>Wingdings</vt:lpstr>
      <vt:lpstr>微软雅黑</vt:lpstr>
      <vt:lpstr>Arial</vt:lpstr>
      <vt:lpstr>Calibri</vt:lpstr>
      <vt:lpstr>思源黑体 CN Medium</vt:lpstr>
      <vt:lpstr>黑体</vt:lpstr>
      <vt:lpstr>Arial Unicode MS</vt:lpstr>
      <vt:lpstr>FZSSK--GBK1-0</vt:lpstr>
      <vt:lpstr>Arnprior</vt:lpstr>
      <vt:lpstr>字魂36号-正文宋楷</vt:lpstr>
      <vt:lpstr>Calibri</vt:lpstr>
      <vt:lpstr>Source Han Sans K Bold</vt:lpstr>
      <vt:lpstr>inpin heiti</vt:lpstr>
      <vt:lpstr>字魂59号-创粗黑</vt:lpstr>
      <vt:lpstr>等线</vt:lpstr>
      <vt:lpstr>思源黑体 CN Normal</vt:lpstr>
      <vt:lpstr>Aharoni</vt:lpstr>
      <vt:lpstr>微软雅黑 Light</vt:lpstr>
      <vt:lpstr>仿宋_GB2312</vt:lpstr>
      <vt:lpstr>仿宋</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谭琼</cp:lastModifiedBy>
  <cp:revision>183</cp:revision>
  <dcterms:created xsi:type="dcterms:W3CDTF">2019-06-19T02:08:00Z</dcterms:created>
  <dcterms:modified xsi:type="dcterms:W3CDTF">2021-09-26T10:49:18Z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8445AC068D524D06B4017B8654898AD5</vt:lpwstr>
  </property>
</Properties>
</file>