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5"/>
  </p:notesMasterIdLst>
  <p:handoutMasterIdLst>
    <p:handoutMasterId r:id="rId95"/>
  </p:handoutMasterIdLst>
  <p:sldIdLst>
    <p:sldId id="257" r:id="rId4"/>
    <p:sldId id="264" r:id="rId6"/>
    <p:sldId id="2264" r:id="rId7"/>
    <p:sldId id="2351" r:id="rId8"/>
    <p:sldId id="2089" r:id="rId9"/>
    <p:sldId id="288" r:id="rId10"/>
    <p:sldId id="289" r:id="rId11"/>
    <p:sldId id="290" r:id="rId12"/>
    <p:sldId id="291" r:id="rId13"/>
    <p:sldId id="292" r:id="rId14"/>
    <p:sldId id="270" r:id="rId15"/>
    <p:sldId id="293" r:id="rId16"/>
    <p:sldId id="272" r:id="rId17"/>
    <p:sldId id="273" r:id="rId18"/>
    <p:sldId id="274" r:id="rId19"/>
    <p:sldId id="275" r:id="rId20"/>
    <p:sldId id="276" r:id="rId21"/>
    <p:sldId id="2123" r:id="rId22"/>
    <p:sldId id="2161" r:id="rId23"/>
    <p:sldId id="2108" r:id="rId24"/>
    <p:sldId id="2126" r:id="rId25"/>
    <p:sldId id="2140" r:id="rId26"/>
    <p:sldId id="2106" r:id="rId27"/>
    <p:sldId id="2131" r:id="rId28"/>
    <p:sldId id="2130" r:id="rId29"/>
    <p:sldId id="2133" r:id="rId30"/>
    <p:sldId id="2134" r:id="rId31"/>
    <p:sldId id="2135" r:id="rId32"/>
    <p:sldId id="2109" r:id="rId33"/>
    <p:sldId id="2137" r:id="rId34"/>
    <p:sldId id="2138" r:id="rId35"/>
    <p:sldId id="2141" r:id="rId36"/>
    <p:sldId id="2164" r:id="rId37"/>
    <p:sldId id="277" r:id="rId38"/>
    <p:sldId id="2095" r:id="rId39"/>
    <p:sldId id="2144" r:id="rId40"/>
    <p:sldId id="2110" r:id="rId41"/>
    <p:sldId id="2146" r:id="rId42"/>
    <p:sldId id="2111" r:id="rId43"/>
    <p:sldId id="2148" r:id="rId44"/>
    <p:sldId id="2112" r:id="rId45"/>
    <p:sldId id="2149" r:id="rId46"/>
    <p:sldId id="2150" r:id="rId47"/>
    <p:sldId id="278" r:id="rId48"/>
    <p:sldId id="279" r:id="rId49"/>
    <p:sldId id="2096" r:id="rId50"/>
    <p:sldId id="2151" r:id="rId51"/>
    <p:sldId id="2113" r:id="rId52"/>
    <p:sldId id="2154" r:id="rId53"/>
    <p:sldId id="2165" r:id="rId54"/>
    <p:sldId id="2155" r:id="rId55"/>
    <p:sldId id="2114" r:id="rId56"/>
    <p:sldId id="2127" r:id="rId57"/>
    <p:sldId id="281" r:id="rId58"/>
    <p:sldId id="282" r:id="rId59"/>
    <p:sldId id="2119" r:id="rId60"/>
    <p:sldId id="283" r:id="rId61"/>
    <p:sldId id="284" r:id="rId62"/>
    <p:sldId id="285" r:id="rId63"/>
    <p:sldId id="286" r:id="rId64"/>
    <p:sldId id="2166" r:id="rId65"/>
    <p:sldId id="2267" r:id="rId66"/>
    <p:sldId id="2276" r:id="rId67"/>
    <p:sldId id="2277" r:id="rId68"/>
    <p:sldId id="2278" r:id="rId69"/>
    <p:sldId id="2279" r:id="rId70"/>
    <p:sldId id="2280" r:id="rId71"/>
    <p:sldId id="2281" r:id="rId72"/>
    <p:sldId id="2282" r:id="rId73"/>
    <p:sldId id="2283" r:id="rId74"/>
    <p:sldId id="2284" r:id="rId75"/>
    <p:sldId id="2286" r:id="rId76"/>
    <p:sldId id="2287" r:id="rId77"/>
    <p:sldId id="2288" r:id="rId78"/>
    <p:sldId id="2290" r:id="rId79"/>
    <p:sldId id="2292" r:id="rId80"/>
    <p:sldId id="2293" r:id="rId81"/>
    <p:sldId id="2294" r:id="rId82"/>
    <p:sldId id="2295" r:id="rId83"/>
    <p:sldId id="2296" r:id="rId84"/>
    <p:sldId id="2297" r:id="rId85"/>
    <p:sldId id="2298" r:id="rId86"/>
    <p:sldId id="2299" r:id="rId87"/>
    <p:sldId id="2300" r:id="rId88"/>
    <p:sldId id="2301" r:id="rId89"/>
    <p:sldId id="2302" r:id="rId90"/>
    <p:sldId id="2303" r:id="rId91"/>
    <p:sldId id="2304" r:id="rId92"/>
    <p:sldId id="2305" r:id="rId93"/>
    <p:sldId id="2306" r:id="rId9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404040"/>
    <a:srgbClr val="FCF9F4"/>
    <a:srgbClr val="627B85"/>
    <a:srgbClr val="730603"/>
    <a:srgbClr val="EE4536"/>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85887" autoAdjust="0"/>
  </p:normalViewPr>
  <p:slideViewPr>
    <p:cSldViewPr snapToGrid="0" showGuides="1">
      <p:cViewPr varScale="1">
        <p:scale>
          <a:sx n="62" d="100"/>
          <a:sy n="62" d="100"/>
        </p:scale>
        <p:origin x="738" y="66"/>
      </p:cViewPr>
      <p:guideLst>
        <p:guide orient="horz" pos="2185"/>
        <p:guide orient="horz" pos="467"/>
        <p:guide orient="horz" pos="4063"/>
        <p:guide pos="465"/>
        <p:guide pos="7242"/>
        <p:guide pos="384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commentAuthors" Target="commentAuthors.xml"/><Relationship Id="rId98" Type="http://schemas.openxmlformats.org/officeDocument/2006/relationships/tableStyles" Target="tableStyles.xml"/><Relationship Id="rId97" Type="http://schemas.openxmlformats.org/officeDocument/2006/relationships/viewProps" Target="viewProps.xml"/><Relationship Id="rId96" Type="http://schemas.openxmlformats.org/officeDocument/2006/relationships/presProps" Target="presProps.xml"/><Relationship Id="rId95" Type="http://schemas.openxmlformats.org/officeDocument/2006/relationships/handoutMaster" Target="handoutMasters/handoutMaster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yxx.com/research/202010/899968.html" TargetMode="Externa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199it.com/archives/category/life-data" TargetMode="External"/><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GB" dirty="0"/>
              <a:t>资料来源</a:t>
            </a:r>
            <a:r>
              <a:rPr lang="zh-CN" altLang="en-US" dirty="0"/>
              <a:t>：</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r>
              <a:rPr lang="zh-CN" altLang="en-US" dirty="0"/>
              <a:t> </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数据来源，国家统计局：</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en-GB"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1952—2018</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年我国人均国内生产总值从</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119</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元增至</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64644</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元，实际增长</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70</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倍。</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年人均国内生产总值超过</a:t>
            </a:r>
            <a:r>
              <a:rPr lang="en-US" altLang="zh-CN" sz="1200" b="0" i="0" u="none" strike="noStrike" kern="12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万美元。</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工业增加值、制造业增加值、外汇储备稳居世界第一。</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国际收支改善。</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年，货物进出口顺差增加，服务进出口逆差下降。年末外汇储备余额</a:t>
            </a:r>
            <a:r>
              <a:rPr lang="en-US" altLang="zh-CN" sz="1200" b="0" i="0" u="none" strike="noStrike" kern="1200" dirty="0">
                <a:solidFill>
                  <a:schemeClr val="tx1"/>
                </a:solidFill>
                <a:effectLst/>
                <a:latin typeface="+mn-lt"/>
                <a:ea typeface="+mn-ea"/>
                <a:cs typeface="+mn-cs"/>
              </a:rPr>
              <a:t>32165</a:t>
            </a:r>
            <a:r>
              <a:rPr lang="zh-CN" altLang="en-US" sz="1200" b="0" i="0" u="none" strike="noStrike" kern="1200" dirty="0">
                <a:solidFill>
                  <a:schemeClr val="tx1"/>
                </a:solidFill>
                <a:effectLst/>
                <a:latin typeface="+mn-lt"/>
                <a:ea typeface="+mn-ea"/>
                <a:cs typeface="+mn-cs"/>
              </a:rPr>
              <a:t>亿美元，比上年末增加</a:t>
            </a:r>
            <a:r>
              <a:rPr lang="en-US" altLang="zh-CN" sz="1200" b="0" i="0" u="none" strike="noStrike" kern="1200" dirty="0">
                <a:solidFill>
                  <a:schemeClr val="tx1"/>
                </a:solidFill>
                <a:effectLst/>
                <a:latin typeface="+mn-lt"/>
                <a:ea typeface="+mn-ea"/>
                <a:cs typeface="+mn-cs"/>
              </a:rPr>
              <a:t>1086</a:t>
            </a:r>
            <a:r>
              <a:rPr lang="zh-CN" altLang="en-US" sz="1200" b="0" i="0" u="none" strike="noStrike" kern="1200" dirty="0">
                <a:solidFill>
                  <a:schemeClr val="tx1"/>
                </a:solidFill>
                <a:effectLst/>
                <a:latin typeface="+mn-lt"/>
                <a:ea typeface="+mn-ea"/>
                <a:cs typeface="+mn-cs"/>
              </a:rPr>
              <a:t>亿美元，稳居世界第一。</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可以增加</a:t>
            </a:r>
            <a:r>
              <a:rPr lang="en-US" altLang="zh-CN" dirty="0"/>
              <a:t>2020</a:t>
            </a:r>
            <a:r>
              <a:rPr lang="zh-CN" altLang="en-US" dirty="0"/>
              <a:t>年的数据，实现全面脱贫。</a:t>
            </a:r>
            <a:endParaRPr lang="en-US" altLang="zh-CN" dirty="0"/>
          </a:p>
          <a:p>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539750" algn="just">
              <a:lnSpc>
                <a:spcPct val="150000"/>
              </a:lnSpc>
            </a:pPr>
            <a:r>
              <a:rPr lang="zh-CN" altLang="en-US" sz="1200" dirty="0">
                <a:highlight>
                  <a:srgbClr val="FFFF00"/>
                </a:highlight>
                <a:latin typeface="华文中宋" panose="02010600040101010101" pitchFamily="2" charset="-122"/>
                <a:ea typeface="华文中宋" panose="02010600040101010101" pitchFamily="2" charset="-122"/>
              </a:rPr>
              <a:t>作为一种政治实践、价值理念，人民民主是社会主义的生命，没有民主就没有社会主义，就没有社会主义现代化。</a:t>
            </a:r>
            <a:endParaRPr lang="en-US" altLang="zh-CN" sz="1200" dirty="0">
              <a:highlight>
                <a:srgbClr val="FFFF00"/>
              </a:highlight>
              <a:latin typeface="华文中宋" panose="02010600040101010101" pitchFamily="2" charset="-122"/>
              <a:ea typeface="华文中宋" panose="02010600040101010101" pitchFamily="2" charset="-122"/>
            </a:endParaRPr>
          </a:p>
          <a:p>
            <a:pPr indent="539750" algn="just">
              <a:lnSpc>
                <a:spcPct val="150000"/>
              </a:lnSpc>
            </a:pPr>
            <a:r>
              <a:rPr lang="zh-CN" altLang="en-US" sz="1200" dirty="0">
                <a:highlight>
                  <a:srgbClr val="FFFF00"/>
                </a:highlight>
                <a:latin typeface="华文中宋" panose="02010600040101010101" pitchFamily="2" charset="-122"/>
                <a:ea typeface="华文中宋" panose="02010600040101010101" pitchFamily="2" charset="-122"/>
              </a:rPr>
              <a:t>人民民主反映了人民群众的历史主体地位，是人民群众创造历史的集中反映。</a:t>
            </a:r>
            <a:endParaRPr lang="en-US" altLang="zh-CN" sz="1200" dirty="0">
              <a:highlight>
                <a:srgbClr val="FFFF00"/>
              </a:highlight>
              <a:latin typeface="华文中宋" panose="02010600040101010101" pitchFamily="2" charset="-122"/>
              <a:ea typeface="华文中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暂无查到最新数据。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资料来源：</a:t>
            </a:r>
            <a:r>
              <a:rPr lang="en-US" altLang="zh-CN" dirty="0"/>
              <a:t>2021</a:t>
            </a:r>
            <a:r>
              <a:rPr lang="zh-CN" altLang="en-US" dirty="0"/>
              <a:t>版教材辅导课件</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US" altLang="zh-CN" dirty="0"/>
              <a:t>2021</a:t>
            </a:r>
            <a:r>
              <a:rPr lang="zh-CN" altLang="en-US" dirty="0"/>
              <a:t>版教材辅导课件</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US" altLang="zh-CN" dirty="0"/>
              <a:t>2021</a:t>
            </a:r>
            <a:r>
              <a:rPr lang="zh-CN" altLang="en-US" dirty="0"/>
              <a:t>版教材辅导课件</a:t>
            </a:r>
            <a:r>
              <a:rPr lang="en-US" altLang="zh-CN" dirty="0"/>
              <a:t>+</a:t>
            </a:r>
            <a:r>
              <a:rPr lang="zh-CN" altLang="en-US" dirty="0"/>
              <a:t>国家年度统计公报</a:t>
            </a:r>
            <a:endParaRPr lang="en-US" altLang="zh-CN" dirty="0"/>
          </a:p>
          <a:p>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/202103/t20210301_1814216.html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智研咨询发布的</a:t>
            </a:r>
            <a:r>
              <a:rPr lang="en-US" altLang="zh-CN"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hlinkClick r:id="rId3"/>
              </a:rPr>
              <a:t>2021-2027</a:t>
            </a:r>
            <a:r>
              <a:rPr lang="zh-CN" altLang="en-US" sz="1200" b="0" i="0" u="none" strike="noStrike" kern="1200" dirty="0">
                <a:solidFill>
                  <a:schemeClr val="tx1"/>
                </a:solidFill>
                <a:effectLst/>
                <a:latin typeface="+mn-lt"/>
                <a:ea typeface="+mn-ea"/>
                <a:cs typeface="+mn-cs"/>
                <a:hlinkClick r:id="rId3"/>
              </a:rPr>
              <a:t>年中国互联网行业发展现状调研及发展趋势预测报告</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数据显示：</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年中国网民总体规模已占全球网民的五分之一。</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年中国网民规模为</a:t>
            </a:r>
            <a:r>
              <a:rPr lang="en-US" altLang="zh-CN" sz="1200" b="0" i="0" u="none" strike="noStrike" kern="1200" dirty="0">
                <a:solidFill>
                  <a:schemeClr val="tx1"/>
                </a:solidFill>
                <a:effectLst/>
                <a:latin typeface="+mn-lt"/>
                <a:ea typeface="+mn-ea"/>
                <a:cs typeface="+mn-cs"/>
              </a:rPr>
              <a:t>9.89</a:t>
            </a:r>
            <a:r>
              <a:rPr lang="zh-CN" altLang="en-US" sz="1200" b="0" i="0" u="none" strike="noStrike" kern="1200" dirty="0">
                <a:solidFill>
                  <a:schemeClr val="tx1"/>
                </a:solidFill>
                <a:effectLst/>
                <a:latin typeface="+mn-lt"/>
                <a:ea typeface="+mn-ea"/>
                <a:cs typeface="+mn-cs"/>
              </a:rPr>
              <a:t>亿人。</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城乡地区互联网普及率有逐渐减小趋势。截至</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月，农村互联网普及率为</a:t>
            </a:r>
            <a:r>
              <a:rPr lang="en-US" altLang="zh-CN" sz="1200" b="0" i="0" u="none" strike="noStrike" kern="1200" dirty="0">
                <a:solidFill>
                  <a:schemeClr val="tx1"/>
                </a:solidFill>
                <a:effectLst/>
                <a:latin typeface="+mn-lt"/>
                <a:ea typeface="+mn-ea"/>
                <a:cs typeface="+mn-cs"/>
              </a:rPr>
              <a:t>55.9%</a:t>
            </a:r>
            <a:r>
              <a:rPr lang="zh-CN" altLang="en-US" sz="1200" b="0" i="0" u="none" strike="noStrike" kern="1200" dirty="0">
                <a:solidFill>
                  <a:schemeClr val="tx1"/>
                </a:solidFill>
                <a:effectLst/>
                <a:latin typeface="+mn-lt"/>
                <a:ea typeface="+mn-ea"/>
                <a:cs typeface="+mn-cs"/>
              </a:rPr>
              <a:t>；城市互联网普及率为</a:t>
            </a:r>
            <a:r>
              <a:rPr lang="en-US" altLang="zh-CN" sz="1200" b="0" i="0" u="none" strike="noStrike" kern="1200" dirty="0">
                <a:solidFill>
                  <a:schemeClr val="tx1"/>
                </a:solidFill>
                <a:effectLst/>
                <a:latin typeface="+mn-lt"/>
                <a:ea typeface="+mn-ea"/>
                <a:cs typeface="+mn-cs"/>
              </a:rPr>
              <a:t>79.8%</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r>
              <a:rPr lang="zh-CN" altLang="en-GB" dirty="0"/>
              <a:t>资料来源</a:t>
            </a:r>
            <a:r>
              <a:rPr lang="zh-CN" altLang="en-US" dirty="0"/>
              <a:t>：产业信息网</a:t>
            </a:r>
            <a:r>
              <a:rPr lang="en-GB" altLang="zh-CN" dirty="0"/>
              <a:t>https://</a:t>
            </a:r>
            <a:r>
              <a:rPr lang="en-GB" altLang="zh-CN" dirty="0" err="1"/>
              <a:t>www.chyxx.com</a:t>
            </a:r>
            <a:r>
              <a:rPr lang="en-GB" altLang="zh-CN" dirty="0"/>
              <a:t>/industry/202102/931939.html</a:t>
            </a:r>
            <a:endParaRPr lang="en-GB" altLang="zh-CN"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年，全国城镇新增就业</a:t>
            </a:r>
            <a:r>
              <a:rPr lang="en-US" altLang="zh-CN" sz="1200" b="0" i="0" u="none" strike="noStrike" kern="1200" dirty="0">
                <a:solidFill>
                  <a:schemeClr val="tx1"/>
                </a:solidFill>
                <a:effectLst/>
                <a:latin typeface="+mn-lt"/>
                <a:ea typeface="+mn-ea"/>
                <a:cs typeface="+mn-cs"/>
              </a:rPr>
              <a:t>1186</a:t>
            </a:r>
            <a:r>
              <a:rPr lang="zh-CN" altLang="en-US" sz="1200" b="0" i="0" u="none" strike="noStrike" kern="1200" dirty="0">
                <a:solidFill>
                  <a:schemeClr val="tx1"/>
                </a:solidFill>
                <a:effectLst/>
                <a:latin typeface="+mn-lt"/>
                <a:ea typeface="+mn-ea"/>
                <a:cs typeface="+mn-cs"/>
              </a:rPr>
              <a:t>万人，超额完成全年目标任务；全国城镇调查失业率平均为</a:t>
            </a:r>
            <a:r>
              <a:rPr lang="en-US" altLang="zh-CN" sz="1200" b="0" i="0" u="none" strike="noStrike" kern="1200" dirty="0">
                <a:solidFill>
                  <a:schemeClr val="tx1"/>
                </a:solidFill>
                <a:effectLst/>
                <a:latin typeface="+mn-lt"/>
                <a:ea typeface="+mn-ea"/>
                <a:cs typeface="+mn-cs"/>
              </a:rPr>
              <a:t>5.6%</a:t>
            </a:r>
            <a:r>
              <a:rPr lang="zh-CN" altLang="en-US" sz="1200" b="0" i="0" u="none" strike="noStrike" kern="1200" dirty="0">
                <a:solidFill>
                  <a:schemeClr val="tx1"/>
                </a:solidFill>
                <a:effectLst/>
                <a:latin typeface="+mn-lt"/>
                <a:ea typeface="+mn-ea"/>
                <a:cs typeface="+mn-cs"/>
              </a:rPr>
              <a:t>，低于</a:t>
            </a:r>
            <a:r>
              <a:rPr lang="en-US" altLang="zh-CN" sz="1200" b="0" i="0" u="none" strike="noStrike" kern="1200" dirty="0">
                <a:solidFill>
                  <a:schemeClr val="tx1"/>
                </a:solidFill>
                <a:effectLst/>
                <a:latin typeface="+mn-lt"/>
                <a:ea typeface="+mn-ea"/>
                <a:cs typeface="+mn-cs"/>
              </a:rPr>
              <a:t>6%</a:t>
            </a:r>
            <a:r>
              <a:rPr lang="zh-CN" altLang="en-US" sz="1200" b="0" i="0" u="none" strike="noStrike" kern="1200" dirty="0">
                <a:solidFill>
                  <a:schemeClr val="tx1"/>
                </a:solidFill>
                <a:effectLst/>
                <a:latin typeface="+mn-lt"/>
                <a:ea typeface="+mn-ea"/>
                <a:cs typeface="+mn-cs"/>
              </a:rPr>
              <a:t>左右的预期目标。</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居民就业得到保障。大学生就业压力逐步缓解，</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月份全国</a:t>
            </a:r>
            <a:r>
              <a:rPr lang="en-US" altLang="zh-CN" sz="1200" b="0" i="0" u="none" strike="noStrike" kern="1200" dirty="0">
                <a:solidFill>
                  <a:schemeClr val="tx1"/>
                </a:solidFill>
                <a:effectLst/>
                <a:latin typeface="+mn-lt"/>
                <a:ea typeface="+mn-ea"/>
                <a:cs typeface="+mn-cs"/>
              </a:rPr>
              <a:t>20—24</a:t>
            </a:r>
            <a:r>
              <a:rPr lang="zh-CN" altLang="en-US" sz="1200" b="0" i="0" u="none" strike="noStrike" kern="1200" dirty="0">
                <a:solidFill>
                  <a:schemeClr val="tx1"/>
                </a:solidFill>
                <a:effectLst/>
                <a:latin typeface="+mn-lt"/>
                <a:ea typeface="+mn-ea"/>
                <a:cs typeface="+mn-cs"/>
              </a:rPr>
              <a:t>岁大专及以上人员（主要为新毕业大学生）城镇调查失业率比</a:t>
            </a:r>
            <a:r>
              <a:rPr lang="en-US" altLang="zh-CN" sz="1200" b="0" i="0" u="none" strike="noStrike" kern="1200" dirty="0">
                <a:solidFill>
                  <a:schemeClr val="tx1"/>
                </a:solidFill>
                <a:effectLst/>
                <a:latin typeface="+mn-lt"/>
                <a:ea typeface="+mn-ea"/>
                <a:cs typeface="+mn-cs"/>
              </a:rPr>
              <a:t>7</a:t>
            </a:r>
            <a:r>
              <a:rPr lang="zh-CN" altLang="en-US" sz="1200" b="0" i="0" u="none" strike="noStrike" kern="1200" dirty="0">
                <a:solidFill>
                  <a:schemeClr val="tx1"/>
                </a:solidFill>
                <a:effectLst/>
                <a:latin typeface="+mn-lt"/>
                <a:ea typeface="+mn-ea"/>
                <a:cs typeface="+mn-cs"/>
              </a:rPr>
              <a:t>月份回落</a:t>
            </a:r>
            <a:r>
              <a:rPr lang="en-US" altLang="zh-CN" sz="1200" b="0" i="0" u="none" strike="noStrike" kern="1200" dirty="0">
                <a:solidFill>
                  <a:schemeClr val="tx1"/>
                </a:solidFill>
                <a:effectLst/>
                <a:latin typeface="+mn-lt"/>
                <a:ea typeface="+mn-ea"/>
                <a:cs typeface="+mn-cs"/>
              </a:rPr>
              <a:t>7.2</a:t>
            </a:r>
            <a:r>
              <a:rPr lang="zh-CN" altLang="en-US" sz="1200" b="0" i="0" u="none" strike="noStrike" kern="1200" dirty="0">
                <a:solidFill>
                  <a:schemeClr val="tx1"/>
                </a:solidFill>
                <a:effectLst/>
                <a:latin typeface="+mn-lt"/>
                <a:ea typeface="+mn-ea"/>
                <a:cs typeface="+mn-cs"/>
              </a:rPr>
              <a:t>个百分点。农民工就业状况明显好转，</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年农民工总量恢复至上年的</a:t>
            </a:r>
            <a:r>
              <a:rPr lang="en-US" altLang="zh-CN" sz="1200" b="0" i="0" u="none" strike="noStrike" kern="1200" dirty="0">
                <a:solidFill>
                  <a:schemeClr val="tx1"/>
                </a:solidFill>
                <a:effectLst/>
                <a:latin typeface="+mn-lt"/>
                <a:ea typeface="+mn-ea"/>
                <a:cs typeface="+mn-cs"/>
              </a:rPr>
              <a:t>98.2%</a:t>
            </a:r>
            <a:r>
              <a:rPr lang="zh-CN" altLang="en-US" sz="1200" b="0" i="0" u="none" strike="noStrike" kern="1200" dirty="0">
                <a:solidFill>
                  <a:schemeClr val="tx1"/>
                </a:solidFill>
                <a:effectLst/>
                <a:latin typeface="+mn-lt"/>
                <a:ea typeface="+mn-ea"/>
                <a:cs typeface="+mn-cs"/>
              </a:rPr>
              <a:t>。</a:t>
            </a:r>
            <a:endParaRPr lang="en-US" altLang="zh-CN" dirty="0"/>
          </a:p>
          <a:p>
            <a:r>
              <a:rPr lang="zh-CN" altLang="en-US" dirty="0"/>
              <a:t>数据来源，国家统计局：</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/202103/t20210301_1814216.html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dirty="0"/>
              <a:t>资料来源</a:t>
            </a:r>
            <a:r>
              <a:rPr lang="zh-CN" altLang="en-US" dirty="0"/>
              <a:t>：</a:t>
            </a:r>
            <a:r>
              <a:rPr lang="en-GB" altLang="zh-CN" dirty="0"/>
              <a:t>http://www.stats.gov.cn/ztjc/zthd/lhfw/2021/lh_hgjj/202103/t20210301_1814216.html</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r>
              <a:rPr lang="zh-CN" altLang="en-US" sz="1200" b="1" kern="1200" dirty="0">
                <a:solidFill>
                  <a:schemeClr val="tx1"/>
                </a:solidFill>
                <a:effectLst/>
                <a:latin typeface="+mn-lt"/>
                <a:ea typeface="+mn-ea"/>
                <a:cs typeface="+mn-cs"/>
              </a:rPr>
              <a:t>国家卫生健康委：</a:t>
            </a:r>
            <a:r>
              <a:rPr lang="en-US" altLang="zh-CN" sz="1200" b="1" kern="1200" dirty="0">
                <a:solidFill>
                  <a:schemeClr val="tx1"/>
                </a:solidFill>
                <a:effectLst/>
                <a:latin typeface="+mn-lt"/>
                <a:ea typeface="+mn-ea"/>
                <a:cs typeface="+mn-cs"/>
              </a:rPr>
              <a:t>2020</a:t>
            </a:r>
            <a:r>
              <a:rPr lang="zh-CN" altLang="en-US" sz="1200" b="1" kern="1200" dirty="0">
                <a:solidFill>
                  <a:schemeClr val="tx1"/>
                </a:solidFill>
                <a:effectLst/>
                <a:latin typeface="+mn-lt"/>
                <a:ea typeface="+mn-ea"/>
                <a:cs typeface="+mn-cs"/>
              </a:rPr>
              <a:t>年中国人均预期寿命提高到</a:t>
            </a:r>
            <a:r>
              <a:rPr lang="en-US" altLang="zh-CN" sz="1200" b="1" kern="1200" dirty="0">
                <a:solidFill>
                  <a:schemeClr val="tx1"/>
                </a:solidFill>
                <a:effectLst/>
                <a:latin typeface="+mn-lt"/>
                <a:ea typeface="+mn-ea"/>
                <a:cs typeface="+mn-cs"/>
              </a:rPr>
              <a:t>77.3</a:t>
            </a:r>
            <a:r>
              <a:rPr lang="zh-CN" altLang="en-US" sz="1200" b="1" kern="1200" dirty="0">
                <a:solidFill>
                  <a:schemeClr val="tx1"/>
                </a:solidFill>
                <a:effectLst/>
                <a:latin typeface="+mn-lt"/>
                <a:ea typeface="+mn-ea"/>
                <a:cs typeface="+mn-cs"/>
              </a:rPr>
              <a:t>岁</a:t>
            </a:r>
            <a:endParaRPr lang="zh-CN" altLang="en-US" sz="1200" b="1" kern="1200" dirty="0">
              <a:solidFill>
                <a:schemeClr val="tx1"/>
              </a:solidFill>
              <a:effectLst/>
              <a:latin typeface="+mn-lt"/>
              <a:ea typeface="+mn-ea"/>
              <a:cs typeface="+mn-cs"/>
            </a:endParaRPr>
          </a:p>
          <a:p>
            <a:pPr fontAlgn="base"/>
            <a:r>
              <a:rPr lang="en-US" altLang="zh-CN" sz="1200" kern="1200" dirty="0">
                <a:solidFill>
                  <a:schemeClr val="tx1"/>
                </a:solidFill>
                <a:effectLst/>
                <a:latin typeface="+mn-lt"/>
                <a:ea typeface="+mn-ea"/>
                <a:cs typeface="+mn-cs"/>
              </a:rPr>
              <a:t>2020</a:t>
            </a:r>
            <a:r>
              <a:rPr lang="zh-CN" altLang="en-US"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06</a:t>
            </a:r>
            <a:r>
              <a:rPr lang="zh-CN" altLang="en-US"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7</a:t>
            </a:r>
            <a:r>
              <a:rPr lang="zh-CN" altLang="en-US" sz="1200" kern="1200" dirty="0">
                <a:solidFill>
                  <a:schemeClr val="tx1"/>
                </a:solidFill>
                <a:effectLst/>
                <a:latin typeface="+mn-lt"/>
                <a:ea typeface="+mn-ea"/>
                <a:cs typeface="+mn-cs"/>
              </a:rPr>
              <a:t>日</a:t>
            </a:r>
            <a:endParaRPr lang="zh-CN" altLang="en-US" sz="1200" kern="1200" dirty="0">
              <a:solidFill>
                <a:schemeClr val="tx1"/>
              </a:solidFill>
              <a:effectLst/>
              <a:latin typeface="+mn-lt"/>
              <a:ea typeface="+mn-ea"/>
              <a:cs typeface="+mn-cs"/>
            </a:endParaRPr>
          </a:p>
          <a:p>
            <a:pPr fontAlgn="base"/>
            <a:r>
              <a:rPr lang="zh-CN" altLang="en-US" sz="1200" u="none" strike="noStrike" kern="1200" dirty="0">
                <a:solidFill>
                  <a:schemeClr val="tx1"/>
                </a:solidFill>
                <a:effectLst/>
                <a:latin typeface="+mn-lt"/>
                <a:ea typeface="+mn-ea"/>
                <a:cs typeface="+mn-cs"/>
                <a:hlinkClick r:id="rId3"/>
              </a:rPr>
              <a:t>生活数据</a:t>
            </a:r>
            <a:endParaRPr lang="zh-CN" altLang="en-US" sz="1200" kern="1200" dirty="0">
              <a:solidFill>
                <a:schemeClr val="tx1"/>
              </a:solidFill>
              <a:effectLst/>
              <a:latin typeface="+mn-lt"/>
              <a:ea typeface="+mn-ea"/>
              <a:cs typeface="+mn-cs"/>
            </a:endParaRPr>
          </a:p>
          <a:p>
            <a:pPr fontAlgn="base"/>
            <a:r>
              <a:rPr lang="zh-CN" altLang="en-US" sz="1200" b="1" i="0" kern="1200" dirty="0">
                <a:solidFill>
                  <a:schemeClr val="tx1"/>
                </a:solidFill>
                <a:effectLst/>
                <a:latin typeface="+mn-lt"/>
                <a:ea typeface="+mn-ea"/>
                <a:cs typeface="+mn-cs"/>
              </a:rPr>
              <a:t>据国家卫健委网站消息，</a:t>
            </a:r>
            <a:r>
              <a:rPr lang="en-US" altLang="zh-CN" sz="1200" b="1" i="0" kern="1200" dirty="0">
                <a:solidFill>
                  <a:schemeClr val="tx1"/>
                </a:solidFill>
                <a:effectLst/>
                <a:latin typeface="+mn-lt"/>
                <a:ea typeface="+mn-ea"/>
                <a:cs typeface="+mn-cs"/>
              </a:rPr>
              <a:t>6</a:t>
            </a:r>
            <a:r>
              <a:rPr lang="zh-CN" altLang="en-US" sz="1200" b="1" i="0" kern="1200" dirty="0">
                <a:solidFill>
                  <a:schemeClr val="tx1"/>
                </a:solidFill>
                <a:effectLst/>
                <a:latin typeface="+mn-lt"/>
                <a:ea typeface="+mn-ea"/>
                <a:cs typeface="+mn-cs"/>
              </a:rPr>
              <a:t>月</a:t>
            </a:r>
            <a:r>
              <a:rPr lang="en-US" altLang="zh-CN" sz="1200" b="1" i="0" kern="1200" dirty="0">
                <a:solidFill>
                  <a:schemeClr val="tx1"/>
                </a:solidFill>
                <a:effectLst/>
                <a:latin typeface="+mn-lt"/>
                <a:ea typeface="+mn-ea"/>
                <a:cs typeface="+mn-cs"/>
              </a:rPr>
              <a:t>5</a:t>
            </a:r>
            <a:r>
              <a:rPr lang="zh-CN" altLang="en-US" sz="1200" b="1" i="0" kern="1200" dirty="0">
                <a:solidFill>
                  <a:schemeClr val="tx1"/>
                </a:solidFill>
                <a:effectLst/>
                <a:latin typeface="+mn-lt"/>
                <a:ea typeface="+mn-ea"/>
                <a:cs typeface="+mn-cs"/>
              </a:rPr>
              <a:t>日，国家卫生健康委发布</a:t>
            </a:r>
            <a:r>
              <a:rPr lang="en-US" altLang="zh-CN" sz="1200" b="1" i="0" kern="1200" dirty="0">
                <a:solidFill>
                  <a:schemeClr val="tx1"/>
                </a:solidFill>
                <a:effectLst/>
                <a:latin typeface="+mn-lt"/>
                <a:ea typeface="+mn-ea"/>
                <a:cs typeface="+mn-cs"/>
              </a:rPr>
              <a:t>《2019</a:t>
            </a:r>
            <a:r>
              <a:rPr lang="zh-CN" altLang="en-US" sz="1200" b="1" i="0" kern="1200" dirty="0">
                <a:solidFill>
                  <a:schemeClr val="tx1"/>
                </a:solidFill>
                <a:effectLst/>
                <a:latin typeface="+mn-lt"/>
                <a:ea typeface="+mn-ea"/>
                <a:cs typeface="+mn-cs"/>
              </a:rPr>
              <a:t>年我国卫生健康事业发展统计公报</a:t>
            </a:r>
            <a:r>
              <a:rPr lang="en-US" altLang="zh-CN" sz="1200" b="1"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公报</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显示，居民人均预期寿命由</a:t>
            </a:r>
            <a:r>
              <a:rPr lang="en-US" altLang="zh-CN" sz="1200" b="0" i="0" kern="1200" dirty="0">
                <a:solidFill>
                  <a:schemeClr val="tx1"/>
                </a:solidFill>
                <a:effectLst/>
                <a:latin typeface="+mn-lt"/>
                <a:ea typeface="+mn-ea"/>
                <a:cs typeface="+mn-cs"/>
              </a:rPr>
              <a:t>2018</a:t>
            </a:r>
            <a:r>
              <a:rPr lang="zh-CN" altLang="en-US" sz="1200" b="0" i="0" kern="1200" dirty="0">
                <a:solidFill>
                  <a:schemeClr val="tx1"/>
                </a:solidFill>
                <a:effectLst/>
                <a:latin typeface="+mn-lt"/>
                <a:ea typeface="+mn-ea"/>
                <a:cs typeface="+mn-cs"/>
              </a:rPr>
              <a:t>年的</a:t>
            </a:r>
            <a:r>
              <a:rPr lang="en-US" altLang="zh-CN" sz="1200" b="0" i="0" kern="1200" dirty="0">
                <a:solidFill>
                  <a:schemeClr val="tx1"/>
                </a:solidFill>
                <a:effectLst/>
                <a:latin typeface="+mn-lt"/>
                <a:ea typeface="+mn-ea"/>
                <a:cs typeface="+mn-cs"/>
              </a:rPr>
              <a:t>77.0</a:t>
            </a:r>
            <a:r>
              <a:rPr lang="zh-CN" altLang="en-US" sz="1200" b="0" i="0" kern="1200" dirty="0">
                <a:solidFill>
                  <a:schemeClr val="tx1"/>
                </a:solidFill>
                <a:effectLst/>
                <a:latin typeface="+mn-lt"/>
                <a:ea typeface="+mn-ea"/>
                <a:cs typeface="+mn-cs"/>
              </a:rPr>
              <a:t>岁提高到</a:t>
            </a:r>
            <a:r>
              <a:rPr lang="en-US" altLang="zh-CN" sz="1200" b="0" i="0" kern="1200" dirty="0">
                <a:solidFill>
                  <a:schemeClr val="tx1"/>
                </a:solidFill>
                <a:effectLst/>
                <a:latin typeface="+mn-lt"/>
                <a:ea typeface="+mn-ea"/>
                <a:cs typeface="+mn-cs"/>
              </a:rPr>
              <a:t>2019</a:t>
            </a:r>
            <a:r>
              <a:rPr lang="zh-CN" altLang="en-US" sz="1200" b="0" i="0" kern="1200" dirty="0">
                <a:solidFill>
                  <a:schemeClr val="tx1"/>
                </a:solidFill>
                <a:effectLst/>
                <a:latin typeface="+mn-lt"/>
                <a:ea typeface="+mn-ea"/>
                <a:cs typeface="+mn-cs"/>
              </a:rPr>
              <a:t>年的</a:t>
            </a:r>
            <a:r>
              <a:rPr lang="en-US" altLang="zh-CN" sz="1200" b="0" i="0" kern="1200" dirty="0">
                <a:solidFill>
                  <a:schemeClr val="tx1"/>
                </a:solidFill>
                <a:effectLst/>
                <a:latin typeface="+mn-lt"/>
                <a:ea typeface="+mn-ea"/>
                <a:cs typeface="+mn-cs"/>
              </a:rPr>
              <a:t>77.3</a:t>
            </a:r>
            <a:r>
              <a:rPr lang="zh-CN" altLang="en-US" sz="1200" b="0" i="0" kern="1200" dirty="0">
                <a:solidFill>
                  <a:schemeClr val="tx1"/>
                </a:solidFill>
                <a:effectLst/>
                <a:latin typeface="+mn-lt"/>
                <a:ea typeface="+mn-ea"/>
                <a:cs typeface="+mn-cs"/>
              </a:rPr>
              <a:t>岁，孕产妇死亡率从</a:t>
            </a:r>
            <a:r>
              <a:rPr lang="en-US" altLang="zh-CN" sz="1200" b="0" i="0" kern="1200" dirty="0">
                <a:solidFill>
                  <a:schemeClr val="tx1"/>
                </a:solidFill>
                <a:effectLst/>
                <a:latin typeface="+mn-lt"/>
                <a:ea typeface="+mn-ea"/>
                <a:cs typeface="+mn-cs"/>
              </a:rPr>
              <a:t>18.3/10</a:t>
            </a:r>
            <a:r>
              <a:rPr lang="zh-CN" altLang="en-US" sz="1200" b="0" i="0" kern="1200" dirty="0">
                <a:solidFill>
                  <a:schemeClr val="tx1"/>
                </a:solidFill>
                <a:effectLst/>
                <a:latin typeface="+mn-lt"/>
                <a:ea typeface="+mn-ea"/>
                <a:cs typeface="+mn-cs"/>
              </a:rPr>
              <a:t>万下降到</a:t>
            </a:r>
            <a:r>
              <a:rPr lang="en-US" altLang="zh-CN" sz="1200" b="0" i="0" kern="1200" dirty="0">
                <a:solidFill>
                  <a:schemeClr val="tx1"/>
                </a:solidFill>
                <a:effectLst/>
                <a:latin typeface="+mn-lt"/>
                <a:ea typeface="+mn-ea"/>
                <a:cs typeface="+mn-cs"/>
              </a:rPr>
              <a:t>17.8/10</a:t>
            </a:r>
            <a:r>
              <a:rPr lang="zh-CN" altLang="en-US" sz="1200" b="0" i="0" kern="1200" dirty="0">
                <a:solidFill>
                  <a:schemeClr val="tx1"/>
                </a:solidFill>
                <a:effectLst/>
                <a:latin typeface="+mn-lt"/>
                <a:ea typeface="+mn-ea"/>
                <a:cs typeface="+mn-cs"/>
              </a:rPr>
              <a:t>万，婴儿死亡率从</a:t>
            </a:r>
            <a:r>
              <a:rPr lang="en-US" altLang="zh-CN" sz="1200" b="0" i="0" kern="1200" dirty="0">
                <a:solidFill>
                  <a:schemeClr val="tx1"/>
                </a:solidFill>
                <a:effectLst/>
                <a:latin typeface="+mn-lt"/>
                <a:ea typeface="+mn-ea"/>
                <a:cs typeface="+mn-cs"/>
              </a:rPr>
              <a:t>6.1‰</a:t>
            </a:r>
            <a:r>
              <a:rPr lang="zh-CN" altLang="en-US" sz="1200" b="0" i="0" kern="1200" dirty="0">
                <a:solidFill>
                  <a:schemeClr val="tx1"/>
                </a:solidFill>
                <a:effectLst/>
                <a:latin typeface="+mn-lt"/>
                <a:ea typeface="+mn-ea"/>
                <a:cs typeface="+mn-cs"/>
              </a:rPr>
              <a:t>下降到</a:t>
            </a:r>
            <a:r>
              <a:rPr lang="en-US" altLang="zh-CN" sz="1200" b="0" i="0" kern="1200" dirty="0">
                <a:solidFill>
                  <a:schemeClr val="tx1"/>
                </a:solidFill>
                <a:effectLst/>
                <a:latin typeface="+mn-lt"/>
                <a:ea typeface="+mn-ea"/>
                <a:cs typeface="+mn-cs"/>
              </a:rPr>
              <a:t>5.6‰</a:t>
            </a:r>
            <a:r>
              <a:rPr lang="zh-CN" altLang="en-US" sz="1200" b="0" i="0"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r>
              <a:rPr lang="en-US" altLang="zh-CN" dirty="0"/>
              <a:t>http://www.199it.com/archives/1062029.html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是物质改善</a:t>
            </a:r>
            <a:r>
              <a:rPr lang="en-US" altLang="zh-CN" sz="1200"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发展，实现自我的自由。</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社会主义核心价值观倡导的爱国，就是把个人价值的实现同推动国家的繁荣发展对接，把人生意义的提升同增进最广大人民的福祉相连，不断加深对祖国悠久历史、灿烂文化的认同，不断增强做中国人的骨气和底气；就是让个人梦想与国家梦想紧密结合，把我们的国家建设好，把我们的民族发展好。</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社会主义核心价值观倡导的爱国，就是把个人价值的实现同推动国家的繁荣发展对接，把人生意义的提升同增进最广大人民的福祉相连，不断加深对祖国悠久历史、灿烂文化的认同，不断增强做中国人的骨气和底气；就是让个人梦想与国家梦想紧密结合，把我们的国家建设好，把我们的民族发展好。</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    据新华社电 </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日，全国法院第十期“决胜执行难”全媒体直播“抓老赖”活动在江苏南京举行。从上午到深夜，</a:t>
            </a:r>
            <a:r>
              <a:rPr lang="en-US" altLang="zh-CN" sz="1200" b="0" i="0" kern="1200" dirty="0">
                <a:solidFill>
                  <a:schemeClr val="tx1"/>
                </a:solidFill>
                <a:effectLst/>
                <a:latin typeface="+mn-lt"/>
                <a:ea typeface="+mn-ea"/>
                <a:cs typeface="+mn-cs"/>
              </a:rPr>
              <a:t>28</a:t>
            </a:r>
            <a:r>
              <a:rPr lang="zh-CN" altLang="en-US" sz="1200" b="0" i="0" kern="1200" dirty="0">
                <a:solidFill>
                  <a:schemeClr val="tx1"/>
                </a:solidFill>
                <a:effectLst/>
                <a:latin typeface="+mn-lt"/>
                <a:ea typeface="+mn-ea"/>
                <a:cs typeface="+mn-cs"/>
              </a:rPr>
              <a:t>件案件在网友们的见证下执行完毕，“围观”网友达到</a:t>
            </a:r>
            <a:r>
              <a:rPr lang="en-US" altLang="zh-CN" sz="1200" b="0" i="0" kern="1200" dirty="0">
                <a:solidFill>
                  <a:schemeClr val="tx1"/>
                </a:solidFill>
                <a:effectLst/>
                <a:latin typeface="+mn-lt"/>
                <a:ea typeface="+mn-ea"/>
                <a:cs typeface="+mn-cs"/>
              </a:rPr>
              <a:t>4000</a:t>
            </a:r>
            <a:r>
              <a:rPr lang="zh-CN" altLang="en-US" sz="1200" b="0" i="0" kern="1200" dirty="0">
                <a:solidFill>
                  <a:schemeClr val="tx1"/>
                </a:solidFill>
                <a:effectLst/>
                <a:latin typeface="+mn-lt"/>
                <a:ea typeface="+mn-ea"/>
                <a:cs typeface="+mn-cs"/>
              </a:rPr>
              <a:t>多万人次。</a:t>
            </a:r>
            <a:endParaRPr lang="en-US" altLang="zh-CN" sz="1200" b="0" i="0" kern="1200" dirty="0">
              <a:solidFill>
                <a:schemeClr val="tx1"/>
              </a:solidFill>
              <a:effectLst/>
              <a:latin typeface="+mn-lt"/>
              <a:ea typeface="+mn-ea"/>
              <a:cs typeface="+mn-cs"/>
            </a:endParaRPr>
          </a:p>
          <a:p>
            <a:r>
              <a:rPr lang="en-US" altLang="zh-CN" sz="1200" b="0" i="0" kern="1200" baseline="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就该让欠钱不还的人不再嚣张！”“攻坚克难，法治清明！”直播网页上，网友留言点赞。今年是人民法院“基本解决执行难”决战之年，各级法院不断提高查人找物能力，完善失信被执行人惩戒制度，让失信者无处遁形、步步难行。</a:t>
            </a:r>
            <a:endParaRPr lang="en-US" altLang="zh-CN" dirty="0"/>
          </a:p>
          <a:p>
            <a:r>
              <a:rPr lang="zh-CN" altLang="en-US" dirty="0"/>
              <a:t>资料来源：</a:t>
            </a:r>
            <a:r>
              <a:rPr lang="en-US" altLang="zh-CN" dirty="0"/>
              <a:t>http://yzdsb.hebnews.cn/pc/paper/c/201807/16/c80338.html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案例字体变大！</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endPar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cstate="print"/>
          <a:stretch>
            <a:fillRect/>
          </a:stretch>
        </p:blipFill>
        <p:spPr>
          <a:xfrm>
            <a:off x="9967595" y="0"/>
            <a:ext cx="2049145" cy="19513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255838" y="325438"/>
            <a:ext cx="8763000" cy="650875"/>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623888" y="1350963"/>
            <a:ext cx="10972800" cy="4527550"/>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a:xfrm>
            <a:off x="609600" y="6243638"/>
            <a:ext cx="2844800" cy="476250"/>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4165600" y="6243638"/>
            <a:ext cx="3860800" cy="476250"/>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8737600" y="6243638"/>
            <a:ext cx="2844800" cy="476250"/>
          </a:xfrm>
        </p:spPr>
        <p:txBody>
          <a:body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0" Type="http://schemas.openxmlformats.org/officeDocument/2006/relationships/theme" Target="../theme/theme2.xml"/><Relationship Id="rId2" Type="http://schemas.openxmlformats.org/officeDocument/2006/relationships/slideLayout" Target="../slideLayouts/slideLayout7.xml"/><Relationship Id="rId19" Type="http://schemas.openxmlformats.org/officeDocument/2006/relationships/tags" Target="../tags/tag62.xml"/><Relationship Id="rId18" Type="http://schemas.openxmlformats.org/officeDocument/2006/relationships/image" Target="../media/image9.jpeg"/><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7.png"/><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7" name="图片 6" descr="a0aa17624486fc087cea1889e0789b2"/>
          <p:cNvPicPr>
            <a:picLocks noChangeAspect="1"/>
          </p:cNvPicPr>
          <p:nvPr userDrawn="1"/>
        </p:nvPicPr>
        <p:blipFill>
          <a:blip r:embed="rId18" cstate="print"/>
          <a:stretch>
            <a:fillRect/>
          </a:stretch>
        </p:blipFill>
        <p:spPr>
          <a:xfrm>
            <a:off x="10194290" y="27305"/>
            <a:ext cx="1785620" cy="1866900"/>
          </a:xfrm>
          <a:prstGeom prst="rect">
            <a:avLst/>
          </a:prstGeom>
        </p:spPr>
      </p:pic>
    </p:spTree>
    <p:custDataLst>
      <p:tags r:id="rId19"/>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hyperlink" Target="&#26696;&#20363;&#21450;&#26696;&#20363;&#30446;&#24405;/&#20116;&#12289;&#31532;69&#38598;%20&#31038;&#20250;&#20027;&#20041;&#26680;&#24515;&#20215;&#20540;&#35266;.mp4" TargetMode="External"/><Relationship Id="rId2" Type="http://schemas.microsoft.com/office/2007/relationships/hdphoto" Target="../media/image5.wdp"/><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22.jpeg"/><Relationship Id="rId2" Type="http://schemas.microsoft.com/office/2007/relationships/hdphoto" Target="../media/image5.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file:///C:\Users\tqq\AppData\Local\Temp\wps\INetCache\443ddd977adc68e925d7ef112fbfe88c" TargetMode="External"/><Relationship Id="rId5" Type="http://schemas.openxmlformats.org/officeDocument/2006/relationships/image" Target="../media/image12.jpeg"/><Relationship Id="rId4" Type="http://schemas.openxmlformats.org/officeDocument/2006/relationships/tags" Target="../tags/tag65.xml"/><Relationship Id="rId3" Type="http://schemas.openxmlformats.org/officeDocument/2006/relationships/image" Target="file:///C:\Users\tqq\AppData\Local\Temp\wps\INetCache\2a2648a40d6cd42ad1e60281127c738e" TargetMode="External"/><Relationship Id="rId2" Type="http://schemas.openxmlformats.org/officeDocument/2006/relationships/image" Target="../media/image11.jpeg"/><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30.jpeg"/><Relationship Id="rId1" Type="http://schemas.openxmlformats.org/officeDocument/2006/relationships/image" Target="../media/image29.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3.xml"/><Relationship Id="rId3" Type="http://schemas.openxmlformats.org/officeDocument/2006/relationships/image" Target="../media/image25.png"/><Relationship Id="rId2" Type="http://schemas.microsoft.com/office/2007/relationships/hdphoto" Target="../media/image3.wdp"/><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31.png"/><Relationship Id="rId2" Type="http://schemas.microsoft.com/office/2007/relationships/hdphoto" Target="../media/image5.wdp"/><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32.jpe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34.jpeg"/><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png"/><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38.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3.xml"/><Relationship Id="rId3" Type="http://schemas.openxmlformats.org/officeDocument/2006/relationships/image" Target="../media/image39.jpeg"/><Relationship Id="rId2" Type="http://schemas.microsoft.com/office/2007/relationships/hdphoto" Target="../media/image3.wdp"/><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3.xml"/><Relationship Id="rId6" Type="http://schemas.openxmlformats.org/officeDocument/2006/relationships/image" Target="../media/image41.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0.png"/><Relationship Id="rId2" Type="http://schemas.microsoft.com/office/2007/relationships/hdphoto" Target="../media/image5.wdp"/><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image" Target="../media/image42.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3.xml"/><Relationship Id="rId2" Type="http://schemas.openxmlformats.org/officeDocument/2006/relationships/image" Target="../media/image44.jpeg"/><Relationship Id="rId1" Type="http://schemas.openxmlformats.org/officeDocument/2006/relationships/image" Target="../media/image4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3.xml"/><Relationship Id="rId4" Type="http://schemas.openxmlformats.org/officeDocument/2006/relationships/image" Target="../media/image46.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35270;&#39057;/4-1-1%20&#22823;&#21147;&#22521;&#32946;&#21644;&#24344;&#25196;&#31038;&#20250;&#20027;&#20041;&#26680;&#24515;&#20215;&#20540;&#35266;.mp4" TargetMode="External"/><Relationship Id="rId4" Type="http://schemas.openxmlformats.org/officeDocument/2006/relationships/image" Target="../media/image15.jpeg"/><Relationship Id="rId3" Type="http://schemas.openxmlformats.org/officeDocument/2006/relationships/image" Target="../media/image14.png"/><Relationship Id="rId2" Type="http://schemas.microsoft.com/office/2007/relationships/hdphoto" Target="../media/image3.wdp"/><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image" Target="../media/image48.jpe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3.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image" Target="../media/image5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3.xml"/><Relationship Id="rId3" Type="http://schemas.openxmlformats.org/officeDocument/2006/relationships/image" Target="../media/image55.png"/><Relationship Id="rId2" Type="http://schemas.microsoft.com/office/2007/relationships/hdphoto" Target="../media/image5.wdp"/><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51.xml"/><Relationship Id="rId7" Type="http://schemas.openxmlformats.org/officeDocument/2006/relationships/slideLayout" Target="../slideLayouts/slideLayout3.xml"/><Relationship Id="rId6" Type="http://schemas.openxmlformats.org/officeDocument/2006/relationships/hyperlink" Target="file:///C:\Users\HP\Desktop\&#31532;&#22235;&#31456;&#31532;&#19968;&#33410;\&#22362;&#23450;&#25991;&#21270;&#33258;&#20449;&#65292;&#25552;&#39640;&#22269;&#23478;&#25991;&#21270;&#36719;&#23454;&#21147;.mp4" TargetMode="External"/><Relationship Id="rId5" Type="http://schemas.openxmlformats.org/officeDocument/2006/relationships/image" Target="../media/image60.pn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53.xml"/><Relationship Id="rId7" Type="http://schemas.openxmlformats.org/officeDocument/2006/relationships/slideLayout" Target="../slideLayouts/slideLayout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9" Type="http://schemas.openxmlformats.org/officeDocument/2006/relationships/notesSlide" Target="../notesSlides/notesSlide54.xml"/><Relationship Id="rId8" Type="http://schemas.openxmlformats.org/officeDocument/2006/relationships/slideLayout" Target="../slideLayouts/slideLayout3.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3.png"/><Relationship Id="rId1" Type="http://schemas.openxmlformats.org/officeDocument/2006/relationships/image" Target="../media/image62.png"/></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s>
</file>

<file path=ppt/slides/_rels/slide65.xml.rels><?xml version="1.0" encoding="UTF-8" standalone="yes"?>
<Relationships xmlns="http://schemas.openxmlformats.org/package/2006/relationships"><Relationship Id="rId9" Type="http://schemas.openxmlformats.org/officeDocument/2006/relationships/notesSlide" Target="../notesSlides/notesSlide55.xml"/><Relationship Id="rId8" Type="http://schemas.openxmlformats.org/officeDocument/2006/relationships/slideLayout" Target="../slideLayouts/slideLayout3.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64.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6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92.xml"/><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3.xml"/><Relationship Id="rId1" Type="http://schemas.openxmlformats.org/officeDocument/2006/relationships/image" Target="../media/image72.jpeg"/></Relationships>
</file>

<file path=ppt/slides/_rels/slide6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7" Type="http://schemas.openxmlformats.org/officeDocument/2006/relationships/notesSlide" Target="../notesSlides/notesSlide56.xml"/><Relationship Id="rId16" Type="http://schemas.openxmlformats.org/officeDocument/2006/relationships/slideLayout" Target="../slideLayouts/slideLayout3.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image" Target="../media/image73.jpeg"/><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69.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7" Type="http://schemas.openxmlformats.org/officeDocument/2006/relationships/notesSlide" Target="../notesSlides/notesSlide57.xml"/><Relationship Id="rId16" Type="http://schemas.openxmlformats.org/officeDocument/2006/relationships/slideLayout" Target="../slideLayouts/slideLayout3.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image" Target="../media/image74.jpeg"/><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75.jpeg"/><Relationship Id="rId1" Type="http://schemas.openxmlformats.org/officeDocument/2006/relationships/tags" Target="../tags/tag122.xml"/></Relationships>
</file>

<file path=ppt/slides/_rels/slide71.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3.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76.png"/><Relationship Id="rId1" Type="http://schemas.openxmlformats.org/officeDocument/2006/relationships/tags" Target="../tags/tag128.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77.png"/><Relationship Id="rId1" Type="http://schemas.openxmlformats.org/officeDocument/2006/relationships/tags" Target="../tags/tag131.xml"/></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hyperlink" Target="&#35270;&#39057;&#36164;&#28304;/&#22362;&#23450;&#25991;&#21270;&#33258;&#20449;&#65292;&#25552;&#39640;&#22269;&#23478;&#25991;&#21270;&#36719;&#23454;&#21147;.mp4" TargetMode="External"/><Relationship Id="rId2" Type="http://schemas.openxmlformats.org/officeDocument/2006/relationships/image" Target="../media/image79.png"/><Relationship Id="rId1" Type="http://schemas.openxmlformats.org/officeDocument/2006/relationships/image" Target="../media/image78.png"/></Relationships>
</file>

<file path=ppt/slides/_rels/slide74.xml.rels><?xml version="1.0" encoding="UTF-8" standalone="yes"?>
<Relationships xmlns="http://schemas.openxmlformats.org/package/2006/relationships"><Relationship Id="rId9" Type="http://schemas.openxmlformats.org/officeDocument/2006/relationships/notesSlide" Target="../notesSlides/notesSlide59.xml"/><Relationship Id="rId8" Type="http://schemas.openxmlformats.org/officeDocument/2006/relationships/slideLayout" Target="../slideLayouts/slideLayout3.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7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image" Target="../media/image84.png"/><Relationship Id="rId3" Type="http://schemas.openxmlformats.org/officeDocument/2006/relationships/tags" Target="../tags/tag142.xml"/><Relationship Id="rId2" Type="http://schemas.openxmlformats.org/officeDocument/2006/relationships/image" Target="../media/image83.jpeg"/><Relationship Id="rId1" Type="http://schemas.openxmlformats.org/officeDocument/2006/relationships/tags" Target="../tags/tag141.xml"/></Relationships>
</file>

<file path=ppt/slides/_rels/slide7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75.jpeg"/><Relationship Id="rId1" Type="http://schemas.openxmlformats.org/officeDocument/2006/relationships/tags" Target="../tags/tag147.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85.jpe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78.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3" Type="http://schemas.openxmlformats.org/officeDocument/2006/relationships/slideLayout" Target="../slideLayouts/slideLayout3.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tags" Target="../tags/tag160.xml"/></Relationships>
</file>

<file path=ppt/slides/_rels/slide79.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image" Target="../media/image89.jpeg"/><Relationship Id="rId5" Type="http://schemas.openxmlformats.org/officeDocument/2006/relationships/tags" Target="../tags/tag173.xml"/><Relationship Id="rId4" Type="http://schemas.openxmlformats.org/officeDocument/2006/relationships/image" Target="../media/image88.jpeg"/><Relationship Id="rId3" Type="http://schemas.openxmlformats.org/officeDocument/2006/relationships/tags" Target="../tags/tag172.xml"/><Relationship Id="rId2" Type="http://schemas.openxmlformats.org/officeDocument/2006/relationships/image" Target="../media/image87.jpeg"/><Relationship Id="rId11" Type="http://schemas.openxmlformats.org/officeDocument/2006/relationships/slideLayout" Target="../slideLayouts/slideLayout3.xml"/><Relationship Id="rId10" Type="http://schemas.openxmlformats.org/officeDocument/2006/relationships/tags" Target="../tags/tag176.xml"/><Relationship Id="rId1" Type="http://schemas.openxmlformats.org/officeDocument/2006/relationships/tags" Target="../tags/tag17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80.xml.rels><?xml version="1.0" encoding="UTF-8" standalone="yes"?>
<Relationships xmlns="http://schemas.openxmlformats.org/package/2006/relationships"><Relationship Id="rId9" Type="http://schemas.openxmlformats.org/officeDocument/2006/relationships/image" Target="../media/image92.jpeg"/><Relationship Id="rId8" Type="http://schemas.openxmlformats.org/officeDocument/2006/relationships/tags" Target="../tags/tag183.xml"/><Relationship Id="rId7" Type="http://schemas.openxmlformats.org/officeDocument/2006/relationships/image" Target="../media/image91.jpeg"/><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7" Type="http://schemas.openxmlformats.org/officeDocument/2006/relationships/slideLayout" Target="../slideLayouts/slideLayout3.xml"/><Relationship Id="rId16" Type="http://schemas.openxmlformats.org/officeDocument/2006/relationships/tags" Target="../tags/tag188.xml"/><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image" Target="../media/image94.jpeg"/><Relationship Id="rId12" Type="http://schemas.openxmlformats.org/officeDocument/2006/relationships/tags" Target="../tags/tag185.xml"/><Relationship Id="rId11" Type="http://schemas.openxmlformats.org/officeDocument/2006/relationships/image" Target="../media/image93.jpeg"/><Relationship Id="rId10" Type="http://schemas.openxmlformats.org/officeDocument/2006/relationships/tags" Target="../tags/tag184.xml"/><Relationship Id="rId1" Type="http://schemas.openxmlformats.org/officeDocument/2006/relationships/tags" Target="../tags/tag177.xml"/></Relationships>
</file>

<file path=ppt/slides/_rels/slide81.xml.rels><?xml version="1.0" encoding="UTF-8" standalone="yes"?>
<Relationships xmlns="http://schemas.openxmlformats.org/package/2006/relationships"><Relationship Id="rId9" Type="http://schemas.openxmlformats.org/officeDocument/2006/relationships/image" Target="../media/image96.jpeg"/><Relationship Id="rId8" Type="http://schemas.openxmlformats.org/officeDocument/2006/relationships/tags" Target="../tags/tag195.xml"/><Relationship Id="rId7" Type="http://schemas.openxmlformats.org/officeDocument/2006/relationships/image" Target="../media/image95.jpeg"/><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3" Type="http://schemas.openxmlformats.org/officeDocument/2006/relationships/slideLayout" Target="../slideLayouts/slideLayout3.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89.xml"/></Relationships>
</file>

<file path=ppt/slides/_rels/slide82.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0" Type="http://schemas.openxmlformats.org/officeDocument/2006/relationships/notesSlide" Target="../notesSlides/notesSlide60.xml"/><Relationship Id="rId2" Type="http://schemas.openxmlformats.org/officeDocument/2006/relationships/tags" Target="../tags/tag200.xml"/><Relationship Id="rId19" Type="http://schemas.openxmlformats.org/officeDocument/2006/relationships/slideLayout" Target="../slideLayouts/slideLayout3.xml"/><Relationship Id="rId18" Type="http://schemas.openxmlformats.org/officeDocument/2006/relationships/tags" Target="../tags/tag216.xml"/><Relationship Id="rId17" Type="http://schemas.openxmlformats.org/officeDocument/2006/relationships/tags" Target="../tags/tag215.xml"/><Relationship Id="rId16" Type="http://schemas.openxmlformats.org/officeDocument/2006/relationships/tags" Target="../tags/tag21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199.xml"/></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microsoft.com/office/2007/relationships/hdphoto" Target="../media/image98.wdp"/><Relationship Id="rId3" Type="http://schemas.openxmlformats.org/officeDocument/2006/relationships/image" Target="../media/image97.png"/><Relationship Id="rId2" Type="http://schemas.openxmlformats.org/officeDocument/2006/relationships/tags" Target="../tags/tag218.xml"/><Relationship Id="rId1" Type="http://schemas.openxmlformats.org/officeDocument/2006/relationships/tags" Target="../tags/tag217.xml"/></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61.xml"/><Relationship Id="rId5" Type="http://schemas.openxmlformats.org/officeDocument/2006/relationships/slideLayout" Target="../slideLayouts/slideLayout3.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99.png"/><Relationship Id="rId1" Type="http://schemas.openxmlformats.org/officeDocument/2006/relationships/tags" Target="../tags/tag222.xml"/></Relationships>
</file>

<file path=ppt/slides/_rels/slide85.xml.rels><?xml version="1.0" encoding="UTF-8" standalone="yes"?>
<Relationships xmlns="http://schemas.openxmlformats.org/package/2006/relationships"><Relationship Id="rId7" Type="http://schemas.openxmlformats.org/officeDocument/2006/relationships/notesSlide" Target="../notesSlides/notesSlide62.xml"/><Relationship Id="rId6" Type="http://schemas.openxmlformats.org/officeDocument/2006/relationships/slideLayout" Target="../slideLayouts/slideLayout3.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image" Target="../media/image100.png"/><Relationship Id="rId2" Type="http://schemas.openxmlformats.org/officeDocument/2006/relationships/tags" Target="../tags/tag226.xml"/><Relationship Id="rId1" Type="http://schemas.openxmlformats.org/officeDocument/2006/relationships/tags" Target="../tags/tag225.xml"/></Relationships>
</file>

<file path=ppt/slides/_rels/slide86.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s>
</file>

<file path=ppt/slides/_rels/slide87.xml.rels><?xml version="1.0" encoding="UTF-8" standalone="yes"?>
<Relationships xmlns="http://schemas.openxmlformats.org/package/2006/relationships"><Relationship Id="rId7" Type="http://schemas.openxmlformats.org/officeDocument/2006/relationships/notesSlide" Target="../notesSlides/notesSlide64.xml"/><Relationship Id="rId6" Type="http://schemas.openxmlformats.org/officeDocument/2006/relationships/slideLayout" Target="../slideLayouts/slideLayout3.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8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42.xml"/><Relationship Id="rId6" Type="http://schemas.openxmlformats.org/officeDocument/2006/relationships/image" Target="../media/image102.png"/><Relationship Id="rId5" Type="http://schemas.openxmlformats.org/officeDocument/2006/relationships/tags" Target="../tags/tag241.xml"/><Relationship Id="rId4" Type="http://schemas.openxmlformats.org/officeDocument/2006/relationships/image" Target="../media/image101.png"/><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8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46.xml"/><Relationship Id="rId4" Type="http://schemas.openxmlformats.org/officeDocument/2006/relationships/image" Target="../media/image103.jpeg"/><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90.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2" Type="http://schemas.openxmlformats.org/officeDocument/2006/relationships/slideLayout" Target="../slideLayouts/slideLayout3.xml"/><Relationship Id="rId11" Type="http://schemas.openxmlformats.org/officeDocument/2006/relationships/tags" Target="../tags/tag256.xml"/><Relationship Id="rId10" Type="http://schemas.openxmlformats.org/officeDocument/2006/relationships/image" Target="../media/image104.jpeg"/><Relationship Id="rId1" Type="http://schemas.openxmlformats.org/officeDocument/2006/relationships/tags" Target="../tags/tag24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3315" name="文本框 8"/>
          <p:cNvSpPr txBox="1"/>
          <p:nvPr/>
        </p:nvSpPr>
        <p:spPr>
          <a:xfrm>
            <a:off x="1772920" y="2418080"/>
            <a:ext cx="8646160" cy="706755"/>
          </a:xfrm>
          <a:prstGeom prst="rect">
            <a:avLst/>
          </a:prstGeom>
          <a:noFill/>
          <a:ln w="9525">
            <a:noFill/>
          </a:ln>
        </p:spPr>
        <p:txBody>
          <a:bodyPr wrap="square" anchor="t">
            <a:spAutoFit/>
          </a:bodyPr>
          <a:p>
            <a:pPr>
              <a:buFont typeface="Arial" panose="020B0604020202020204" pitchFamily="34" charset="0"/>
            </a:pPr>
            <a:r>
              <a:rPr lang="zh-CN" altLang="en-US" sz="4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专题八  求大同认公理，信奉知行合一</a:t>
            </a:r>
            <a:endParaRPr lang="zh-CN" altLang="en-US" sz="4000" b="1"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transition spd="slow">
    <p:cover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79057" y="128904"/>
            <a:ext cx="62788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价值观与社会主义核心价值观</a:t>
            </a:r>
            <a:endParaRPr lang="zh-CN" altLang="en-US" sz="3200" b="1" dirty="0">
              <a:solidFill>
                <a:srgbClr val="C00000"/>
              </a:solidFill>
            </a:endParaRPr>
          </a:p>
        </p:txBody>
      </p:sp>
      <p:sp>
        <p:nvSpPr>
          <p:cNvPr id="11" name="椭圆 10"/>
          <p:cNvSpPr/>
          <p:nvPr/>
        </p:nvSpPr>
        <p:spPr>
          <a:xfrm>
            <a:off x="360316" y="1707917"/>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3</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2" name="矩形 11"/>
          <p:cNvSpPr/>
          <p:nvPr/>
        </p:nvSpPr>
        <p:spPr>
          <a:xfrm>
            <a:off x="824773" y="1726617"/>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价值观蕴含着特定的阶级立场</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3" name="六边形 2"/>
          <p:cNvSpPr/>
          <p:nvPr/>
        </p:nvSpPr>
        <p:spPr>
          <a:xfrm rot="5400000">
            <a:off x="5144426" y="3420229"/>
            <a:ext cx="1302732" cy="1123045"/>
          </a:xfrm>
          <a:prstGeom prst="hexagon">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cs typeface="+mn-ea"/>
              <a:sym typeface="+mn-lt"/>
            </a:endParaRPr>
          </a:p>
        </p:txBody>
      </p:sp>
      <p:sp>
        <p:nvSpPr>
          <p:cNvPr id="6" name="六边形 5"/>
          <p:cNvSpPr/>
          <p:nvPr/>
        </p:nvSpPr>
        <p:spPr>
          <a:xfrm rot="5400000">
            <a:off x="5744843" y="4493062"/>
            <a:ext cx="1302732" cy="1123045"/>
          </a:xfrm>
          <a:prstGeom prst="hexagon">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cs typeface="+mn-ea"/>
              <a:sym typeface="+mn-lt"/>
            </a:endParaRPr>
          </a:p>
        </p:txBody>
      </p:sp>
      <p:sp>
        <p:nvSpPr>
          <p:cNvPr id="20" name="businessmen_47858"/>
          <p:cNvSpPr>
            <a:spLocks noChangeAspect="1"/>
          </p:cNvSpPr>
          <p:nvPr/>
        </p:nvSpPr>
        <p:spPr bwMode="auto">
          <a:xfrm>
            <a:off x="6096000" y="4716463"/>
            <a:ext cx="609685" cy="608767"/>
          </a:xfrm>
          <a:custGeom>
            <a:avLst/>
            <a:gdLst>
              <a:gd name="T0" fmla="*/ 9608 w 10667"/>
              <a:gd name="T1" fmla="*/ 4056 h 10667"/>
              <a:gd name="T2" fmla="*/ 9642 w 10667"/>
              <a:gd name="T3" fmla="*/ 4561 h 10667"/>
              <a:gd name="T4" fmla="*/ 9398 w 10667"/>
              <a:gd name="T5" fmla="*/ 5365 h 10667"/>
              <a:gd name="T6" fmla="*/ 9237 w 10667"/>
              <a:gd name="T7" fmla="*/ 4433 h 10667"/>
              <a:gd name="T8" fmla="*/ 8869 w 10667"/>
              <a:gd name="T9" fmla="*/ 4582 h 10667"/>
              <a:gd name="T10" fmla="*/ 8709 w 10667"/>
              <a:gd name="T11" fmla="*/ 5514 h 10667"/>
              <a:gd name="T12" fmla="*/ 8952 w 10667"/>
              <a:gd name="T13" fmla="*/ 5395 h 10667"/>
              <a:gd name="T14" fmla="*/ 8998 w 10667"/>
              <a:gd name="T15" fmla="*/ 6944 h 10667"/>
              <a:gd name="T16" fmla="*/ 9239 w 10667"/>
              <a:gd name="T17" fmla="*/ 5720 h 10667"/>
              <a:gd name="T18" fmla="*/ 9377 w 10667"/>
              <a:gd name="T19" fmla="*/ 6807 h 10667"/>
              <a:gd name="T20" fmla="*/ 9687 w 10667"/>
              <a:gd name="T21" fmla="*/ 6787 h 10667"/>
              <a:gd name="T22" fmla="*/ 9559 w 10667"/>
              <a:gd name="T23" fmla="*/ 4821 h 10667"/>
              <a:gd name="T24" fmla="*/ 9939 w 10667"/>
              <a:gd name="T25" fmla="*/ 5391 h 10667"/>
              <a:gd name="T26" fmla="*/ 6566 w 10667"/>
              <a:gd name="T27" fmla="*/ 1130 h 10667"/>
              <a:gd name="T28" fmla="*/ 5448 w 10667"/>
              <a:gd name="T29" fmla="*/ 2261 h 10667"/>
              <a:gd name="T30" fmla="*/ 7197 w 10667"/>
              <a:gd name="T31" fmla="*/ 8282 h 10667"/>
              <a:gd name="T32" fmla="*/ 6553 w 10667"/>
              <a:gd name="T33" fmla="*/ 5860 h 10667"/>
              <a:gd name="T34" fmla="*/ 6867 w 10667"/>
              <a:gd name="T35" fmla="*/ 5540 h 10667"/>
              <a:gd name="T36" fmla="*/ 6677 w 10667"/>
              <a:gd name="T37" fmla="*/ 2794 h 10667"/>
              <a:gd name="T38" fmla="*/ 5875 w 10667"/>
              <a:gd name="T39" fmla="*/ 5440 h 10667"/>
              <a:gd name="T40" fmla="*/ 5344 w 10667"/>
              <a:gd name="T41" fmla="*/ 2372 h 10667"/>
              <a:gd name="T42" fmla="*/ 4134 w 10667"/>
              <a:gd name="T43" fmla="*/ 2863 h 10667"/>
              <a:gd name="T44" fmla="*/ 3606 w 10667"/>
              <a:gd name="T45" fmla="*/ 5931 h 10667"/>
              <a:gd name="T46" fmla="*/ 4406 w 10667"/>
              <a:gd name="T47" fmla="*/ 5536 h 10667"/>
              <a:gd name="T48" fmla="*/ 3036 w 10667"/>
              <a:gd name="T49" fmla="*/ 8836 h 10667"/>
              <a:gd name="T50" fmla="*/ 1301 w 10667"/>
              <a:gd name="T51" fmla="*/ 9187 h 10667"/>
              <a:gd name="T52" fmla="*/ 3942 w 10667"/>
              <a:gd name="T53" fmla="*/ 10566 h 10667"/>
              <a:gd name="T54" fmla="*/ 8368 w 10667"/>
              <a:gd name="T55" fmla="*/ 10227 h 10667"/>
              <a:gd name="T56" fmla="*/ 5409 w 10667"/>
              <a:gd name="T57" fmla="*/ 9687 h 10667"/>
              <a:gd name="T58" fmla="*/ 5462 w 10667"/>
              <a:gd name="T59" fmla="*/ 6588 h 10667"/>
              <a:gd name="T60" fmla="*/ 5409 w 10667"/>
              <a:gd name="T61" fmla="*/ 9687 h 10667"/>
              <a:gd name="T62" fmla="*/ 9674 w 10667"/>
              <a:gd name="T63" fmla="*/ 7185 h 10667"/>
              <a:gd name="T64" fmla="*/ 9255 w 10667"/>
              <a:gd name="T65" fmla="*/ 7228 h 10667"/>
              <a:gd name="T66" fmla="*/ 8691 w 10667"/>
              <a:gd name="T67" fmla="*/ 6602 h 10667"/>
              <a:gd name="T68" fmla="*/ 10667 w 10667"/>
              <a:gd name="T69" fmla="*/ 7058 h 10667"/>
              <a:gd name="T70" fmla="*/ 1068 w 10667"/>
              <a:gd name="T71" fmla="*/ 4056 h 10667"/>
              <a:gd name="T72" fmla="*/ 1407 w 10667"/>
              <a:gd name="T73" fmla="*/ 4399 h 10667"/>
              <a:gd name="T74" fmla="*/ 1620 w 10667"/>
              <a:gd name="T75" fmla="*/ 4469 h 10667"/>
              <a:gd name="T76" fmla="*/ 1410 w 10667"/>
              <a:gd name="T77" fmla="*/ 5515 h 10667"/>
              <a:gd name="T78" fmla="*/ 1189 w 10667"/>
              <a:gd name="T79" fmla="*/ 4467 h 10667"/>
              <a:gd name="T80" fmla="*/ 728 w 10667"/>
              <a:gd name="T81" fmla="*/ 5387 h 10667"/>
              <a:gd name="T82" fmla="*/ 967 w 10667"/>
              <a:gd name="T83" fmla="*/ 5399 h 10667"/>
              <a:gd name="T84" fmla="*/ 1088 w 10667"/>
              <a:gd name="T85" fmla="*/ 5407 h 10667"/>
              <a:gd name="T86" fmla="*/ 1148 w 10667"/>
              <a:gd name="T87" fmla="*/ 6944 h 10667"/>
              <a:gd name="T88" fmla="*/ 1411 w 10667"/>
              <a:gd name="T89" fmla="*/ 5714 h 10667"/>
              <a:gd name="T90" fmla="*/ 1671 w 10667"/>
              <a:gd name="T91" fmla="*/ 6954 h 10667"/>
              <a:gd name="T92" fmla="*/ 1743 w 10667"/>
              <a:gd name="T93" fmla="*/ 5493 h 10667"/>
              <a:gd name="T94" fmla="*/ 1838 w 10667"/>
              <a:gd name="T95" fmla="*/ 5396 h 10667"/>
              <a:gd name="T96" fmla="*/ 1780 w 10667"/>
              <a:gd name="T97" fmla="*/ 4561 h 10667"/>
              <a:gd name="T98" fmla="*/ 1813 w 10667"/>
              <a:gd name="T99" fmla="*/ 7185 h 10667"/>
              <a:gd name="T100" fmla="*/ 1394 w 10667"/>
              <a:gd name="T101" fmla="*/ 7228 h 10667"/>
              <a:gd name="T102" fmla="*/ 830 w 10667"/>
              <a:gd name="T103" fmla="*/ 6602 h 10667"/>
              <a:gd name="T104" fmla="*/ 2805 w 10667"/>
              <a:gd name="T105" fmla="*/ 7058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67" h="10667">
                <a:moveTo>
                  <a:pt x="8929" y="4056"/>
                </a:moveTo>
                <a:cubicBezTo>
                  <a:pt x="8929" y="3866"/>
                  <a:pt x="9081" y="3713"/>
                  <a:pt x="9268" y="3713"/>
                </a:cubicBezTo>
                <a:cubicBezTo>
                  <a:pt x="9456" y="3713"/>
                  <a:pt x="9608" y="3866"/>
                  <a:pt x="9608" y="4056"/>
                </a:cubicBezTo>
                <a:cubicBezTo>
                  <a:pt x="9608" y="4246"/>
                  <a:pt x="9456" y="4399"/>
                  <a:pt x="9268" y="4399"/>
                </a:cubicBezTo>
                <a:cubicBezTo>
                  <a:pt x="9081" y="4399"/>
                  <a:pt x="8929" y="4246"/>
                  <a:pt x="8929" y="4056"/>
                </a:cubicBezTo>
                <a:close/>
                <a:moveTo>
                  <a:pt x="9642" y="4561"/>
                </a:moveTo>
                <a:cubicBezTo>
                  <a:pt x="9592" y="4523"/>
                  <a:pt x="9541" y="4489"/>
                  <a:pt x="9482" y="4469"/>
                </a:cubicBezTo>
                <a:cubicBezTo>
                  <a:pt x="9427" y="4449"/>
                  <a:pt x="9369" y="4439"/>
                  <a:pt x="9310" y="4434"/>
                </a:cubicBezTo>
                <a:lnTo>
                  <a:pt x="9398" y="5365"/>
                </a:lnTo>
                <a:lnTo>
                  <a:pt x="9272" y="5515"/>
                </a:lnTo>
                <a:lnTo>
                  <a:pt x="9127" y="5365"/>
                </a:lnTo>
                <a:lnTo>
                  <a:pt x="9237" y="4433"/>
                </a:lnTo>
                <a:cubicBezTo>
                  <a:pt x="9173" y="4435"/>
                  <a:pt x="9110" y="4446"/>
                  <a:pt x="9050" y="4467"/>
                </a:cubicBezTo>
                <a:cubicBezTo>
                  <a:pt x="9025" y="4476"/>
                  <a:pt x="9002" y="4487"/>
                  <a:pt x="8979" y="4500"/>
                </a:cubicBezTo>
                <a:cubicBezTo>
                  <a:pt x="8940" y="4523"/>
                  <a:pt x="8903" y="4551"/>
                  <a:pt x="8869" y="4582"/>
                </a:cubicBezTo>
                <a:cubicBezTo>
                  <a:pt x="8700" y="4734"/>
                  <a:pt x="8609" y="4997"/>
                  <a:pt x="8589" y="5387"/>
                </a:cubicBezTo>
                <a:cubicBezTo>
                  <a:pt x="8586" y="5454"/>
                  <a:pt x="8637" y="5511"/>
                  <a:pt x="8703" y="5514"/>
                </a:cubicBezTo>
                <a:cubicBezTo>
                  <a:pt x="8705" y="5514"/>
                  <a:pt x="8707" y="5514"/>
                  <a:pt x="8709" y="5514"/>
                </a:cubicBezTo>
                <a:cubicBezTo>
                  <a:pt x="8772" y="5514"/>
                  <a:pt x="8825" y="5464"/>
                  <a:pt x="8828" y="5399"/>
                </a:cubicBezTo>
                <a:cubicBezTo>
                  <a:pt x="8842" y="5135"/>
                  <a:pt x="8893" y="4938"/>
                  <a:pt x="8978" y="4821"/>
                </a:cubicBezTo>
                <a:cubicBezTo>
                  <a:pt x="8972" y="4944"/>
                  <a:pt x="8961" y="5167"/>
                  <a:pt x="8952" y="5395"/>
                </a:cubicBezTo>
                <a:cubicBezTo>
                  <a:pt x="8951" y="5399"/>
                  <a:pt x="8950" y="5403"/>
                  <a:pt x="8950" y="5407"/>
                </a:cubicBezTo>
                <a:lnTo>
                  <a:pt x="8854" y="6776"/>
                </a:lnTo>
                <a:cubicBezTo>
                  <a:pt x="8848" y="6863"/>
                  <a:pt x="8912" y="6938"/>
                  <a:pt x="8998" y="6944"/>
                </a:cubicBezTo>
                <a:cubicBezTo>
                  <a:pt x="9002" y="6944"/>
                  <a:pt x="9005" y="6944"/>
                  <a:pt x="9009" y="6944"/>
                </a:cubicBezTo>
                <a:cubicBezTo>
                  <a:pt x="9090" y="6944"/>
                  <a:pt x="9158" y="6881"/>
                  <a:pt x="9163" y="6798"/>
                </a:cubicBezTo>
                <a:lnTo>
                  <a:pt x="9239" y="5720"/>
                </a:lnTo>
                <a:cubicBezTo>
                  <a:pt x="9251" y="5717"/>
                  <a:pt x="9262" y="5714"/>
                  <a:pt x="9273" y="5714"/>
                </a:cubicBezTo>
                <a:cubicBezTo>
                  <a:pt x="9284" y="5714"/>
                  <a:pt x="9296" y="5716"/>
                  <a:pt x="9307" y="5717"/>
                </a:cubicBezTo>
                <a:lnTo>
                  <a:pt x="9377" y="6807"/>
                </a:lnTo>
                <a:cubicBezTo>
                  <a:pt x="9382" y="6890"/>
                  <a:pt x="9451" y="6954"/>
                  <a:pt x="9532" y="6954"/>
                </a:cubicBezTo>
                <a:cubicBezTo>
                  <a:pt x="9535" y="6954"/>
                  <a:pt x="9539" y="6954"/>
                  <a:pt x="9542" y="6954"/>
                </a:cubicBezTo>
                <a:cubicBezTo>
                  <a:pt x="9628" y="6948"/>
                  <a:pt x="9692" y="6873"/>
                  <a:pt x="9687" y="6787"/>
                </a:cubicBezTo>
                <a:lnTo>
                  <a:pt x="9604" y="5493"/>
                </a:lnTo>
                <a:cubicBezTo>
                  <a:pt x="9604" y="5486"/>
                  <a:pt x="9602" y="5479"/>
                  <a:pt x="9601" y="5472"/>
                </a:cubicBezTo>
                <a:cubicBezTo>
                  <a:pt x="9594" y="5274"/>
                  <a:pt x="9571" y="4981"/>
                  <a:pt x="9559" y="4821"/>
                </a:cubicBezTo>
                <a:cubicBezTo>
                  <a:pt x="9645" y="4939"/>
                  <a:pt x="9694" y="5134"/>
                  <a:pt x="9700" y="5396"/>
                </a:cubicBezTo>
                <a:cubicBezTo>
                  <a:pt x="9701" y="5462"/>
                  <a:pt x="9754" y="5514"/>
                  <a:pt x="9822" y="5514"/>
                </a:cubicBezTo>
                <a:cubicBezTo>
                  <a:pt x="9888" y="5513"/>
                  <a:pt x="9940" y="5458"/>
                  <a:pt x="9939" y="5391"/>
                </a:cubicBezTo>
                <a:cubicBezTo>
                  <a:pt x="9931" y="4988"/>
                  <a:pt x="9831" y="4709"/>
                  <a:pt x="9642" y="4561"/>
                </a:cubicBezTo>
                <a:close/>
                <a:moveTo>
                  <a:pt x="5448" y="2261"/>
                </a:moveTo>
                <a:cubicBezTo>
                  <a:pt x="6065" y="2261"/>
                  <a:pt x="6566" y="1755"/>
                  <a:pt x="6566" y="1130"/>
                </a:cubicBezTo>
                <a:cubicBezTo>
                  <a:pt x="6566" y="506"/>
                  <a:pt x="6065" y="0"/>
                  <a:pt x="5448" y="0"/>
                </a:cubicBezTo>
                <a:cubicBezTo>
                  <a:pt x="4832" y="0"/>
                  <a:pt x="4332" y="506"/>
                  <a:pt x="4332" y="1130"/>
                </a:cubicBezTo>
                <a:cubicBezTo>
                  <a:pt x="4332" y="1755"/>
                  <a:pt x="4832" y="2261"/>
                  <a:pt x="5448" y="2261"/>
                </a:cubicBezTo>
                <a:close/>
                <a:moveTo>
                  <a:pt x="9566" y="9187"/>
                </a:moveTo>
                <a:cubicBezTo>
                  <a:pt x="9566" y="8589"/>
                  <a:pt x="8569" y="8079"/>
                  <a:pt x="7146" y="7846"/>
                </a:cubicBezTo>
                <a:lnTo>
                  <a:pt x="7197" y="8282"/>
                </a:lnTo>
                <a:cubicBezTo>
                  <a:pt x="7559" y="8431"/>
                  <a:pt x="7781" y="8624"/>
                  <a:pt x="7781" y="8836"/>
                </a:cubicBezTo>
                <a:cubicBezTo>
                  <a:pt x="7781" y="9120"/>
                  <a:pt x="7386" y="9369"/>
                  <a:pt x="6788" y="9523"/>
                </a:cubicBezTo>
                <a:lnTo>
                  <a:pt x="6553" y="5860"/>
                </a:lnTo>
                <a:cubicBezTo>
                  <a:pt x="6552" y="5836"/>
                  <a:pt x="6547" y="5814"/>
                  <a:pt x="6542" y="5791"/>
                </a:cubicBezTo>
                <a:cubicBezTo>
                  <a:pt x="6519" y="5139"/>
                  <a:pt x="6446" y="4174"/>
                  <a:pt x="6403" y="3649"/>
                </a:cubicBezTo>
                <a:cubicBezTo>
                  <a:pt x="6689" y="4036"/>
                  <a:pt x="6850" y="4677"/>
                  <a:pt x="6867" y="5540"/>
                </a:cubicBezTo>
                <a:cubicBezTo>
                  <a:pt x="6872" y="5758"/>
                  <a:pt x="7047" y="5931"/>
                  <a:pt x="7269" y="5931"/>
                </a:cubicBezTo>
                <a:cubicBezTo>
                  <a:pt x="7487" y="5926"/>
                  <a:pt x="7660" y="5744"/>
                  <a:pt x="7655" y="5524"/>
                </a:cubicBezTo>
                <a:cubicBezTo>
                  <a:pt x="7628" y="4200"/>
                  <a:pt x="7299" y="3281"/>
                  <a:pt x="6677" y="2794"/>
                </a:cubicBezTo>
                <a:cubicBezTo>
                  <a:pt x="6515" y="2666"/>
                  <a:pt x="6346" y="2557"/>
                  <a:pt x="6150" y="2489"/>
                </a:cubicBezTo>
                <a:cubicBezTo>
                  <a:pt x="5969" y="2425"/>
                  <a:pt x="5778" y="2390"/>
                  <a:pt x="5587" y="2376"/>
                </a:cubicBezTo>
                <a:lnTo>
                  <a:pt x="5875" y="5440"/>
                </a:lnTo>
                <a:lnTo>
                  <a:pt x="5459" y="5934"/>
                </a:lnTo>
                <a:lnTo>
                  <a:pt x="4983" y="5440"/>
                </a:lnTo>
                <a:lnTo>
                  <a:pt x="5344" y="2372"/>
                </a:lnTo>
                <a:cubicBezTo>
                  <a:pt x="5135" y="2379"/>
                  <a:pt x="4926" y="2413"/>
                  <a:pt x="4729" y="2484"/>
                </a:cubicBezTo>
                <a:cubicBezTo>
                  <a:pt x="4648" y="2513"/>
                  <a:pt x="4570" y="2548"/>
                  <a:pt x="4496" y="2592"/>
                </a:cubicBezTo>
                <a:cubicBezTo>
                  <a:pt x="4366" y="2669"/>
                  <a:pt x="4247" y="2762"/>
                  <a:pt x="4134" y="2863"/>
                </a:cubicBezTo>
                <a:cubicBezTo>
                  <a:pt x="3578" y="3362"/>
                  <a:pt x="3276" y="4228"/>
                  <a:pt x="3213" y="5512"/>
                </a:cubicBezTo>
                <a:cubicBezTo>
                  <a:pt x="3202" y="5732"/>
                  <a:pt x="3369" y="5919"/>
                  <a:pt x="3586" y="5930"/>
                </a:cubicBezTo>
                <a:cubicBezTo>
                  <a:pt x="3593" y="5931"/>
                  <a:pt x="3600" y="5931"/>
                  <a:pt x="3606" y="5931"/>
                </a:cubicBezTo>
                <a:cubicBezTo>
                  <a:pt x="3815" y="5931"/>
                  <a:pt x="3989" y="5765"/>
                  <a:pt x="4000" y="5552"/>
                </a:cubicBezTo>
                <a:cubicBezTo>
                  <a:pt x="4043" y="4683"/>
                  <a:pt x="4213" y="4034"/>
                  <a:pt x="4493" y="3649"/>
                </a:cubicBezTo>
                <a:cubicBezTo>
                  <a:pt x="4473" y="4053"/>
                  <a:pt x="4437" y="4787"/>
                  <a:pt x="4406" y="5536"/>
                </a:cubicBezTo>
                <a:cubicBezTo>
                  <a:pt x="4404" y="5550"/>
                  <a:pt x="4400" y="5563"/>
                  <a:pt x="4399" y="5577"/>
                </a:cubicBezTo>
                <a:lnTo>
                  <a:pt x="4121" y="9550"/>
                </a:lnTo>
                <a:cubicBezTo>
                  <a:pt x="3469" y="9398"/>
                  <a:pt x="3036" y="9136"/>
                  <a:pt x="3036" y="8836"/>
                </a:cubicBezTo>
                <a:cubicBezTo>
                  <a:pt x="3036" y="8606"/>
                  <a:pt x="3298" y="8398"/>
                  <a:pt x="3715" y="8245"/>
                </a:cubicBezTo>
                <a:lnTo>
                  <a:pt x="3745" y="7843"/>
                </a:lnTo>
                <a:cubicBezTo>
                  <a:pt x="2309" y="8075"/>
                  <a:pt x="1301" y="8586"/>
                  <a:pt x="1301" y="9187"/>
                </a:cubicBezTo>
                <a:cubicBezTo>
                  <a:pt x="1301" y="9666"/>
                  <a:pt x="1867" y="9963"/>
                  <a:pt x="2241" y="10125"/>
                </a:cubicBezTo>
                <a:cubicBezTo>
                  <a:pt x="2579" y="10272"/>
                  <a:pt x="2936" y="10374"/>
                  <a:pt x="3295" y="10452"/>
                </a:cubicBezTo>
                <a:cubicBezTo>
                  <a:pt x="3509" y="10498"/>
                  <a:pt x="3725" y="10536"/>
                  <a:pt x="3942" y="10566"/>
                </a:cubicBezTo>
                <a:cubicBezTo>
                  <a:pt x="4438" y="10635"/>
                  <a:pt x="4931" y="10667"/>
                  <a:pt x="5434" y="10667"/>
                </a:cubicBezTo>
                <a:cubicBezTo>
                  <a:pt x="5609" y="10667"/>
                  <a:pt x="5784" y="10662"/>
                  <a:pt x="5959" y="10654"/>
                </a:cubicBezTo>
                <a:cubicBezTo>
                  <a:pt x="6767" y="10615"/>
                  <a:pt x="7596" y="10506"/>
                  <a:pt x="8368" y="10227"/>
                </a:cubicBezTo>
                <a:cubicBezTo>
                  <a:pt x="8794" y="10073"/>
                  <a:pt x="9463" y="9799"/>
                  <a:pt x="9557" y="9286"/>
                </a:cubicBezTo>
                <a:cubicBezTo>
                  <a:pt x="9563" y="9253"/>
                  <a:pt x="9566" y="9220"/>
                  <a:pt x="9566" y="9187"/>
                </a:cubicBezTo>
                <a:close/>
                <a:moveTo>
                  <a:pt x="5409" y="9687"/>
                </a:moveTo>
                <a:cubicBezTo>
                  <a:pt x="5316" y="9687"/>
                  <a:pt x="5226" y="9685"/>
                  <a:pt x="5136" y="9681"/>
                </a:cubicBezTo>
                <a:lnTo>
                  <a:pt x="5351" y="6608"/>
                </a:lnTo>
                <a:cubicBezTo>
                  <a:pt x="5390" y="6597"/>
                  <a:pt x="5429" y="6588"/>
                  <a:pt x="5462" y="6588"/>
                </a:cubicBezTo>
                <a:cubicBezTo>
                  <a:pt x="5501" y="6588"/>
                  <a:pt x="5539" y="6595"/>
                  <a:pt x="5577" y="6599"/>
                </a:cubicBezTo>
                <a:lnTo>
                  <a:pt x="5773" y="9671"/>
                </a:lnTo>
                <a:cubicBezTo>
                  <a:pt x="5653" y="9678"/>
                  <a:pt x="5535" y="9687"/>
                  <a:pt x="5409" y="9687"/>
                </a:cubicBezTo>
                <a:close/>
                <a:moveTo>
                  <a:pt x="9863" y="6751"/>
                </a:moveTo>
                <a:cubicBezTo>
                  <a:pt x="9985" y="6801"/>
                  <a:pt x="10061" y="6867"/>
                  <a:pt x="10061" y="6939"/>
                </a:cubicBezTo>
                <a:cubicBezTo>
                  <a:pt x="10061" y="7043"/>
                  <a:pt x="9905" y="7134"/>
                  <a:pt x="9674" y="7185"/>
                </a:cubicBezTo>
                <a:cubicBezTo>
                  <a:pt x="9657" y="7190"/>
                  <a:pt x="9638" y="7195"/>
                  <a:pt x="9619" y="7197"/>
                </a:cubicBezTo>
                <a:cubicBezTo>
                  <a:pt x="9614" y="7198"/>
                  <a:pt x="9609" y="7198"/>
                  <a:pt x="9605" y="7198"/>
                </a:cubicBezTo>
                <a:cubicBezTo>
                  <a:pt x="9499" y="7217"/>
                  <a:pt x="9382" y="7228"/>
                  <a:pt x="9255" y="7228"/>
                </a:cubicBezTo>
                <a:cubicBezTo>
                  <a:pt x="8811" y="7228"/>
                  <a:pt x="8451" y="7098"/>
                  <a:pt x="8451" y="6939"/>
                </a:cubicBezTo>
                <a:cubicBezTo>
                  <a:pt x="8451" y="6861"/>
                  <a:pt x="8539" y="6790"/>
                  <a:pt x="8681" y="6739"/>
                </a:cubicBezTo>
                <a:lnTo>
                  <a:pt x="8691" y="6602"/>
                </a:lnTo>
                <a:cubicBezTo>
                  <a:pt x="8203" y="6681"/>
                  <a:pt x="7861" y="6854"/>
                  <a:pt x="7861" y="7058"/>
                </a:cubicBezTo>
                <a:cubicBezTo>
                  <a:pt x="7861" y="7335"/>
                  <a:pt x="8489" y="7560"/>
                  <a:pt x="9264" y="7560"/>
                </a:cubicBezTo>
                <a:cubicBezTo>
                  <a:pt x="10039" y="7560"/>
                  <a:pt x="10667" y="7335"/>
                  <a:pt x="10667" y="7058"/>
                </a:cubicBezTo>
                <a:cubicBezTo>
                  <a:pt x="10667" y="6855"/>
                  <a:pt x="10328" y="6682"/>
                  <a:pt x="9845" y="6603"/>
                </a:cubicBezTo>
                <a:lnTo>
                  <a:pt x="9863" y="6751"/>
                </a:lnTo>
                <a:close/>
                <a:moveTo>
                  <a:pt x="1068" y="4056"/>
                </a:moveTo>
                <a:cubicBezTo>
                  <a:pt x="1068" y="3866"/>
                  <a:pt x="1220" y="3713"/>
                  <a:pt x="1407" y="3713"/>
                </a:cubicBezTo>
                <a:cubicBezTo>
                  <a:pt x="1594" y="3713"/>
                  <a:pt x="1747" y="3866"/>
                  <a:pt x="1747" y="4056"/>
                </a:cubicBezTo>
                <a:cubicBezTo>
                  <a:pt x="1747" y="4246"/>
                  <a:pt x="1594" y="4399"/>
                  <a:pt x="1407" y="4399"/>
                </a:cubicBezTo>
                <a:cubicBezTo>
                  <a:pt x="1220" y="4399"/>
                  <a:pt x="1068" y="4246"/>
                  <a:pt x="1068" y="4056"/>
                </a:cubicBezTo>
                <a:close/>
                <a:moveTo>
                  <a:pt x="1780" y="4561"/>
                </a:moveTo>
                <a:cubicBezTo>
                  <a:pt x="1731" y="4523"/>
                  <a:pt x="1680" y="4489"/>
                  <a:pt x="1620" y="4469"/>
                </a:cubicBezTo>
                <a:cubicBezTo>
                  <a:pt x="1565" y="4449"/>
                  <a:pt x="1507" y="4439"/>
                  <a:pt x="1449" y="4434"/>
                </a:cubicBezTo>
                <a:lnTo>
                  <a:pt x="1537" y="5365"/>
                </a:lnTo>
                <a:lnTo>
                  <a:pt x="1410" y="5515"/>
                </a:lnTo>
                <a:lnTo>
                  <a:pt x="1266" y="5365"/>
                </a:lnTo>
                <a:lnTo>
                  <a:pt x="1376" y="4433"/>
                </a:lnTo>
                <a:cubicBezTo>
                  <a:pt x="1312" y="4435"/>
                  <a:pt x="1248" y="4446"/>
                  <a:pt x="1189" y="4467"/>
                </a:cubicBezTo>
                <a:cubicBezTo>
                  <a:pt x="1164" y="4476"/>
                  <a:pt x="1140" y="4487"/>
                  <a:pt x="1118" y="4500"/>
                </a:cubicBezTo>
                <a:cubicBezTo>
                  <a:pt x="1078" y="4523"/>
                  <a:pt x="1042" y="4551"/>
                  <a:pt x="1008" y="4582"/>
                </a:cubicBezTo>
                <a:cubicBezTo>
                  <a:pt x="839" y="4734"/>
                  <a:pt x="747" y="4997"/>
                  <a:pt x="728" y="5387"/>
                </a:cubicBezTo>
                <a:cubicBezTo>
                  <a:pt x="725" y="5454"/>
                  <a:pt x="775" y="5511"/>
                  <a:pt x="841" y="5514"/>
                </a:cubicBezTo>
                <a:cubicBezTo>
                  <a:pt x="843" y="5514"/>
                  <a:pt x="845" y="5514"/>
                  <a:pt x="848" y="5514"/>
                </a:cubicBezTo>
                <a:cubicBezTo>
                  <a:pt x="911" y="5514"/>
                  <a:pt x="964" y="5464"/>
                  <a:pt x="967" y="5399"/>
                </a:cubicBezTo>
                <a:cubicBezTo>
                  <a:pt x="980" y="5135"/>
                  <a:pt x="1032" y="4938"/>
                  <a:pt x="1117" y="4821"/>
                </a:cubicBezTo>
                <a:cubicBezTo>
                  <a:pt x="1111" y="4944"/>
                  <a:pt x="1100" y="5167"/>
                  <a:pt x="1090" y="5395"/>
                </a:cubicBezTo>
                <a:cubicBezTo>
                  <a:pt x="1090" y="5399"/>
                  <a:pt x="1089" y="5403"/>
                  <a:pt x="1088" y="5407"/>
                </a:cubicBezTo>
                <a:lnTo>
                  <a:pt x="993" y="6776"/>
                </a:lnTo>
                <a:cubicBezTo>
                  <a:pt x="987" y="6863"/>
                  <a:pt x="1051" y="6938"/>
                  <a:pt x="1136" y="6944"/>
                </a:cubicBezTo>
                <a:cubicBezTo>
                  <a:pt x="1140" y="6944"/>
                  <a:pt x="1144" y="6944"/>
                  <a:pt x="1148" y="6944"/>
                </a:cubicBezTo>
                <a:cubicBezTo>
                  <a:pt x="1228" y="6944"/>
                  <a:pt x="1296" y="6881"/>
                  <a:pt x="1302" y="6798"/>
                </a:cubicBezTo>
                <a:lnTo>
                  <a:pt x="1378" y="5720"/>
                </a:lnTo>
                <a:cubicBezTo>
                  <a:pt x="1389" y="5717"/>
                  <a:pt x="1401" y="5714"/>
                  <a:pt x="1411" y="5714"/>
                </a:cubicBezTo>
                <a:cubicBezTo>
                  <a:pt x="1423" y="5714"/>
                  <a:pt x="1435" y="5716"/>
                  <a:pt x="1446" y="5717"/>
                </a:cubicBezTo>
                <a:lnTo>
                  <a:pt x="1516" y="6807"/>
                </a:lnTo>
                <a:cubicBezTo>
                  <a:pt x="1521" y="6890"/>
                  <a:pt x="1589" y="6954"/>
                  <a:pt x="1671" y="6954"/>
                </a:cubicBezTo>
                <a:cubicBezTo>
                  <a:pt x="1674" y="6954"/>
                  <a:pt x="1677" y="6954"/>
                  <a:pt x="1681" y="6954"/>
                </a:cubicBezTo>
                <a:cubicBezTo>
                  <a:pt x="1766" y="6948"/>
                  <a:pt x="1831" y="6873"/>
                  <a:pt x="1826" y="6787"/>
                </a:cubicBezTo>
                <a:lnTo>
                  <a:pt x="1743" y="5493"/>
                </a:lnTo>
                <a:cubicBezTo>
                  <a:pt x="1742" y="5486"/>
                  <a:pt x="1741" y="5479"/>
                  <a:pt x="1739" y="5472"/>
                </a:cubicBezTo>
                <a:cubicBezTo>
                  <a:pt x="1732" y="5274"/>
                  <a:pt x="1710" y="4981"/>
                  <a:pt x="1697" y="4821"/>
                </a:cubicBezTo>
                <a:cubicBezTo>
                  <a:pt x="1784" y="4939"/>
                  <a:pt x="1833" y="5134"/>
                  <a:pt x="1838" y="5396"/>
                </a:cubicBezTo>
                <a:cubicBezTo>
                  <a:pt x="1840" y="5462"/>
                  <a:pt x="1893" y="5514"/>
                  <a:pt x="1960" y="5514"/>
                </a:cubicBezTo>
                <a:cubicBezTo>
                  <a:pt x="2027" y="5513"/>
                  <a:pt x="2079" y="5458"/>
                  <a:pt x="2078" y="5391"/>
                </a:cubicBezTo>
                <a:cubicBezTo>
                  <a:pt x="2069" y="4988"/>
                  <a:pt x="1969" y="4709"/>
                  <a:pt x="1780" y="4561"/>
                </a:cubicBezTo>
                <a:close/>
                <a:moveTo>
                  <a:pt x="2002" y="6751"/>
                </a:moveTo>
                <a:cubicBezTo>
                  <a:pt x="2124" y="6801"/>
                  <a:pt x="2200" y="6867"/>
                  <a:pt x="2200" y="6939"/>
                </a:cubicBezTo>
                <a:cubicBezTo>
                  <a:pt x="2200" y="7043"/>
                  <a:pt x="2044" y="7134"/>
                  <a:pt x="1813" y="7185"/>
                </a:cubicBezTo>
                <a:cubicBezTo>
                  <a:pt x="1795" y="7190"/>
                  <a:pt x="1777" y="7195"/>
                  <a:pt x="1758" y="7197"/>
                </a:cubicBezTo>
                <a:cubicBezTo>
                  <a:pt x="1753" y="7198"/>
                  <a:pt x="1748" y="7198"/>
                  <a:pt x="1743" y="7198"/>
                </a:cubicBezTo>
                <a:cubicBezTo>
                  <a:pt x="1637" y="7217"/>
                  <a:pt x="1520" y="7228"/>
                  <a:pt x="1394" y="7228"/>
                </a:cubicBezTo>
                <a:cubicBezTo>
                  <a:pt x="950" y="7228"/>
                  <a:pt x="589" y="7098"/>
                  <a:pt x="589" y="6939"/>
                </a:cubicBezTo>
                <a:cubicBezTo>
                  <a:pt x="589" y="6861"/>
                  <a:pt x="678" y="6790"/>
                  <a:pt x="820" y="6739"/>
                </a:cubicBezTo>
                <a:lnTo>
                  <a:pt x="830" y="6602"/>
                </a:lnTo>
                <a:cubicBezTo>
                  <a:pt x="342" y="6681"/>
                  <a:pt x="0" y="6854"/>
                  <a:pt x="0" y="7058"/>
                </a:cubicBezTo>
                <a:cubicBezTo>
                  <a:pt x="0" y="7335"/>
                  <a:pt x="628" y="7560"/>
                  <a:pt x="1403" y="7560"/>
                </a:cubicBezTo>
                <a:cubicBezTo>
                  <a:pt x="2177" y="7560"/>
                  <a:pt x="2805" y="7335"/>
                  <a:pt x="2805" y="7058"/>
                </a:cubicBezTo>
                <a:cubicBezTo>
                  <a:pt x="2805" y="6855"/>
                  <a:pt x="2467" y="6682"/>
                  <a:pt x="1984" y="6603"/>
                </a:cubicBezTo>
                <a:lnTo>
                  <a:pt x="2002" y="6751"/>
                </a:lnTo>
                <a:close/>
              </a:path>
            </a:pathLst>
          </a:custGeom>
          <a:solidFill>
            <a:schemeClr val="bg1"/>
          </a:solidFill>
          <a:ln>
            <a:noFill/>
          </a:ln>
        </p:spPr>
        <p:txBody>
          <a:bodyPr/>
          <a:lstStyle/>
          <a:p>
            <a:endParaRPr lang="zh-CN" altLang="en-US">
              <a:cs typeface="+mn-ea"/>
              <a:sym typeface="+mn-lt"/>
            </a:endParaRPr>
          </a:p>
        </p:txBody>
      </p:sp>
      <p:sp>
        <p:nvSpPr>
          <p:cNvPr id="21" name="rank_115897"/>
          <p:cNvSpPr>
            <a:spLocks noChangeAspect="1"/>
          </p:cNvSpPr>
          <p:nvPr/>
        </p:nvSpPr>
        <p:spPr bwMode="auto">
          <a:xfrm>
            <a:off x="6110514" y="6897025"/>
            <a:ext cx="583768" cy="609685"/>
          </a:xfrm>
          <a:custGeom>
            <a:avLst/>
            <a:gdLst>
              <a:gd name="connsiteX0" fmla="*/ 14597 w 581741"/>
              <a:gd name="connsiteY0" fmla="*/ 488948 h 607568"/>
              <a:gd name="connsiteX1" fmla="*/ 161181 w 581741"/>
              <a:gd name="connsiteY1" fmla="*/ 488948 h 607568"/>
              <a:gd name="connsiteX2" fmla="*/ 175778 w 581741"/>
              <a:gd name="connsiteY2" fmla="*/ 503526 h 607568"/>
              <a:gd name="connsiteX3" fmla="*/ 175778 w 581741"/>
              <a:gd name="connsiteY3" fmla="*/ 592990 h 607568"/>
              <a:gd name="connsiteX4" fmla="*/ 161181 w 581741"/>
              <a:gd name="connsiteY4" fmla="*/ 607568 h 607568"/>
              <a:gd name="connsiteX5" fmla="*/ 14597 w 581741"/>
              <a:gd name="connsiteY5" fmla="*/ 607568 h 607568"/>
              <a:gd name="connsiteX6" fmla="*/ 0 w 581741"/>
              <a:gd name="connsiteY6" fmla="*/ 592990 h 607568"/>
              <a:gd name="connsiteX7" fmla="*/ 0 w 581741"/>
              <a:gd name="connsiteY7" fmla="*/ 503526 h 607568"/>
              <a:gd name="connsiteX8" fmla="*/ 14597 w 581741"/>
              <a:gd name="connsiteY8" fmla="*/ 488948 h 607568"/>
              <a:gd name="connsiteX9" fmla="*/ 420560 w 581741"/>
              <a:gd name="connsiteY9" fmla="*/ 389098 h 607568"/>
              <a:gd name="connsiteX10" fmla="*/ 567144 w 581741"/>
              <a:gd name="connsiteY10" fmla="*/ 389098 h 607568"/>
              <a:gd name="connsiteX11" fmla="*/ 581741 w 581741"/>
              <a:gd name="connsiteY11" fmla="*/ 403826 h 607568"/>
              <a:gd name="connsiteX12" fmla="*/ 581741 w 581741"/>
              <a:gd name="connsiteY12" fmla="*/ 592993 h 607568"/>
              <a:gd name="connsiteX13" fmla="*/ 567144 w 581741"/>
              <a:gd name="connsiteY13" fmla="*/ 607568 h 607568"/>
              <a:gd name="connsiteX14" fmla="*/ 420560 w 581741"/>
              <a:gd name="connsiteY14" fmla="*/ 607568 h 607568"/>
              <a:gd name="connsiteX15" fmla="*/ 405963 w 581741"/>
              <a:gd name="connsiteY15" fmla="*/ 592993 h 607568"/>
              <a:gd name="connsiteX16" fmla="*/ 405963 w 581741"/>
              <a:gd name="connsiteY16" fmla="*/ 403826 h 607568"/>
              <a:gd name="connsiteX17" fmla="*/ 420560 w 581741"/>
              <a:gd name="connsiteY17" fmla="*/ 389098 h 607568"/>
              <a:gd name="connsiteX18" fmla="*/ 47940 w 581741"/>
              <a:gd name="connsiteY18" fmla="*/ 320511 h 607568"/>
              <a:gd name="connsiteX19" fmla="*/ 58234 w 581741"/>
              <a:gd name="connsiteY19" fmla="*/ 321125 h 607568"/>
              <a:gd name="connsiteX20" fmla="*/ 87889 w 581741"/>
              <a:gd name="connsiteY20" fmla="*/ 334011 h 607568"/>
              <a:gd name="connsiteX21" fmla="*/ 117698 w 581741"/>
              <a:gd name="connsiteY21" fmla="*/ 321125 h 607568"/>
              <a:gd name="connsiteX22" fmla="*/ 127839 w 581741"/>
              <a:gd name="connsiteY22" fmla="*/ 320511 h 607568"/>
              <a:gd name="connsiteX23" fmla="*/ 141053 w 581741"/>
              <a:gd name="connsiteY23" fmla="*/ 324653 h 607568"/>
              <a:gd name="connsiteX24" fmla="*/ 175778 w 581741"/>
              <a:gd name="connsiteY24" fmla="*/ 372671 h 607568"/>
              <a:gd name="connsiteX25" fmla="*/ 175778 w 581741"/>
              <a:gd name="connsiteY25" fmla="*/ 444159 h 607568"/>
              <a:gd name="connsiteX26" fmla="*/ 161181 w 581741"/>
              <a:gd name="connsiteY26" fmla="*/ 458887 h 607568"/>
              <a:gd name="connsiteX27" fmla="*/ 14597 w 581741"/>
              <a:gd name="connsiteY27" fmla="*/ 458887 h 607568"/>
              <a:gd name="connsiteX28" fmla="*/ 0 w 581741"/>
              <a:gd name="connsiteY28" fmla="*/ 444159 h 607568"/>
              <a:gd name="connsiteX29" fmla="*/ 0 w 581741"/>
              <a:gd name="connsiteY29" fmla="*/ 372671 h 607568"/>
              <a:gd name="connsiteX30" fmla="*/ 34726 w 581741"/>
              <a:gd name="connsiteY30" fmla="*/ 324653 h 607568"/>
              <a:gd name="connsiteX31" fmla="*/ 47940 w 581741"/>
              <a:gd name="connsiteY31" fmla="*/ 320511 h 607568"/>
              <a:gd name="connsiteX32" fmla="*/ 217614 w 581741"/>
              <a:gd name="connsiteY32" fmla="*/ 282120 h 607568"/>
              <a:gd name="connsiteX33" fmla="*/ 364198 w 581741"/>
              <a:gd name="connsiteY33" fmla="*/ 282120 h 607568"/>
              <a:gd name="connsiteX34" fmla="*/ 378795 w 581741"/>
              <a:gd name="connsiteY34" fmla="*/ 296697 h 607568"/>
              <a:gd name="connsiteX35" fmla="*/ 378795 w 581741"/>
              <a:gd name="connsiteY35" fmla="*/ 592991 h 607568"/>
              <a:gd name="connsiteX36" fmla="*/ 364198 w 581741"/>
              <a:gd name="connsiteY36" fmla="*/ 607568 h 607568"/>
              <a:gd name="connsiteX37" fmla="*/ 217614 w 581741"/>
              <a:gd name="connsiteY37" fmla="*/ 607568 h 607568"/>
              <a:gd name="connsiteX38" fmla="*/ 203017 w 581741"/>
              <a:gd name="connsiteY38" fmla="*/ 592991 h 607568"/>
              <a:gd name="connsiteX39" fmla="*/ 203017 w 581741"/>
              <a:gd name="connsiteY39" fmla="*/ 296697 h 607568"/>
              <a:gd name="connsiteX40" fmla="*/ 217614 w 581741"/>
              <a:gd name="connsiteY40" fmla="*/ 282120 h 607568"/>
              <a:gd name="connsiteX41" fmla="*/ 453903 w 581741"/>
              <a:gd name="connsiteY41" fmla="*/ 220590 h 607568"/>
              <a:gd name="connsiteX42" fmla="*/ 464044 w 581741"/>
              <a:gd name="connsiteY42" fmla="*/ 221204 h 607568"/>
              <a:gd name="connsiteX43" fmla="*/ 493852 w 581741"/>
              <a:gd name="connsiteY43" fmla="*/ 234244 h 607568"/>
              <a:gd name="connsiteX44" fmla="*/ 523507 w 581741"/>
              <a:gd name="connsiteY44" fmla="*/ 221204 h 607568"/>
              <a:gd name="connsiteX45" fmla="*/ 533802 w 581741"/>
              <a:gd name="connsiteY45" fmla="*/ 220590 h 607568"/>
              <a:gd name="connsiteX46" fmla="*/ 547016 w 581741"/>
              <a:gd name="connsiteY46" fmla="*/ 224732 h 607568"/>
              <a:gd name="connsiteX47" fmla="*/ 581741 w 581741"/>
              <a:gd name="connsiteY47" fmla="*/ 272903 h 607568"/>
              <a:gd name="connsiteX48" fmla="*/ 581741 w 581741"/>
              <a:gd name="connsiteY48" fmla="*/ 344238 h 607568"/>
              <a:gd name="connsiteX49" fmla="*/ 567144 w 581741"/>
              <a:gd name="connsiteY49" fmla="*/ 358966 h 607568"/>
              <a:gd name="connsiteX50" fmla="*/ 420560 w 581741"/>
              <a:gd name="connsiteY50" fmla="*/ 358966 h 607568"/>
              <a:gd name="connsiteX51" fmla="*/ 405963 w 581741"/>
              <a:gd name="connsiteY51" fmla="*/ 344238 h 607568"/>
              <a:gd name="connsiteX52" fmla="*/ 405963 w 581741"/>
              <a:gd name="connsiteY52" fmla="*/ 272903 h 607568"/>
              <a:gd name="connsiteX53" fmla="*/ 440689 w 581741"/>
              <a:gd name="connsiteY53" fmla="*/ 224732 h 607568"/>
              <a:gd name="connsiteX54" fmla="*/ 453903 w 581741"/>
              <a:gd name="connsiteY54" fmla="*/ 220590 h 607568"/>
              <a:gd name="connsiteX55" fmla="*/ 87924 w 581741"/>
              <a:gd name="connsiteY55" fmla="*/ 206827 h 607568"/>
              <a:gd name="connsiteX56" fmla="*/ 139225 w 581741"/>
              <a:gd name="connsiteY56" fmla="*/ 257987 h 607568"/>
              <a:gd name="connsiteX57" fmla="*/ 87924 w 581741"/>
              <a:gd name="connsiteY57" fmla="*/ 309147 h 607568"/>
              <a:gd name="connsiteX58" fmla="*/ 36623 w 581741"/>
              <a:gd name="connsiteY58" fmla="*/ 257987 h 607568"/>
              <a:gd name="connsiteX59" fmla="*/ 87924 w 581741"/>
              <a:gd name="connsiteY59" fmla="*/ 206827 h 607568"/>
              <a:gd name="connsiteX60" fmla="*/ 250957 w 581741"/>
              <a:gd name="connsiteY60" fmla="*/ 113696 h 607568"/>
              <a:gd name="connsiteX61" fmla="*/ 261251 w 581741"/>
              <a:gd name="connsiteY61" fmla="*/ 114309 h 607568"/>
              <a:gd name="connsiteX62" fmla="*/ 290906 w 581741"/>
              <a:gd name="connsiteY62" fmla="*/ 127196 h 607568"/>
              <a:gd name="connsiteX63" fmla="*/ 320561 w 581741"/>
              <a:gd name="connsiteY63" fmla="*/ 114309 h 607568"/>
              <a:gd name="connsiteX64" fmla="*/ 330856 w 581741"/>
              <a:gd name="connsiteY64" fmla="*/ 113696 h 607568"/>
              <a:gd name="connsiteX65" fmla="*/ 344070 w 581741"/>
              <a:gd name="connsiteY65" fmla="*/ 117838 h 607568"/>
              <a:gd name="connsiteX66" fmla="*/ 378795 w 581741"/>
              <a:gd name="connsiteY66" fmla="*/ 165855 h 607568"/>
              <a:gd name="connsiteX67" fmla="*/ 378795 w 581741"/>
              <a:gd name="connsiteY67" fmla="*/ 237344 h 607568"/>
              <a:gd name="connsiteX68" fmla="*/ 364198 w 581741"/>
              <a:gd name="connsiteY68" fmla="*/ 251918 h 607568"/>
              <a:gd name="connsiteX69" fmla="*/ 217614 w 581741"/>
              <a:gd name="connsiteY69" fmla="*/ 251918 h 607568"/>
              <a:gd name="connsiteX70" fmla="*/ 203017 w 581741"/>
              <a:gd name="connsiteY70" fmla="*/ 237344 h 607568"/>
              <a:gd name="connsiteX71" fmla="*/ 203017 w 581741"/>
              <a:gd name="connsiteY71" fmla="*/ 165855 h 607568"/>
              <a:gd name="connsiteX72" fmla="*/ 237743 w 581741"/>
              <a:gd name="connsiteY72" fmla="*/ 117838 h 607568"/>
              <a:gd name="connsiteX73" fmla="*/ 250957 w 581741"/>
              <a:gd name="connsiteY73" fmla="*/ 113696 h 607568"/>
              <a:gd name="connsiteX74" fmla="*/ 493853 w 581741"/>
              <a:gd name="connsiteY74" fmla="*/ 106907 h 607568"/>
              <a:gd name="connsiteX75" fmla="*/ 545190 w 581741"/>
              <a:gd name="connsiteY75" fmla="*/ 158173 h 607568"/>
              <a:gd name="connsiteX76" fmla="*/ 493853 w 581741"/>
              <a:gd name="connsiteY76" fmla="*/ 209439 h 607568"/>
              <a:gd name="connsiteX77" fmla="*/ 442516 w 581741"/>
              <a:gd name="connsiteY77" fmla="*/ 158173 h 607568"/>
              <a:gd name="connsiteX78" fmla="*/ 493853 w 581741"/>
              <a:gd name="connsiteY78" fmla="*/ 106907 h 607568"/>
              <a:gd name="connsiteX79" fmla="*/ 290870 w 581741"/>
              <a:gd name="connsiteY79" fmla="*/ 0 h 607568"/>
              <a:gd name="connsiteX80" fmla="*/ 342171 w 581741"/>
              <a:gd name="connsiteY80" fmla="*/ 51160 h 607568"/>
              <a:gd name="connsiteX81" fmla="*/ 290870 w 581741"/>
              <a:gd name="connsiteY81" fmla="*/ 102320 h 607568"/>
              <a:gd name="connsiteX82" fmla="*/ 239569 w 581741"/>
              <a:gd name="connsiteY82" fmla="*/ 51160 h 607568"/>
              <a:gd name="connsiteX83" fmla="*/ 290870 w 581741"/>
              <a:gd name="connsiteY83"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1741" h="607568">
                <a:moveTo>
                  <a:pt x="14597" y="488948"/>
                </a:moveTo>
                <a:lnTo>
                  <a:pt x="161181" y="488948"/>
                </a:lnTo>
                <a:cubicBezTo>
                  <a:pt x="169171" y="488948"/>
                  <a:pt x="175778" y="495547"/>
                  <a:pt x="175778" y="503526"/>
                </a:cubicBezTo>
                <a:lnTo>
                  <a:pt x="175778" y="592990"/>
                </a:lnTo>
                <a:cubicBezTo>
                  <a:pt x="175778" y="600970"/>
                  <a:pt x="169171" y="607568"/>
                  <a:pt x="161181" y="607568"/>
                </a:cubicBezTo>
                <a:lnTo>
                  <a:pt x="14597" y="607568"/>
                </a:lnTo>
                <a:cubicBezTo>
                  <a:pt x="6607" y="607568"/>
                  <a:pt x="0" y="600970"/>
                  <a:pt x="0" y="592990"/>
                </a:cubicBezTo>
                <a:lnTo>
                  <a:pt x="0" y="503526"/>
                </a:lnTo>
                <a:cubicBezTo>
                  <a:pt x="0" y="495547"/>
                  <a:pt x="6607" y="488948"/>
                  <a:pt x="14597" y="488948"/>
                </a:cubicBezTo>
                <a:close/>
                <a:moveTo>
                  <a:pt x="420560" y="389098"/>
                </a:moveTo>
                <a:lnTo>
                  <a:pt x="567144" y="389098"/>
                </a:lnTo>
                <a:cubicBezTo>
                  <a:pt x="575134" y="389098"/>
                  <a:pt x="581741" y="395695"/>
                  <a:pt x="581741" y="403826"/>
                </a:cubicBezTo>
                <a:lnTo>
                  <a:pt x="581741" y="592993"/>
                </a:lnTo>
                <a:cubicBezTo>
                  <a:pt x="581741" y="600971"/>
                  <a:pt x="575134" y="607568"/>
                  <a:pt x="567144" y="607568"/>
                </a:cubicBezTo>
                <a:lnTo>
                  <a:pt x="420560" y="607568"/>
                </a:lnTo>
                <a:cubicBezTo>
                  <a:pt x="412570" y="607568"/>
                  <a:pt x="405963" y="600971"/>
                  <a:pt x="405963" y="592993"/>
                </a:cubicBezTo>
                <a:lnTo>
                  <a:pt x="405963" y="403826"/>
                </a:lnTo>
                <a:cubicBezTo>
                  <a:pt x="405963" y="395695"/>
                  <a:pt x="412570" y="389098"/>
                  <a:pt x="420560" y="389098"/>
                </a:cubicBezTo>
                <a:close/>
                <a:moveTo>
                  <a:pt x="47940" y="320511"/>
                </a:moveTo>
                <a:cubicBezTo>
                  <a:pt x="51320" y="319591"/>
                  <a:pt x="55008" y="319744"/>
                  <a:pt x="58234" y="321125"/>
                </a:cubicBezTo>
                <a:lnTo>
                  <a:pt x="87889" y="334011"/>
                </a:lnTo>
                <a:lnTo>
                  <a:pt x="117698" y="321125"/>
                </a:lnTo>
                <a:cubicBezTo>
                  <a:pt x="120771" y="319744"/>
                  <a:pt x="124458" y="319591"/>
                  <a:pt x="127839" y="320511"/>
                </a:cubicBezTo>
                <a:cubicBezTo>
                  <a:pt x="127839" y="320511"/>
                  <a:pt x="140899" y="324500"/>
                  <a:pt x="141053" y="324653"/>
                </a:cubicBezTo>
                <a:cubicBezTo>
                  <a:pt x="161796" y="331557"/>
                  <a:pt x="175778" y="350886"/>
                  <a:pt x="175778" y="372671"/>
                </a:cubicBezTo>
                <a:lnTo>
                  <a:pt x="175778" y="444159"/>
                </a:lnTo>
                <a:cubicBezTo>
                  <a:pt x="175778" y="452290"/>
                  <a:pt x="169171" y="458887"/>
                  <a:pt x="161181" y="458887"/>
                </a:cubicBezTo>
                <a:lnTo>
                  <a:pt x="14597" y="458887"/>
                </a:lnTo>
                <a:cubicBezTo>
                  <a:pt x="6607" y="458887"/>
                  <a:pt x="0" y="452290"/>
                  <a:pt x="0" y="444159"/>
                </a:cubicBezTo>
                <a:lnTo>
                  <a:pt x="0" y="372671"/>
                </a:lnTo>
                <a:cubicBezTo>
                  <a:pt x="0" y="350886"/>
                  <a:pt x="13983" y="331557"/>
                  <a:pt x="34726" y="324653"/>
                </a:cubicBezTo>
                <a:cubicBezTo>
                  <a:pt x="34879" y="324500"/>
                  <a:pt x="47940" y="320511"/>
                  <a:pt x="47940" y="320511"/>
                </a:cubicBezTo>
                <a:close/>
                <a:moveTo>
                  <a:pt x="217614" y="282120"/>
                </a:moveTo>
                <a:lnTo>
                  <a:pt x="364198" y="282120"/>
                </a:lnTo>
                <a:cubicBezTo>
                  <a:pt x="372188" y="282120"/>
                  <a:pt x="378795" y="288718"/>
                  <a:pt x="378795" y="296697"/>
                </a:cubicBezTo>
                <a:lnTo>
                  <a:pt x="378795" y="592991"/>
                </a:lnTo>
                <a:cubicBezTo>
                  <a:pt x="378795" y="600970"/>
                  <a:pt x="372188" y="607568"/>
                  <a:pt x="364198" y="607568"/>
                </a:cubicBezTo>
                <a:lnTo>
                  <a:pt x="217614" y="607568"/>
                </a:lnTo>
                <a:cubicBezTo>
                  <a:pt x="209624" y="607568"/>
                  <a:pt x="203017" y="600970"/>
                  <a:pt x="203017" y="592991"/>
                </a:cubicBezTo>
                <a:lnTo>
                  <a:pt x="203017" y="296697"/>
                </a:lnTo>
                <a:cubicBezTo>
                  <a:pt x="203017" y="288718"/>
                  <a:pt x="209624" y="282120"/>
                  <a:pt x="217614" y="282120"/>
                </a:cubicBezTo>
                <a:close/>
                <a:moveTo>
                  <a:pt x="453903" y="220590"/>
                </a:moveTo>
                <a:cubicBezTo>
                  <a:pt x="457283" y="219670"/>
                  <a:pt x="460971" y="219823"/>
                  <a:pt x="464044" y="221204"/>
                </a:cubicBezTo>
                <a:lnTo>
                  <a:pt x="493852" y="234244"/>
                </a:lnTo>
                <a:lnTo>
                  <a:pt x="523507" y="221204"/>
                </a:lnTo>
                <a:cubicBezTo>
                  <a:pt x="526734" y="219823"/>
                  <a:pt x="530421" y="219670"/>
                  <a:pt x="533802" y="220590"/>
                </a:cubicBezTo>
                <a:cubicBezTo>
                  <a:pt x="533802" y="220590"/>
                  <a:pt x="546862" y="224732"/>
                  <a:pt x="547016" y="224732"/>
                </a:cubicBezTo>
                <a:cubicBezTo>
                  <a:pt x="567759" y="231636"/>
                  <a:pt x="581741" y="250965"/>
                  <a:pt x="581741" y="272903"/>
                </a:cubicBezTo>
                <a:lnTo>
                  <a:pt x="581741" y="344238"/>
                </a:lnTo>
                <a:cubicBezTo>
                  <a:pt x="581741" y="352369"/>
                  <a:pt x="575134" y="358966"/>
                  <a:pt x="567144" y="358966"/>
                </a:cubicBezTo>
                <a:lnTo>
                  <a:pt x="420560" y="358966"/>
                </a:lnTo>
                <a:cubicBezTo>
                  <a:pt x="412570" y="358966"/>
                  <a:pt x="405963" y="352369"/>
                  <a:pt x="405963" y="344238"/>
                </a:cubicBezTo>
                <a:lnTo>
                  <a:pt x="405963" y="272903"/>
                </a:lnTo>
                <a:cubicBezTo>
                  <a:pt x="405963" y="250965"/>
                  <a:pt x="419946" y="231636"/>
                  <a:pt x="440689" y="224732"/>
                </a:cubicBezTo>
                <a:cubicBezTo>
                  <a:pt x="440842" y="224732"/>
                  <a:pt x="453903" y="220590"/>
                  <a:pt x="453903" y="220590"/>
                </a:cubicBezTo>
                <a:close/>
                <a:moveTo>
                  <a:pt x="87924" y="206827"/>
                </a:moveTo>
                <a:cubicBezTo>
                  <a:pt x="116257" y="206827"/>
                  <a:pt x="139225" y="229732"/>
                  <a:pt x="139225" y="257987"/>
                </a:cubicBezTo>
                <a:cubicBezTo>
                  <a:pt x="139225" y="286242"/>
                  <a:pt x="116257" y="309147"/>
                  <a:pt x="87924" y="309147"/>
                </a:cubicBezTo>
                <a:cubicBezTo>
                  <a:pt x="59591" y="309147"/>
                  <a:pt x="36623" y="286242"/>
                  <a:pt x="36623" y="257987"/>
                </a:cubicBezTo>
                <a:cubicBezTo>
                  <a:pt x="36623" y="229732"/>
                  <a:pt x="59591" y="206827"/>
                  <a:pt x="87924" y="206827"/>
                </a:cubicBezTo>
                <a:close/>
                <a:moveTo>
                  <a:pt x="250957" y="113696"/>
                </a:moveTo>
                <a:cubicBezTo>
                  <a:pt x="254337" y="112622"/>
                  <a:pt x="258025" y="112929"/>
                  <a:pt x="261251" y="114309"/>
                </a:cubicBezTo>
                <a:lnTo>
                  <a:pt x="290906" y="127196"/>
                </a:lnTo>
                <a:lnTo>
                  <a:pt x="320561" y="114309"/>
                </a:lnTo>
                <a:cubicBezTo>
                  <a:pt x="323788" y="112929"/>
                  <a:pt x="327475" y="112622"/>
                  <a:pt x="330856" y="113696"/>
                </a:cubicBezTo>
                <a:cubicBezTo>
                  <a:pt x="330856" y="113696"/>
                  <a:pt x="343916" y="117684"/>
                  <a:pt x="344070" y="117838"/>
                </a:cubicBezTo>
                <a:cubicBezTo>
                  <a:pt x="364813" y="124741"/>
                  <a:pt x="378795" y="144071"/>
                  <a:pt x="378795" y="165855"/>
                </a:cubicBezTo>
                <a:lnTo>
                  <a:pt x="378795" y="237344"/>
                </a:lnTo>
                <a:cubicBezTo>
                  <a:pt x="378795" y="245475"/>
                  <a:pt x="372188" y="251918"/>
                  <a:pt x="364198" y="251918"/>
                </a:cubicBezTo>
                <a:lnTo>
                  <a:pt x="217614" y="251918"/>
                </a:lnTo>
                <a:cubicBezTo>
                  <a:pt x="209624" y="251918"/>
                  <a:pt x="203017" y="245475"/>
                  <a:pt x="203017" y="237344"/>
                </a:cubicBezTo>
                <a:lnTo>
                  <a:pt x="203017" y="165855"/>
                </a:lnTo>
                <a:cubicBezTo>
                  <a:pt x="203017" y="144071"/>
                  <a:pt x="217000" y="124741"/>
                  <a:pt x="237743" y="117838"/>
                </a:cubicBezTo>
                <a:cubicBezTo>
                  <a:pt x="237896" y="117684"/>
                  <a:pt x="250957" y="113696"/>
                  <a:pt x="250957" y="113696"/>
                </a:cubicBezTo>
                <a:close/>
                <a:moveTo>
                  <a:pt x="493853" y="106907"/>
                </a:moveTo>
                <a:cubicBezTo>
                  <a:pt x="522206" y="106907"/>
                  <a:pt x="545190" y="129860"/>
                  <a:pt x="545190" y="158173"/>
                </a:cubicBezTo>
                <a:cubicBezTo>
                  <a:pt x="545190" y="186486"/>
                  <a:pt x="522206" y="209439"/>
                  <a:pt x="493853" y="209439"/>
                </a:cubicBezTo>
                <a:cubicBezTo>
                  <a:pt x="465500" y="209439"/>
                  <a:pt x="442516" y="186486"/>
                  <a:pt x="442516" y="158173"/>
                </a:cubicBezTo>
                <a:cubicBezTo>
                  <a:pt x="442516" y="129860"/>
                  <a:pt x="465500" y="106907"/>
                  <a:pt x="493853" y="106907"/>
                </a:cubicBezTo>
                <a:close/>
                <a:moveTo>
                  <a:pt x="290870" y="0"/>
                </a:moveTo>
                <a:cubicBezTo>
                  <a:pt x="319203" y="0"/>
                  <a:pt x="342171" y="22905"/>
                  <a:pt x="342171" y="51160"/>
                </a:cubicBezTo>
                <a:cubicBezTo>
                  <a:pt x="342171" y="79415"/>
                  <a:pt x="319203" y="102320"/>
                  <a:pt x="290870" y="102320"/>
                </a:cubicBezTo>
                <a:cubicBezTo>
                  <a:pt x="262537" y="102320"/>
                  <a:pt x="239569" y="79415"/>
                  <a:pt x="239569" y="51160"/>
                </a:cubicBezTo>
                <a:cubicBezTo>
                  <a:pt x="239569" y="22905"/>
                  <a:pt x="262537" y="0"/>
                  <a:pt x="290870" y="0"/>
                </a:cubicBezTo>
                <a:close/>
              </a:path>
            </a:pathLst>
          </a:custGeom>
          <a:solidFill>
            <a:schemeClr val="bg1"/>
          </a:solidFill>
          <a:ln>
            <a:noFill/>
          </a:ln>
        </p:spPr>
        <p:txBody>
          <a:bodyPr/>
          <a:lstStyle/>
          <a:p>
            <a:endParaRPr lang="zh-CN" altLang="en-US">
              <a:cs typeface="+mn-ea"/>
              <a:sym typeface="+mn-lt"/>
            </a:endParaRPr>
          </a:p>
        </p:txBody>
      </p:sp>
      <p:sp>
        <p:nvSpPr>
          <p:cNvPr id="22" name="progress-report_18229"/>
          <p:cNvSpPr>
            <a:spLocks noChangeAspect="1"/>
          </p:cNvSpPr>
          <p:nvPr/>
        </p:nvSpPr>
        <p:spPr bwMode="auto">
          <a:xfrm>
            <a:off x="5443734" y="3755195"/>
            <a:ext cx="609684" cy="553212"/>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chemeClr val="bg1"/>
          </a:solidFill>
          <a:ln>
            <a:noFill/>
          </a:ln>
        </p:spPr>
        <p:txBody>
          <a:bodyPr/>
          <a:lstStyle/>
          <a:p>
            <a:endParaRPr lang="zh-CN" altLang="en-US">
              <a:cs typeface="+mn-ea"/>
              <a:sym typeface="+mn-lt"/>
            </a:endParaRPr>
          </a:p>
        </p:txBody>
      </p:sp>
      <p:sp>
        <p:nvSpPr>
          <p:cNvPr id="23" name="development_249168"/>
          <p:cNvSpPr>
            <a:spLocks noChangeAspect="1"/>
          </p:cNvSpPr>
          <p:nvPr/>
        </p:nvSpPr>
        <p:spPr bwMode="auto">
          <a:xfrm>
            <a:off x="5490797" y="5796228"/>
            <a:ext cx="609685" cy="599028"/>
          </a:xfrm>
          <a:custGeom>
            <a:avLst/>
            <a:gdLst>
              <a:gd name="connsiteX0" fmla="*/ 481817 w 609614"/>
              <a:gd name="connsiteY0" fmla="*/ 549900 h 598959"/>
              <a:gd name="connsiteX1" fmla="*/ 481817 w 609614"/>
              <a:gd name="connsiteY1" fmla="*/ 579354 h 598959"/>
              <a:gd name="connsiteX2" fmla="*/ 589974 w 609614"/>
              <a:gd name="connsiteY2" fmla="*/ 579354 h 598959"/>
              <a:gd name="connsiteX3" fmla="*/ 589974 w 609614"/>
              <a:gd name="connsiteY3" fmla="*/ 549900 h 598959"/>
              <a:gd name="connsiteX4" fmla="*/ 19631 w 609614"/>
              <a:gd name="connsiteY4" fmla="*/ 549900 h 598959"/>
              <a:gd name="connsiteX5" fmla="*/ 19631 w 609614"/>
              <a:gd name="connsiteY5" fmla="*/ 579354 h 598959"/>
              <a:gd name="connsiteX6" fmla="*/ 127836 w 609614"/>
              <a:gd name="connsiteY6" fmla="*/ 579354 h 598959"/>
              <a:gd name="connsiteX7" fmla="*/ 127836 w 609614"/>
              <a:gd name="connsiteY7" fmla="*/ 549900 h 598959"/>
              <a:gd name="connsiteX8" fmla="*/ 294963 w 609614"/>
              <a:gd name="connsiteY8" fmla="*/ 451689 h 598959"/>
              <a:gd name="connsiteX9" fmla="*/ 314651 w 609614"/>
              <a:gd name="connsiteY9" fmla="*/ 451689 h 598959"/>
              <a:gd name="connsiteX10" fmla="*/ 314651 w 609614"/>
              <a:gd name="connsiteY10" fmla="*/ 471306 h 598959"/>
              <a:gd name="connsiteX11" fmla="*/ 294963 w 609614"/>
              <a:gd name="connsiteY11" fmla="*/ 471306 h 598959"/>
              <a:gd name="connsiteX12" fmla="*/ 294963 w 609614"/>
              <a:gd name="connsiteY12" fmla="*/ 412384 h 598959"/>
              <a:gd name="connsiteX13" fmla="*/ 314651 w 609614"/>
              <a:gd name="connsiteY13" fmla="*/ 412384 h 598959"/>
              <a:gd name="connsiteX14" fmla="*/ 314651 w 609614"/>
              <a:gd name="connsiteY14" fmla="*/ 432072 h 598959"/>
              <a:gd name="connsiteX15" fmla="*/ 294963 w 609614"/>
              <a:gd name="connsiteY15" fmla="*/ 432072 h 598959"/>
              <a:gd name="connsiteX16" fmla="*/ 294963 w 609614"/>
              <a:gd name="connsiteY16" fmla="*/ 373150 h 598959"/>
              <a:gd name="connsiteX17" fmla="*/ 314651 w 609614"/>
              <a:gd name="connsiteY17" fmla="*/ 373150 h 598959"/>
              <a:gd name="connsiteX18" fmla="*/ 314651 w 609614"/>
              <a:gd name="connsiteY18" fmla="*/ 392767 h 598959"/>
              <a:gd name="connsiteX19" fmla="*/ 294963 w 609614"/>
              <a:gd name="connsiteY19" fmla="*/ 392767 h 598959"/>
              <a:gd name="connsiteX20" fmla="*/ 294963 w 609614"/>
              <a:gd name="connsiteY20" fmla="*/ 333845 h 598959"/>
              <a:gd name="connsiteX21" fmla="*/ 314651 w 609614"/>
              <a:gd name="connsiteY21" fmla="*/ 333845 h 598959"/>
              <a:gd name="connsiteX22" fmla="*/ 314651 w 609614"/>
              <a:gd name="connsiteY22" fmla="*/ 353462 h 598959"/>
              <a:gd name="connsiteX23" fmla="*/ 294963 w 609614"/>
              <a:gd name="connsiteY23" fmla="*/ 353462 h 598959"/>
              <a:gd name="connsiteX24" fmla="*/ 270553 w 609614"/>
              <a:gd name="connsiteY24" fmla="*/ 284794 h 598959"/>
              <a:gd name="connsiteX25" fmla="*/ 265667 w 609614"/>
              <a:gd name="connsiteY25" fmla="*/ 289672 h 598959"/>
              <a:gd name="connsiteX26" fmla="*/ 270553 w 609614"/>
              <a:gd name="connsiteY26" fmla="*/ 294551 h 598959"/>
              <a:gd name="connsiteX27" fmla="*/ 339409 w 609614"/>
              <a:gd name="connsiteY27" fmla="*/ 294551 h 598959"/>
              <a:gd name="connsiteX28" fmla="*/ 344294 w 609614"/>
              <a:gd name="connsiteY28" fmla="*/ 289672 h 598959"/>
              <a:gd name="connsiteX29" fmla="*/ 339409 w 609614"/>
              <a:gd name="connsiteY29" fmla="*/ 284794 h 598959"/>
              <a:gd name="connsiteX30" fmla="*/ 491868 w 609614"/>
              <a:gd name="connsiteY30" fmla="*/ 275519 h 598959"/>
              <a:gd name="connsiteX31" fmla="*/ 484952 w 609614"/>
              <a:gd name="connsiteY31" fmla="*/ 276532 h 598959"/>
              <a:gd name="connsiteX32" fmla="*/ 481817 w 609614"/>
              <a:gd name="connsiteY32" fmla="*/ 282791 h 598959"/>
              <a:gd name="connsiteX33" fmla="*/ 486612 w 609614"/>
              <a:gd name="connsiteY33" fmla="*/ 289878 h 598959"/>
              <a:gd name="connsiteX34" fmla="*/ 511323 w 609614"/>
              <a:gd name="connsiteY34" fmla="*/ 299726 h 598959"/>
              <a:gd name="connsiteX35" fmla="*/ 511323 w 609614"/>
              <a:gd name="connsiteY35" fmla="*/ 282054 h 598959"/>
              <a:gd name="connsiteX36" fmla="*/ 117697 w 609614"/>
              <a:gd name="connsiteY36" fmla="*/ 275519 h 598959"/>
              <a:gd name="connsiteX37" fmla="*/ 98342 w 609614"/>
              <a:gd name="connsiteY37" fmla="*/ 282054 h 598959"/>
              <a:gd name="connsiteX38" fmla="*/ 98342 w 609614"/>
              <a:gd name="connsiteY38" fmla="*/ 299726 h 598959"/>
              <a:gd name="connsiteX39" fmla="*/ 122951 w 609614"/>
              <a:gd name="connsiteY39" fmla="*/ 289878 h 598959"/>
              <a:gd name="connsiteX40" fmla="*/ 127836 w 609614"/>
              <a:gd name="connsiteY40" fmla="*/ 282791 h 598959"/>
              <a:gd name="connsiteX41" fmla="*/ 124610 w 609614"/>
              <a:gd name="connsiteY41" fmla="*/ 276532 h 598959"/>
              <a:gd name="connsiteX42" fmla="*/ 117697 w 609614"/>
              <a:gd name="connsiteY42" fmla="*/ 275519 h 598959"/>
              <a:gd name="connsiteX43" fmla="*/ 260690 w 609614"/>
              <a:gd name="connsiteY43" fmla="*/ 255339 h 598959"/>
              <a:gd name="connsiteX44" fmla="*/ 255805 w 609614"/>
              <a:gd name="connsiteY44" fmla="*/ 260217 h 598959"/>
              <a:gd name="connsiteX45" fmla="*/ 260690 w 609614"/>
              <a:gd name="connsiteY45" fmla="*/ 265096 h 598959"/>
              <a:gd name="connsiteX46" fmla="*/ 270553 w 609614"/>
              <a:gd name="connsiteY46" fmla="*/ 265096 h 598959"/>
              <a:gd name="connsiteX47" fmla="*/ 339409 w 609614"/>
              <a:gd name="connsiteY47" fmla="*/ 265096 h 598959"/>
              <a:gd name="connsiteX48" fmla="*/ 349179 w 609614"/>
              <a:gd name="connsiteY48" fmla="*/ 265096 h 598959"/>
              <a:gd name="connsiteX49" fmla="*/ 354157 w 609614"/>
              <a:gd name="connsiteY49" fmla="*/ 260217 h 598959"/>
              <a:gd name="connsiteX50" fmla="*/ 349179 w 609614"/>
              <a:gd name="connsiteY50" fmla="*/ 255339 h 598959"/>
              <a:gd name="connsiteX51" fmla="*/ 519714 w 609614"/>
              <a:gd name="connsiteY51" fmla="*/ 216059 h 598959"/>
              <a:gd name="connsiteX52" fmla="*/ 511323 w 609614"/>
              <a:gd name="connsiteY52" fmla="*/ 224435 h 598959"/>
              <a:gd name="connsiteX53" fmla="*/ 515288 w 609614"/>
              <a:gd name="connsiteY53" fmla="*/ 241371 h 598959"/>
              <a:gd name="connsiteX54" fmla="*/ 530963 w 609614"/>
              <a:gd name="connsiteY54" fmla="*/ 272666 h 598959"/>
              <a:gd name="connsiteX55" fmla="*/ 530963 w 609614"/>
              <a:gd name="connsiteY55" fmla="*/ 355873 h 598959"/>
              <a:gd name="connsiteX56" fmla="*/ 512061 w 609614"/>
              <a:gd name="connsiteY56" fmla="*/ 393519 h 598959"/>
              <a:gd name="connsiteX57" fmla="*/ 478867 w 609614"/>
              <a:gd name="connsiteY57" fmla="*/ 338201 h 598959"/>
              <a:gd name="connsiteX58" fmla="*/ 471121 w 609614"/>
              <a:gd name="connsiteY58" fmla="*/ 333875 h 598959"/>
              <a:gd name="connsiteX59" fmla="*/ 462085 w 609614"/>
              <a:gd name="connsiteY59" fmla="*/ 342895 h 598959"/>
              <a:gd name="connsiteX60" fmla="*/ 465220 w 609614"/>
              <a:gd name="connsiteY60" fmla="*/ 360015 h 598959"/>
              <a:gd name="connsiteX61" fmla="*/ 490577 w 609614"/>
              <a:gd name="connsiteY61" fmla="*/ 427575 h 598959"/>
              <a:gd name="connsiteX62" fmla="*/ 511323 w 609614"/>
              <a:gd name="connsiteY62" fmla="*/ 458501 h 598959"/>
              <a:gd name="connsiteX63" fmla="*/ 511323 w 609614"/>
              <a:gd name="connsiteY63" fmla="*/ 530203 h 598959"/>
              <a:gd name="connsiteX64" fmla="*/ 562220 w 609614"/>
              <a:gd name="connsiteY64" fmla="*/ 530203 h 598959"/>
              <a:gd name="connsiteX65" fmla="*/ 570335 w 609614"/>
              <a:gd name="connsiteY65" fmla="*/ 489980 h 598959"/>
              <a:gd name="connsiteX66" fmla="*/ 570335 w 609614"/>
              <a:gd name="connsiteY66" fmla="*/ 364341 h 598959"/>
              <a:gd name="connsiteX67" fmla="*/ 551064 w 609614"/>
              <a:gd name="connsiteY67" fmla="*/ 268340 h 598959"/>
              <a:gd name="connsiteX68" fmla="*/ 527182 w 609614"/>
              <a:gd name="connsiteY68" fmla="*/ 220661 h 598959"/>
              <a:gd name="connsiteX69" fmla="*/ 519714 w 609614"/>
              <a:gd name="connsiteY69" fmla="*/ 216059 h 598959"/>
              <a:gd name="connsiteX70" fmla="*/ 89955 w 609614"/>
              <a:gd name="connsiteY70" fmla="*/ 216059 h 598959"/>
              <a:gd name="connsiteX71" fmla="*/ 82397 w 609614"/>
              <a:gd name="connsiteY71" fmla="*/ 220753 h 598959"/>
              <a:gd name="connsiteX72" fmla="*/ 58526 w 609614"/>
              <a:gd name="connsiteY72" fmla="*/ 268340 h 598959"/>
              <a:gd name="connsiteX73" fmla="*/ 39355 w 609614"/>
              <a:gd name="connsiteY73" fmla="*/ 364341 h 598959"/>
              <a:gd name="connsiteX74" fmla="*/ 39355 w 609614"/>
              <a:gd name="connsiteY74" fmla="*/ 489980 h 598959"/>
              <a:gd name="connsiteX75" fmla="*/ 47374 w 609614"/>
              <a:gd name="connsiteY75" fmla="*/ 530203 h 598959"/>
              <a:gd name="connsiteX76" fmla="*/ 98342 w 609614"/>
              <a:gd name="connsiteY76" fmla="*/ 530203 h 598959"/>
              <a:gd name="connsiteX77" fmla="*/ 98342 w 609614"/>
              <a:gd name="connsiteY77" fmla="*/ 458501 h 598959"/>
              <a:gd name="connsiteX78" fmla="*/ 118988 w 609614"/>
              <a:gd name="connsiteY78" fmla="*/ 427575 h 598959"/>
              <a:gd name="connsiteX79" fmla="*/ 144333 w 609614"/>
              <a:gd name="connsiteY79" fmla="*/ 360015 h 598959"/>
              <a:gd name="connsiteX80" fmla="*/ 147467 w 609614"/>
              <a:gd name="connsiteY80" fmla="*/ 342895 h 598959"/>
              <a:gd name="connsiteX81" fmla="*/ 138435 w 609614"/>
              <a:gd name="connsiteY81" fmla="*/ 333875 h 598959"/>
              <a:gd name="connsiteX82" fmla="*/ 130785 w 609614"/>
              <a:gd name="connsiteY82" fmla="*/ 338201 h 598959"/>
              <a:gd name="connsiteX83" fmla="*/ 97513 w 609614"/>
              <a:gd name="connsiteY83" fmla="*/ 393519 h 598959"/>
              <a:gd name="connsiteX84" fmla="*/ 78618 w 609614"/>
              <a:gd name="connsiteY84" fmla="*/ 355873 h 598959"/>
              <a:gd name="connsiteX85" fmla="*/ 78618 w 609614"/>
              <a:gd name="connsiteY85" fmla="*/ 272666 h 598959"/>
              <a:gd name="connsiteX86" fmla="*/ 94287 w 609614"/>
              <a:gd name="connsiteY86" fmla="*/ 241371 h 598959"/>
              <a:gd name="connsiteX87" fmla="*/ 98342 w 609614"/>
              <a:gd name="connsiteY87" fmla="*/ 224435 h 598959"/>
              <a:gd name="connsiteX88" fmla="*/ 89955 w 609614"/>
              <a:gd name="connsiteY88" fmla="*/ 216059 h 598959"/>
              <a:gd name="connsiteX89" fmla="*/ 519714 w 609614"/>
              <a:gd name="connsiteY89" fmla="*/ 196454 h 598959"/>
              <a:gd name="connsiteX90" fmla="*/ 544794 w 609614"/>
              <a:gd name="connsiteY90" fmla="*/ 211917 h 598959"/>
              <a:gd name="connsiteX91" fmla="*/ 570150 w 609614"/>
              <a:gd name="connsiteY91" fmla="*/ 263185 h 598959"/>
              <a:gd name="connsiteX92" fmla="*/ 589974 w 609614"/>
              <a:gd name="connsiteY92" fmla="*/ 363328 h 598959"/>
              <a:gd name="connsiteX93" fmla="*/ 589790 w 609614"/>
              <a:gd name="connsiteY93" fmla="*/ 492925 h 598959"/>
              <a:gd name="connsiteX94" fmla="*/ 582321 w 609614"/>
              <a:gd name="connsiteY94" fmla="*/ 530203 h 598959"/>
              <a:gd name="connsiteX95" fmla="*/ 609614 w 609614"/>
              <a:gd name="connsiteY95" fmla="*/ 530203 h 598959"/>
              <a:gd name="connsiteX96" fmla="*/ 609614 w 609614"/>
              <a:gd name="connsiteY96" fmla="*/ 598959 h 598959"/>
              <a:gd name="connsiteX97" fmla="*/ 462085 w 609614"/>
              <a:gd name="connsiteY97" fmla="*/ 598959 h 598959"/>
              <a:gd name="connsiteX98" fmla="*/ 462085 w 609614"/>
              <a:gd name="connsiteY98" fmla="*/ 530203 h 598959"/>
              <a:gd name="connsiteX99" fmla="*/ 491591 w 609614"/>
              <a:gd name="connsiteY99" fmla="*/ 530203 h 598959"/>
              <a:gd name="connsiteX100" fmla="*/ 491591 w 609614"/>
              <a:gd name="connsiteY100" fmla="*/ 464484 h 598959"/>
              <a:gd name="connsiteX101" fmla="*/ 472597 w 609614"/>
              <a:gd name="connsiteY101" fmla="*/ 435490 h 598959"/>
              <a:gd name="connsiteX102" fmla="*/ 446779 w 609614"/>
              <a:gd name="connsiteY102" fmla="*/ 366918 h 598959"/>
              <a:gd name="connsiteX103" fmla="*/ 442445 w 609614"/>
              <a:gd name="connsiteY103" fmla="*/ 342895 h 598959"/>
              <a:gd name="connsiteX104" fmla="*/ 471121 w 609614"/>
              <a:gd name="connsiteY104" fmla="*/ 314269 h 598959"/>
              <a:gd name="connsiteX105" fmla="*/ 495740 w 609614"/>
              <a:gd name="connsiteY105" fmla="*/ 328168 h 598959"/>
              <a:gd name="connsiteX106" fmla="*/ 510493 w 609614"/>
              <a:gd name="connsiteY106" fmla="*/ 352743 h 598959"/>
              <a:gd name="connsiteX107" fmla="*/ 511323 w 609614"/>
              <a:gd name="connsiteY107" fmla="*/ 351179 h 598959"/>
              <a:gd name="connsiteX108" fmla="*/ 511323 w 609614"/>
              <a:gd name="connsiteY108" fmla="*/ 320896 h 598959"/>
              <a:gd name="connsiteX109" fmla="*/ 479328 w 609614"/>
              <a:gd name="connsiteY109" fmla="*/ 308102 h 598959"/>
              <a:gd name="connsiteX110" fmla="*/ 462085 w 609614"/>
              <a:gd name="connsiteY110" fmla="*/ 282791 h 598959"/>
              <a:gd name="connsiteX111" fmla="*/ 473519 w 609614"/>
              <a:gd name="connsiteY111" fmla="*/ 260608 h 598959"/>
              <a:gd name="connsiteX112" fmla="*/ 498230 w 609614"/>
              <a:gd name="connsiteY112" fmla="*/ 256926 h 598959"/>
              <a:gd name="connsiteX113" fmla="*/ 501641 w 609614"/>
              <a:gd name="connsiteY113" fmla="*/ 258031 h 598959"/>
              <a:gd name="connsiteX114" fmla="*/ 497676 w 609614"/>
              <a:gd name="connsiteY114" fmla="*/ 250115 h 598959"/>
              <a:gd name="connsiteX115" fmla="*/ 491591 w 609614"/>
              <a:gd name="connsiteY115" fmla="*/ 224435 h 598959"/>
              <a:gd name="connsiteX116" fmla="*/ 519714 w 609614"/>
              <a:gd name="connsiteY116" fmla="*/ 196454 h 598959"/>
              <a:gd name="connsiteX117" fmla="*/ 89955 w 609614"/>
              <a:gd name="connsiteY117" fmla="*/ 196454 h 598959"/>
              <a:gd name="connsiteX118" fmla="*/ 117974 w 609614"/>
              <a:gd name="connsiteY118" fmla="*/ 224435 h 598959"/>
              <a:gd name="connsiteX119" fmla="*/ 111891 w 609614"/>
              <a:gd name="connsiteY119" fmla="*/ 250115 h 598959"/>
              <a:gd name="connsiteX120" fmla="*/ 107927 w 609614"/>
              <a:gd name="connsiteY120" fmla="*/ 258031 h 598959"/>
              <a:gd name="connsiteX121" fmla="*/ 111430 w 609614"/>
              <a:gd name="connsiteY121" fmla="*/ 256926 h 598959"/>
              <a:gd name="connsiteX122" fmla="*/ 136038 w 609614"/>
              <a:gd name="connsiteY122" fmla="*/ 260608 h 598959"/>
              <a:gd name="connsiteX123" fmla="*/ 147467 w 609614"/>
              <a:gd name="connsiteY123" fmla="*/ 282791 h 598959"/>
              <a:gd name="connsiteX124" fmla="*/ 130232 w 609614"/>
              <a:gd name="connsiteY124" fmla="*/ 308102 h 598959"/>
              <a:gd name="connsiteX125" fmla="*/ 98342 w 609614"/>
              <a:gd name="connsiteY125" fmla="*/ 320896 h 598959"/>
              <a:gd name="connsiteX126" fmla="*/ 98342 w 609614"/>
              <a:gd name="connsiteY126" fmla="*/ 351179 h 598959"/>
              <a:gd name="connsiteX127" fmla="*/ 99079 w 609614"/>
              <a:gd name="connsiteY127" fmla="*/ 352743 h 598959"/>
              <a:gd name="connsiteX128" fmla="*/ 113918 w 609614"/>
              <a:gd name="connsiteY128" fmla="*/ 328168 h 598959"/>
              <a:gd name="connsiteX129" fmla="*/ 138435 w 609614"/>
              <a:gd name="connsiteY129" fmla="*/ 314269 h 598959"/>
              <a:gd name="connsiteX130" fmla="*/ 167099 w 609614"/>
              <a:gd name="connsiteY130" fmla="*/ 342895 h 598959"/>
              <a:gd name="connsiteX131" fmla="*/ 162767 w 609614"/>
              <a:gd name="connsiteY131" fmla="*/ 366918 h 598959"/>
              <a:gd name="connsiteX132" fmla="*/ 135946 w 609614"/>
              <a:gd name="connsiteY132" fmla="*/ 437515 h 598959"/>
              <a:gd name="connsiteX133" fmla="*/ 117974 w 609614"/>
              <a:gd name="connsiteY133" fmla="*/ 464484 h 598959"/>
              <a:gd name="connsiteX134" fmla="*/ 117974 w 609614"/>
              <a:gd name="connsiteY134" fmla="*/ 530203 h 598959"/>
              <a:gd name="connsiteX135" fmla="*/ 147467 w 609614"/>
              <a:gd name="connsiteY135" fmla="*/ 530203 h 598959"/>
              <a:gd name="connsiteX136" fmla="*/ 147467 w 609614"/>
              <a:gd name="connsiteY136" fmla="*/ 598959 h 598959"/>
              <a:gd name="connsiteX137" fmla="*/ 0 w 609614"/>
              <a:gd name="connsiteY137" fmla="*/ 598959 h 598959"/>
              <a:gd name="connsiteX138" fmla="*/ 0 w 609614"/>
              <a:gd name="connsiteY138" fmla="*/ 530203 h 598959"/>
              <a:gd name="connsiteX139" fmla="*/ 27373 w 609614"/>
              <a:gd name="connsiteY139" fmla="*/ 530203 h 598959"/>
              <a:gd name="connsiteX140" fmla="*/ 19631 w 609614"/>
              <a:gd name="connsiteY140" fmla="*/ 490992 h 598959"/>
              <a:gd name="connsiteX141" fmla="*/ 19816 w 609614"/>
              <a:gd name="connsiteY141" fmla="*/ 361395 h 598959"/>
              <a:gd name="connsiteX142" fmla="*/ 40369 w 609614"/>
              <a:gd name="connsiteY142" fmla="*/ 260792 h 598959"/>
              <a:gd name="connsiteX143" fmla="*/ 64793 w 609614"/>
              <a:gd name="connsiteY143" fmla="*/ 211917 h 598959"/>
              <a:gd name="connsiteX144" fmla="*/ 89955 w 609614"/>
              <a:gd name="connsiteY144" fmla="*/ 196454 h 598959"/>
              <a:gd name="connsiteX145" fmla="*/ 304935 w 609614"/>
              <a:gd name="connsiteY145" fmla="*/ 137518 h 598959"/>
              <a:gd name="connsiteX146" fmla="*/ 295164 w 609614"/>
              <a:gd name="connsiteY146" fmla="*/ 147275 h 598959"/>
              <a:gd name="connsiteX147" fmla="*/ 304935 w 609614"/>
              <a:gd name="connsiteY147" fmla="*/ 157125 h 598959"/>
              <a:gd name="connsiteX148" fmla="*/ 314798 w 609614"/>
              <a:gd name="connsiteY148" fmla="*/ 147275 h 598959"/>
              <a:gd name="connsiteX149" fmla="*/ 304935 w 609614"/>
              <a:gd name="connsiteY149" fmla="*/ 137518 h 598959"/>
              <a:gd name="connsiteX150" fmla="*/ 304935 w 609614"/>
              <a:gd name="connsiteY150" fmla="*/ 78608 h 598959"/>
              <a:gd name="connsiteX151" fmla="*/ 236171 w 609614"/>
              <a:gd name="connsiteY151" fmla="*/ 147275 h 598959"/>
              <a:gd name="connsiteX152" fmla="*/ 270553 w 609614"/>
              <a:gd name="connsiteY152" fmla="*/ 206738 h 598959"/>
              <a:gd name="connsiteX153" fmla="*/ 275438 w 609614"/>
              <a:gd name="connsiteY153" fmla="*/ 209591 h 598959"/>
              <a:gd name="connsiteX154" fmla="*/ 275438 w 609614"/>
              <a:gd name="connsiteY154" fmla="*/ 235641 h 598959"/>
              <a:gd name="connsiteX155" fmla="*/ 295164 w 609614"/>
              <a:gd name="connsiteY155" fmla="*/ 235641 h 598959"/>
              <a:gd name="connsiteX156" fmla="*/ 295164 w 609614"/>
              <a:gd name="connsiteY156" fmla="*/ 174982 h 598959"/>
              <a:gd name="connsiteX157" fmla="*/ 275438 w 609614"/>
              <a:gd name="connsiteY157" fmla="*/ 147275 h 598959"/>
              <a:gd name="connsiteX158" fmla="*/ 304935 w 609614"/>
              <a:gd name="connsiteY158" fmla="*/ 117820 h 598959"/>
              <a:gd name="connsiteX159" fmla="*/ 334431 w 609614"/>
              <a:gd name="connsiteY159" fmla="*/ 147275 h 598959"/>
              <a:gd name="connsiteX160" fmla="*/ 314798 w 609614"/>
              <a:gd name="connsiteY160" fmla="*/ 174982 h 598959"/>
              <a:gd name="connsiteX161" fmla="*/ 314798 w 609614"/>
              <a:gd name="connsiteY161" fmla="*/ 235641 h 598959"/>
              <a:gd name="connsiteX162" fmla="*/ 334431 w 609614"/>
              <a:gd name="connsiteY162" fmla="*/ 235641 h 598959"/>
              <a:gd name="connsiteX163" fmla="*/ 334431 w 609614"/>
              <a:gd name="connsiteY163" fmla="*/ 209591 h 598959"/>
              <a:gd name="connsiteX164" fmla="*/ 339409 w 609614"/>
              <a:gd name="connsiteY164" fmla="*/ 206738 h 598959"/>
              <a:gd name="connsiteX165" fmla="*/ 373790 w 609614"/>
              <a:gd name="connsiteY165" fmla="*/ 147275 h 598959"/>
              <a:gd name="connsiteX166" fmla="*/ 304935 w 609614"/>
              <a:gd name="connsiteY166" fmla="*/ 78608 h 598959"/>
              <a:gd name="connsiteX167" fmla="*/ 294980 w 609614"/>
              <a:gd name="connsiteY167" fmla="*/ 19698 h 598959"/>
              <a:gd name="connsiteX168" fmla="*/ 294980 w 609614"/>
              <a:gd name="connsiteY168" fmla="*/ 39580 h 598959"/>
              <a:gd name="connsiteX169" fmla="*/ 286776 w 609614"/>
              <a:gd name="connsiteY169" fmla="*/ 40961 h 598959"/>
              <a:gd name="connsiteX170" fmla="*/ 242255 w 609614"/>
              <a:gd name="connsiteY170" fmla="*/ 59370 h 598959"/>
              <a:gd name="connsiteX171" fmla="*/ 235434 w 609614"/>
              <a:gd name="connsiteY171" fmla="*/ 64157 h 598959"/>
              <a:gd name="connsiteX172" fmla="*/ 221331 w 609614"/>
              <a:gd name="connsiteY172" fmla="*/ 50074 h 598959"/>
              <a:gd name="connsiteX173" fmla="*/ 207504 w 609614"/>
              <a:gd name="connsiteY173" fmla="*/ 63973 h 598959"/>
              <a:gd name="connsiteX174" fmla="*/ 221515 w 609614"/>
              <a:gd name="connsiteY174" fmla="*/ 78056 h 598959"/>
              <a:gd name="connsiteX175" fmla="*/ 216722 w 609614"/>
              <a:gd name="connsiteY175" fmla="*/ 84775 h 598959"/>
              <a:gd name="connsiteX176" fmla="*/ 198287 w 609614"/>
              <a:gd name="connsiteY176" fmla="*/ 129326 h 598959"/>
              <a:gd name="connsiteX177" fmla="*/ 196904 w 609614"/>
              <a:gd name="connsiteY177" fmla="*/ 137518 h 598959"/>
              <a:gd name="connsiteX178" fmla="*/ 176994 w 609614"/>
              <a:gd name="connsiteY178" fmla="*/ 137518 h 598959"/>
              <a:gd name="connsiteX179" fmla="*/ 176994 w 609614"/>
              <a:gd name="connsiteY179" fmla="*/ 157125 h 598959"/>
              <a:gd name="connsiteX180" fmla="*/ 196904 w 609614"/>
              <a:gd name="connsiteY180" fmla="*/ 157125 h 598959"/>
              <a:gd name="connsiteX181" fmla="*/ 198287 w 609614"/>
              <a:gd name="connsiteY181" fmla="*/ 165317 h 598959"/>
              <a:gd name="connsiteX182" fmla="*/ 216722 w 609614"/>
              <a:gd name="connsiteY182" fmla="*/ 209776 h 598959"/>
              <a:gd name="connsiteX183" fmla="*/ 221515 w 609614"/>
              <a:gd name="connsiteY183" fmla="*/ 216587 h 598959"/>
              <a:gd name="connsiteX184" fmla="*/ 207504 w 609614"/>
              <a:gd name="connsiteY184" fmla="*/ 230578 h 598959"/>
              <a:gd name="connsiteX185" fmla="*/ 221423 w 609614"/>
              <a:gd name="connsiteY185" fmla="*/ 244477 h 598959"/>
              <a:gd name="connsiteX186" fmla="*/ 235434 w 609614"/>
              <a:gd name="connsiteY186" fmla="*/ 230394 h 598959"/>
              <a:gd name="connsiteX187" fmla="*/ 242255 w 609614"/>
              <a:gd name="connsiteY187" fmla="*/ 235273 h 598959"/>
              <a:gd name="connsiteX188" fmla="*/ 248246 w 609614"/>
              <a:gd name="connsiteY188" fmla="*/ 239139 h 598959"/>
              <a:gd name="connsiteX189" fmla="*/ 255805 w 609614"/>
              <a:gd name="connsiteY189" fmla="*/ 236193 h 598959"/>
              <a:gd name="connsiteX190" fmla="*/ 255805 w 609614"/>
              <a:gd name="connsiteY190" fmla="*/ 220637 h 598959"/>
              <a:gd name="connsiteX191" fmla="*/ 216446 w 609614"/>
              <a:gd name="connsiteY191" fmla="*/ 147275 h 598959"/>
              <a:gd name="connsiteX192" fmla="*/ 304935 w 609614"/>
              <a:gd name="connsiteY192" fmla="*/ 58910 h 598959"/>
              <a:gd name="connsiteX193" fmla="*/ 393424 w 609614"/>
              <a:gd name="connsiteY193" fmla="*/ 147275 h 598959"/>
              <a:gd name="connsiteX194" fmla="*/ 354157 w 609614"/>
              <a:gd name="connsiteY194" fmla="*/ 220729 h 598959"/>
              <a:gd name="connsiteX195" fmla="*/ 354157 w 609614"/>
              <a:gd name="connsiteY195" fmla="*/ 236193 h 598959"/>
              <a:gd name="connsiteX196" fmla="*/ 361531 w 609614"/>
              <a:gd name="connsiteY196" fmla="*/ 239046 h 598959"/>
              <a:gd name="connsiteX197" fmla="*/ 367430 w 609614"/>
              <a:gd name="connsiteY197" fmla="*/ 235273 h 598959"/>
              <a:gd name="connsiteX198" fmla="*/ 374159 w 609614"/>
              <a:gd name="connsiteY198" fmla="*/ 230394 h 598959"/>
              <a:gd name="connsiteX199" fmla="*/ 388262 w 609614"/>
              <a:gd name="connsiteY199" fmla="*/ 244477 h 598959"/>
              <a:gd name="connsiteX200" fmla="*/ 402181 w 609614"/>
              <a:gd name="connsiteY200" fmla="*/ 230578 h 598959"/>
              <a:gd name="connsiteX201" fmla="*/ 388078 w 609614"/>
              <a:gd name="connsiteY201" fmla="*/ 216587 h 598959"/>
              <a:gd name="connsiteX202" fmla="*/ 392871 w 609614"/>
              <a:gd name="connsiteY202" fmla="*/ 209776 h 598959"/>
              <a:gd name="connsiteX203" fmla="*/ 411306 w 609614"/>
              <a:gd name="connsiteY203" fmla="*/ 165317 h 598959"/>
              <a:gd name="connsiteX204" fmla="*/ 412689 w 609614"/>
              <a:gd name="connsiteY204" fmla="*/ 157125 h 598959"/>
              <a:gd name="connsiteX205" fmla="*/ 432599 w 609614"/>
              <a:gd name="connsiteY205" fmla="*/ 157125 h 598959"/>
              <a:gd name="connsiteX206" fmla="*/ 432599 w 609614"/>
              <a:gd name="connsiteY206" fmla="*/ 137518 h 598959"/>
              <a:gd name="connsiteX207" fmla="*/ 412689 w 609614"/>
              <a:gd name="connsiteY207" fmla="*/ 137518 h 598959"/>
              <a:gd name="connsiteX208" fmla="*/ 411306 w 609614"/>
              <a:gd name="connsiteY208" fmla="*/ 129326 h 598959"/>
              <a:gd name="connsiteX209" fmla="*/ 392871 w 609614"/>
              <a:gd name="connsiteY209" fmla="*/ 84775 h 598959"/>
              <a:gd name="connsiteX210" fmla="*/ 388078 w 609614"/>
              <a:gd name="connsiteY210" fmla="*/ 78056 h 598959"/>
              <a:gd name="connsiteX211" fmla="*/ 402181 w 609614"/>
              <a:gd name="connsiteY211" fmla="*/ 63973 h 598959"/>
              <a:gd name="connsiteX212" fmla="*/ 388262 w 609614"/>
              <a:gd name="connsiteY212" fmla="*/ 50074 h 598959"/>
              <a:gd name="connsiteX213" fmla="*/ 374159 w 609614"/>
              <a:gd name="connsiteY213" fmla="*/ 64157 h 598959"/>
              <a:gd name="connsiteX214" fmla="*/ 367430 w 609614"/>
              <a:gd name="connsiteY214" fmla="*/ 59370 h 598959"/>
              <a:gd name="connsiteX215" fmla="*/ 322817 w 609614"/>
              <a:gd name="connsiteY215" fmla="*/ 40961 h 598959"/>
              <a:gd name="connsiteX216" fmla="*/ 314613 w 609614"/>
              <a:gd name="connsiteY216" fmla="*/ 39580 h 598959"/>
              <a:gd name="connsiteX217" fmla="*/ 314613 w 609614"/>
              <a:gd name="connsiteY217" fmla="*/ 19698 h 598959"/>
              <a:gd name="connsiteX218" fmla="*/ 275346 w 609614"/>
              <a:gd name="connsiteY218" fmla="*/ 0 h 598959"/>
              <a:gd name="connsiteX219" fmla="*/ 334339 w 609614"/>
              <a:gd name="connsiteY219" fmla="*/ 0 h 598959"/>
              <a:gd name="connsiteX220" fmla="*/ 334339 w 609614"/>
              <a:gd name="connsiteY220" fmla="*/ 23196 h 598959"/>
              <a:gd name="connsiteX221" fmla="*/ 371855 w 609614"/>
              <a:gd name="connsiteY221" fmla="*/ 38752 h 598959"/>
              <a:gd name="connsiteX222" fmla="*/ 388262 w 609614"/>
              <a:gd name="connsiteY222" fmla="*/ 22367 h 598959"/>
              <a:gd name="connsiteX223" fmla="*/ 429925 w 609614"/>
              <a:gd name="connsiteY223" fmla="*/ 63973 h 598959"/>
              <a:gd name="connsiteX224" fmla="*/ 413518 w 609614"/>
              <a:gd name="connsiteY224" fmla="*/ 80357 h 598959"/>
              <a:gd name="connsiteX225" fmla="*/ 429096 w 609614"/>
              <a:gd name="connsiteY225" fmla="*/ 117820 h 598959"/>
              <a:gd name="connsiteX226" fmla="*/ 452324 w 609614"/>
              <a:gd name="connsiteY226" fmla="*/ 117820 h 598959"/>
              <a:gd name="connsiteX227" fmla="*/ 452324 w 609614"/>
              <a:gd name="connsiteY227" fmla="*/ 176731 h 598959"/>
              <a:gd name="connsiteX228" fmla="*/ 429096 w 609614"/>
              <a:gd name="connsiteY228" fmla="*/ 176731 h 598959"/>
              <a:gd name="connsiteX229" fmla="*/ 413518 w 609614"/>
              <a:gd name="connsiteY229" fmla="*/ 214194 h 598959"/>
              <a:gd name="connsiteX230" fmla="*/ 429925 w 609614"/>
              <a:gd name="connsiteY230" fmla="*/ 230578 h 598959"/>
              <a:gd name="connsiteX231" fmla="*/ 388262 w 609614"/>
              <a:gd name="connsiteY231" fmla="*/ 272276 h 598959"/>
              <a:gd name="connsiteX232" fmla="*/ 373514 w 609614"/>
              <a:gd name="connsiteY232" fmla="*/ 257548 h 598959"/>
              <a:gd name="connsiteX233" fmla="*/ 373790 w 609614"/>
              <a:gd name="connsiteY233" fmla="*/ 260217 h 598959"/>
              <a:gd name="connsiteX234" fmla="*/ 362268 w 609614"/>
              <a:gd name="connsiteY234" fmla="*/ 280928 h 598959"/>
              <a:gd name="connsiteX235" fmla="*/ 363928 w 609614"/>
              <a:gd name="connsiteY235" fmla="*/ 289672 h 598959"/>
              <a:gd name="connsiteX236" fmla="*/ 339409 w 609614"/>
              <a:gd name="connsiteY236" fmla="*/ 314157 h 598959"/>
              <a:gd name="connsiteX237" fmla="*/ 270553 w 609614"/>
              <a:gd name="connsiteY237" fmla="*/ 314157 h 598959"/>
              <a:gd name="connsiteX238" fmla="*/ 245942 w 609614"/>
              <a:gd name="connsiteY238" fmla="*/ 289672 h 598959"/>
              <a:gd name="connsiteX239" fmla="*/ 247693 w 609614"/>
              <a:gd name="connsiteY239" fmla="*/ 280928 h 598959"/>
              <a:gd name="connsiteX240" fmla="*/ 236171 w 609614"/>
              <a:gd name="connsiteY240" fmla="*/ 260217 h 598959"/>
              <a:gd name="connsiteX241" fmla="*/ 236448 w 609614"/>
              <a:gd name="connsiteY241" fmla="*/ 257180 h 598959"/>
              <a:gd name="connsiteX242" fmla="*/ 221331 w 609614"/>
              <a:gd name="connsiteY242" fmla="*/ 272276 h 598959"/>
              <a:gd name="connsiteX243" fmla="*/ 179667 w 609614"/>
              <a:gd name="connsiteY243" fmla="*/ 230578 h 598959"/>
              <a:gd name="connsiteX244" fmla="*/ 196075 w 609614"/>
              <a:gd name="connsiteY244" fmla="*/ 214194 h 598959"/>
              <a:gd name="connsiteX245" fmla="*/ 180589 w 609614"/>
              <a:gd name="connsiteY245" fmla="*/ 176731 h 598959"/>
              <a:gd name="connsiteX246" fmla="*/ 157361 w 609614"/>
              <a:gd name="connsiteY246" fmla="*/ 176731 h 598959"/>
              <a:gd name="connsiteX247" fmla="*/ 157361 w 609614"/>
              <a:gd name="connsiteY247" fmla="*/ 117820 h 598959"/>
              <a:gd name="connsiteX248" fmla="*/ 180589 w 609614"/>
              <a:gd name="connsiteY248" fmla="*/ 117820 h 598959"/>
              <a:gd name="connsiteX249" fmla="*/ 196075 w 609614"/>
              <a:gd name="connsiteY249" fmla="*/ 80357 h 598959"/>
              <a:gd name="connsiteX250" fmla="*/ 179667 w 609614"/>
              <a:gd name="connsiteY250" fmla="*/ 63973 h 598959"/>
              <a:gd name="connsiteX251" fmla="*/ 221423 w 609614"/>
              <a:gd name="connsiteY251" fmla="*/ 22367 h 598959"/>
              <a:gd name="connsiteX252" fmla="*/ 237830 w 609614"/>
              <a:gd name="connsiteY252" fmla="*/ 38752 h 598959"/>
              <a:gd name="connsiteX253" fmla="*/ 275346 w 609614"/>
              <a:gd name="connsiteY253" fmla="*/ 23196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609614" h="598959">
                <a:moveTo>
                  <a:pt x="481817" y="549900"/>
                </a:moveTo>
                <a:lnTo>
                  <a:pt x="481817" y="579354"/>
                </a:lnTo>
                <a:lnTo>
                  <a:pt x="589974" y="579354"/>
                </a:lnTo>
                <a:lnTo>
                  <a:pt x="589974" y="549900"/>
                </a:lnTo>
                <a:close/>
                <a:moveTo>
                  <a:pt x="19631" y="549900"/>
                </a:moveTo>
                <a:lnTo>
                  <a:pt x="19631" y="579354"/>
                </a:lnTo>
                <a:lnTo>
                  <a:pt x="127836" y="579354"/>
                </a:lnTo>
                <a:lnTo>
                  <a:pt x="127836" y="549900"/>
                </a:lnTo>
                <a:close/>
                <a:moveTo>
                  <a:pt x="294963" y="451689"/>
                </a:moveTo>
                <a:lnTo>
                  <a:pt x="314651" y="451689"/>
                </a:lnTo>
                <a:lnTo>
                  <a:pt x="314651" y="471306"/>
                </a:lnTo>
                <a:lnTo>
                  <a:pt x="294963" y="471306"/>
                </a:lnTo>
                <a:close/>
                <a:moveTo>
                  <a:pt x="294963" y="412384"/>
                </a:moveTo>
                <a:lnTo>
                  <a:pt x="314651" y="412384"/>
                </a:lnTo>
                <a:lnTo>
                  <a:pt x="314651" y="432072"/>
                </a:lnTo>
                <a:lnTo>
                  <a:pt x="294963" y="432072"/>
                </a:lnTo>
                <a:close/>
                <a:moveTo>
                  <a:pt x="294963" y="373150"/>
                </a:moveTo>
                <a:lnTo>
                  <a:pt x="314651" y="373150"/>
                </a:lnTo>
                <a:lnTo>
                  <a:pt x="314651" y="392767"/>
                </a:lnTo>
                <a:lnTo>
                  <a:pt x="294963" y="392767"/>
                </a:lnTo>
                <a:close/>
                <a:moveTo>
                  <a:pt x="294963" y="333845"/>
                </a:moveTo>
                <a:lnTo>
                  <a:pt x="314651" y="333845"/>
                </a:lnTo>
                <a:lnTo>
                  <a:pt x="314651" y="353462"/>
                </a:lnTo>
                <a:lnTo>
                  <a:pt x="294963" y="353462"/>
                </a:lnTo>
                <a:close/>
                <a:moveTo>
                  <a:pt x="270553" y="284794"/>
                </a:moveTo>
                <a:cubicBezTo>
                  <a:pt x="267880" y="284794"/>
                  <a:pt x="265667" y="287003"/>
                  <a:pt x="265667" y="289672"/>
                </a:cubicBezTo>
                <a:cubicBezTo>
                  <a:pt x="265667" y="292342"/>
                  <a:pt x="267880" y="294551"/>
                  <a:pt x="270553" y="294551"/>
                </a:cubicBezTo>
                <a:lnTo>
                  <a:pt x="339409" y="294551"/>
                </a:lnTo>
                <a:cubicBezTo>
                  <a:pt x="342082" y="294551"/>
                  <a:pt x="344294" y="292342"/>
                  <a:pt x="344294" y="289672"/>
                </a:cubicBezTo>
                <a:cubicBezTo>
                  <a:pt x="344294" y="287003"/>
                  <a:pt x="342082" y="284794"/>
                  <a:pt x="339409" y="284794"/>
                </a:cubicBezTo>
                <a:close/>
                <a:moveTo>
                  <a:pt x="491868" y="275519"/>
                </a:moveTo>
                <a:cubicBezTo>
                  <a:pt x="489562" y="274691"/>
                  <a:pt x="486981" y="275059"/>
                  <a:pt x="484952" y="276532"/>
                </a:cubicBezTo>
                <a:cubicBezTo>
                  <a:pt x="482924" y="278004"/>
                  <a:pt x="481817" y="280305"/>
                  <a:pt x="481817" y="282791"/>
                </a:cubicBezTo>
                <a:cubicBezTo>
                  <a:pt x="481817" y="285920"/>
                  <a:pt x="483661" y="288681"/>
                  <a:pt x="486612" y="289878"/>
                </a:cubicBezTo>
                <a:lnTo>
                  <a:pt x="511323" y="299726"/>
                </a:lnTo>
                <a:lnTo>
                  <a:pt x="511323" y="282054"/>
                </a:lnTo>
                <a:close/>
                <a:moveTo>
                  <a:pt x="117697" y="275519"/>
                </a:moveTo>
                <a:lnTo>
                  <a:pt x="98342" y="282054"/>
                </a:lnTo>
                <a:lnTo>
                  <a:pt x="98342" y="299726"/>
                </a:lnTo>
                <a:lnTo>
                  <a:pt x="122951" y="289878"/>
                </a:lnTo>
                <a:cubicBezTo>
                  <a:pt x="125900" y="288681"/>
                  <a:pt x="127836" y="285920"/>
                  <a:pt x="127836" y="282791"/>
                </a:cubicBezTo>
                <a:cubicBezTo>
                  <a:pt x="127836" y="280305"/>
                  <a:pt x="126637" y="278004"/>
                  <a:pt x="124610" y="276532"/>
                </a:cubicBezTo>
                <a:cubicBezTo>
                  <a:pt x="122582" y="275059"/>
                  <a:pt x="120094" y="274691"/>
                  <a:pt x="117697" y="275519"/>
                </a:cubicBezTo>
                <a:close/>
                <a:moveTo>
                  <a:pt x="260690" y="255339"/>
                </a:moveTo>
                <a:cubicBezTo>
                  <a:pt x="258017" y="255339"/>
                  <a:pt x="255805" y="257548"/>
                  <a:pt x="255805" y="260217"/>
                </a:cubicBezTo>
                <a:cubicBezTo>
                  <a:pt x="255805" y="262887"/>
                  <a:pt x="258017" y="265096"/>
                  <a:pt x="260690" y="265096"/>
                </a:cubicBezTo>
                <a:lnTo>
                  <a:pt x="270553" y="265096"/>
                </a:lnTo>
                <a:lnTo>
                  <a:pt x="339409" y="265096"/>
                </a:lnTo>
                <a:lnTo>
                  <a:pt x="349179" y="265096"/>
                </a:lnTo>
                <a:cubicBezTo>
                  <a:pt x="351945" y="265096"/>
                  <a:pt x="354157" y="262887"/>
                  <a:pt x="354157" y="260217"/>
                </a:cubicBezTo>
                <a:cubicBezTo>
                  <a:pt x="354157" y="257548"/>
                  <a:pt x="351945" y="255339"/>
                  <a:pt x="349179" y="255339"/>
                </a:cubicBezTo>
                <a:close/>
                <a:moveTo>
                  <a:pt x="519714" y="216059"/>
                </a:moveTo>
                <a:cubicBezTo>
                  <a:pt x="515103" y="216059"/>
                  <a:pt x="511323" y="219833"/>
                  <a:pt x="511323" y="224435"/>
                </a:cubicBezTo>
                <a:cubicBezTo>
                  <a:pt x="511323" y="230234"/>
                  <a:pt x="512706" y="236125"/>
                  <a:pt x="515288" y="241371"/>
                </a:cubicBezTo>
                <a:lnTo>
                  <a:pt x="530963" y="272666"/>
                </a:lnTo>
                <a:lnTo>
                  <a:pt x="530963" y="355873"/>
                </a:lnTo>
                <a:lnTo>
                  <a:pt x="512061" y="393519"/>
                </a:lnTo>
                <a:lnTo>
                  <a:pt x="478867" y="338201"/>
                </a:lnTo>
                <a:cubicBezTo>
                  <a:pt x="477207" y="335531"/>
                  <a:pt x="474256" y="333875"/>
                  <a:pt x="471121" y="333875"/>
                </a:cubicBezTo>
                <a:cubicBezTo>
                  <a:pt x="466142" y="333875"/>
                  <a:pt x="462085" y="337924"/>
                  <a:pt x="462085" y="342895"/>
                </a:cubicBezTo>
                <a:cubicBezTo>
                  <a:pt x="462085" y="348786"/>
                  <a:pt x="463192" y="354492"/>
                  <a:pt x="465220" y="360015"/>
                </a:cubicBezTo>
                <a:lnTo>
                  <a:pt x="490577" y="427575"/>
                </a:lnTo>
                <a:lnTo>
                  <a:pt x="511323" y="458501"/>
                </a:lnTo>
                <a:lnTo>
                  <a:pt x="511323" y="530203"/>
                </a:lnTo>
                <a:lnTo>
                  <a:pt x="562220" y="530203"/>
                </a:lnTo>
                <a:lnTo>
                  <a:pt x="570335" y="489980"/>
                </a:lnTo>
                <a:lnTo>
                  <a:pt x="570335" y="364341"/>
                </a:lnTo>
                <a:lnTo>
                  <a:pt x="551064" y="268340"/>
                </a:lnTo>
                <a:lnTo>
                  <a:pt x="527182" y="220661"/>
                </a:lnTo>
                <a:cubicBezTo>
                  <a:pt x="525799" y="217808"/>
                  <a:pt x="522849" y="216059"/>
                  <a:pt x="519714" y="216059"/>
                </a:cubicBezTo>
                <a:close/>
                <a:moveTo>
                  <a:pt x="89955" y="216059"/>
                </a:moveTo>
                <a:cubicBezTo>
                  <a:pt x="86729" y="216059"/>
                  <a:pt x="83872" y="217808"/>
                  <a:pt x="82397" y="220753"/>
                </a:cubicBezTo>
                <a:lnTo>
                  <a:pt x="58526" y="268340"/>
                </a:lnTo>
                <a:lnTo>
                  <a:pt x="39355" y="364341"/>
                </a:lnTo>
                <a:lnTo>
                  <a:pt x="39355" y="489980"/>
                </a:lnTo>
                <a:lnTo>
                  <a:pt x="47374" y="530203"/>
                </a:lnTo>
                <a:lnTo>
                  <a:pt x="98342" y="530203"/>
                </a:lnTo>
                <a:lnTo>
                  <a:pt x="98342" y="458501"/>
                </a:lnTo>
                <a:lnTo>
                  <a:pt x="118988" y="427575"/>
                </a:lnTo>
                <a:lnTo>
                  <a:pt x="144333" y="360015"/>
                </a:lnTo>
                <a:cubicBezTo>
                  <a:pt x="146453" y="354492"/>
                  <a:pt x="147467" y="348786"/>
                  <a:pt x="147467" y="342895"/>
                </a:cubicBezTo>
                <a:cubicBezTo>
                  <a:pt x="147467" y="337924"/>
                  <a:pt x="143412" y="333875"/>
                  <a:pt x="138435" y="333875"/>
                </a:cubicBezTo>
                <a:cubicBezTo>
                  <a:pt x="135301" y="333875"/>
                  <a:pt x="132352" y="335531"/>
                  <a:pt x="130785" y="338201"/>
                </a:cubicBezTo>
                <a:lnTo>
                  <a:pt x="97513" y="393519"/>
                </a:lnTo>
                <a:lnTo>
                  <a:pt x="78618" y="355873"/>
                </a:lnTo>
                <a:lnTo>
                  <a:pt x="78618" y="272666"/>
                </a:lnTo>
                <a:lnTo>
                  <a:pt x="94287" y="241371"/>
                </a:lnTo>
                <a:cubicBezTo>
                  <a:pt x="96960" y="236125"/>
                  <a:pt x="98342" y="230234"/>
                  <a:pt x="98342" y="224435"/>
                </a:cubicBezTo>
                <a:cubicBezTo>
                  <a:pt x="98342" y="219833"/>
                  <a:pt x="94563" y="216059"/>
                  <a:pt x="89955" y="216059"/>
                </a:cubicBezTo>
                <a:close/>
                <a:moveTo>
                  <a:pt x="519714" y="196454"/>
                </a:moveTo>
                <a:cubicBezTo>
                  <a:pt x="530410" y="196454"/>
                  <a:pt x="539999" y="202345"/>
                  <a:pt x="544794" y="211917"/>
                </a:cubicBezTo>
                <a:lnTo>
                  <a:pt x="570150" y="263185"/>
                </a:lnTo>
                <a:lnTo>
                  <a:pt x="589974" y="363328"/>
                </a:lnTo>
                <a:lnTo>
                  <a:pt x="589790" y="492925"/>
                </a:lnTo>
                <a:lnTo>
                  <a:pt x="582321" y="530203"/>
                </a:lnTo>
                <a:lnTo>
                  <a:pt x="609614" y="530203"/>
                </a:lnTo>
                <a:lnTo>
                  <a:pt x="609614" y="598959"/>
                </a:lnTo>
                <a:lnTo>
                  <a:pt x="462085" y="598959"/>
                </a:lnTo>
                <a:lnTo>
                  <a:pt x="462085" y="530203"/>
                </a:lnTo>
                <a:lnTo>
                  <a:pt x="491591" y="530203"/>
                </a:lnTo>
                <a:lnTo>
                  <a:pt x="491591" y="464484"/>
                </a:lnTo>
                <a:lnTo>
                  <a:pt x="472597" y="435490"/>
                </a:lnTo>
                <a:lnTo>
                  <a:pt x="446779" y="366918"/>
                </a:lnTo>
                <a:cubicBezTo>
                  <a:pt x="443921" y="359186"/>
                  <a:pt x="442445" y="351087"/>
                  <a:pt x="442445" y="342895"/>
                </a:cubicBezTo>
                <a:cubicBezTo>
                  <a:pt x="442445" y="327063"/>
                  <a:pt x="455354" y="314269"/>
                  <a:pt x="471121" y="314269"/>
                </a:cubicBezTo>
                <a:cubicBezTo>
                  <a:pt x="481172" y="314269"/>
                  <a:pt x="490577" y="319608"/>
                  <a:pt x="495740" y="328168"/>
                </a:cubicBezTo>
                <a:lnTo>
                  <a:pt x="510493" y="352743"/>
                </a:lnTo>
                <a:lnTo>
                  <a:pt x="511323" y="351179"/>
                </a:lnTo>
                <a:lnTo>
                  <a:pt x="511323" y="320896"/>
                </a:lnTo>
                <a:lnTo>
                  <a:pt x="479328" y="308102"/>
                </a:lnTo>
                <a:cubicBezTo>
                  <a:pt x="468908" y="303960"/>
                  <a:pt x="462085" y="294020"/>
                  <a:pt x="462085" y="282791"/>
                </a:cubicBezTo>
                <a:cubicBezTo>
                  <a:pt x="462085" y="273954"/>
                  <a:pt x="466419" y="265763"/>
                  <a:pt x="473519" y="260608"/>
                </a:cubicBezTo>
                <a:cubicBezTo>
                  <a:pt x="480618" y="255454"/>
                  <a:pt x="489839" y="254073"/>
                  <a:pt x="498230" y="256926"/>
                </a:cubicBezTo>
                <a:lnTo>
                  <a:pt x="501641" y="258031"/>
                </a:lnTo>
                <a:lnTo>
                  <a:pt x="497676" y="250115"/>
                </a:lnTo>
                <a:cubicBezTo>
                  <a:pt x="493712" y="242199"/>
                  <a:pt x="491591" y="233271"/>
                  <a:pt x="491591" y="224435"/>
                </a:cubicBezTo>
                <a:cubicBezTo>
                  <a:pt x="491591" y="208972"/>
                  <a:pt x="504223" y="196454"/>
                  <a:pt x="519714" y="196454"/>
                </a:cubicBezTo>
                <a:close/>
                <a:moveTo>
                  <a:pt x="89955" y="196454"/>
                </a:moveTo>
                <a:cubicBezTo>
                  <a:pt x="105347" y="196454"/>
                  <a:pt x="117974" y="208972"/>
                  <a:pt x="117974" y="224435"/>
                </a:cubicBezTo>
                <a:cubicBezTo>
                  <a:pt x="117974" y="233271"/>
                  <a:pt x="115854" y="242199"/>
                  <a:pt x="111891" y="250115"/>
                </a:cubicBezTo>
                <a:lnTo>
                  <a:pt x="107927" y="258031"/>
                </a:lnTo>
                <a:lnTo>
                  <a:pt x="111430" y="256926"/>
                </a:lnTo>
                <a:cubicBezTo>
                  <a:pt x="119725" y="254073"/>
                  <a:pt x="128942" y="255454"/>
                  <a:pt x="136038" y="260608"/>
                </a:cubicBezTo>
                <a:cubicBezTo>
                  <a:pt x="143227" y="265763"/>
                  <a:pt x="147467" y="273954"/>
                  <a:pt x="147467" y="282791"/>
                </a:cubicBezTo>
                <a:cubicBezTo>
                  <a:pt x="147467" y="294020"/>
                  <a:pt x="140739" y="303960"/>
                  <a:pt x="130232" y="308102"/>
                </a:cubicBezTo>
                <a:lnTo>
                  <a:pt x="98342" y="320896"/>
                </a:lnTo>
                <a:lnTo>
                  <a:pt x="98342" y="351179"/>
                </a:lnTo>
                <a:lnTo>
                  <a:pt x="99079" y="352743"/>
                </a:lnTo>
                <a:lnTo>
                  <a:pt x="113918" y="328168"/>
                </a:lnTo>
                <a:cubicBezTo>
                  <a:pt x="118988" y="319608"/>
                  <a:pt x="128481" y="314269"/>
                  <a:pt x="138435" y="314269"/>
                </a:cubicBezTo>
                <a:cubicBezTo>
                  <a:pt x="154288" y="314269"/>
                  <a:pt x="167099" y="327063"/>
                  <a:pt x="167099" y="342895"/>
                </a:cubicBezTo>
                <a:cubicBezTo>
                  <a:pt x="167099" y="351087"/>
                  <a:pt x="165624" y="359186"/>
                  <a:pt x="162767" y="366918"/>
                </a:cubicBezTo>
                <a:lnTo>
                  <a:pt x="135946" y="437515"/>
                </a:lnTo>
                <a:lnTo>
                  <a:pt x="117974" y="464484"/>
                </a:lnTo>
                <a:lnTo>
                  <a:pt x="117974" y="530203"/>
                </a:lnTo>
                <a:lnTo>
                  <a:pt x="147467" y="530203"/>
                </a:lnTo>
                <a:lnTo>
                  <a:pt x="147467" y="598959"/>
                </a:lnTo>
                <a:lnTo>
                  <a:pt x="0" y="598959"/>
                </a:lnTo>
                <a:lnTo>
                  <a:pt x="0" y="530203"/>
                </a:lnTo>
                <a:lnTo>
                  <a:pt x="27373" y="530203"/>
                </a:lnTo>
                <a:lnTo>
                  <a:pt x="19631" y="490992"/>
                </a:lnTo>
                <a:lnTo>
                  <a:pt x="19816" y="361395"/>
                </a:lnTo>
                <a:lnTo>
                  <a:pt x="40369" y="260792"/>
                </a:lnTo>
                <a:lnTo>
                  <a:pt x="64793" y="211917"/>
                </a:lnTo>
                <a:cubicBezTo>
                  <a:pt x="69586" y="202345"/>
                  <a:pt x="79263" y="196454"/>
                  <a:pt x="89955" y="196454"/>
                </a:cubicBezTo>
                <a:close/>
                <a:moveTo>
                  <a:pt x="304935" y="137518"/>
                </a:moveTo>
                <a:cubicBezTo>
                  <a:pt x="299497" y="137518"/>
                  <a:pt x="295164" y="141845"/>
                  <a:pt x="295164" y="147275"/>
                </a:cubicBezTo>
                <a:cubicBezTo>
                  <a:pt x="295164" y="152706"/>
                  <a:pt x="299497" y="157125"/>
                  <a:pt x="304935" y="157125"/>
                </a:cubicBezTo>
                <a:cubicBezTo>
                  <a:pt x="310373" y="157125"/>
                  <a:pt x="314798" y="152706"/>
                  <a:pt x="314798" y="147275"/>
                </a:cubicBezTo>
                <a:cubicBezTo>
                  <a:pt x="314798" y="141845"/>
                  <a:pt x="310373" y="137518"/>
                  <a:pt x="304935" y="137518"/>
                </a:cubicBezTo>
                <a:close/>
                <a:moveTo>
                  <a:pt x="304935" y="78608"/>
                </a:moveTo>
                <a:cubicBezTo>
                  <a:pt x="267050" y="78608"/>
                  <a:pt x="236171" y="109444"/>
                  <a:pt x="236171" y="147275"/>
                </a:cubicBezTo>
                <a:cubicBezTo>
                  <a:pt x="236171" y="171668"/>
                  <a:pt x="249352" y="194496"/>
                  <a:pt x="270553" y="206738"/>
                </a:cubicBezTo>
                <a:lnTo>
                  <a:pt x="275438" y="209591"/>
                </a:lnTo>
                <a:lnTo>
                  <a:pt x="275438" y="235641"/>
                </a:lnTo>
                <a:lnTo>
                  <a:pt x="295164" y="235641"/>
                </a:lnTo>
                <a:lnTo>
                  <a:pt x="295164" y="174982"/>
                </a:lnTo>
                <a:cubicBezTo>
                  <a:pt x="283734" y="170932"/>
                  <a:pt x="275438" y="160070"/>
                  <a:pt x="275438" y="147275"/>
                </a:cubicBezTo>
                <a:cubicBezTo>
                  <a:pt x="275438" y="131075"/>
                  <a:pt x="288711" y="117820"/>
                  <a:pt x="304935" y="117820"/>
                </a:cubicBezTo>
                <a:cubicBezTo>
                  <a:pt x="321250" y="117820"/>
                  <a:pt x="334431" y="131075"/>
                  <a:pt x="334431" y="147275"/>
                </a:cubicBezTo>
                <a:cubicBezTo>
                  <a:pt x="334431" y="160070"/>
                  <a:pt x="326228" y="170932"/>
                  <a:pt x="314798" y="174982"/>
                </a:cubicBezTo>
                <a:lnTo>
                  <a:pt x="314798" y="235641"/>
                </a:lnTo>
                <a:lnTo>
                  <a:pt x="334431" y="235641"/>
                </a:lnTo>
                <a:lnTo>
                  <a:pt x="334431" y="209591"/>
                </a:lnTo>
                <a:lnTo>
                  <a:pt x="339409" y="206738"/>
                </a:lnTo>
                <a:cubicBezTo>
                  <a:pt x="360609" y="194496"/>
                  <a:pt x="373790" y="171668"/>
                  <a:pt x="373790" y="147275"/>
                </a:cubicBezTo>
                <a:cubicBezTo>
                  <a:pt x="373790" y="109444"/>
                  <a:pt x="342911" y="78608"/>
                  <a:pt x="304935" y="78608"/>
                </a:cubicBezTo>
                <a:close/>
                <a:moveTo>
                  <a:pt x="294980" y="19698"/>
                </a:moveTo>
                <a:lnTo>
                  <a:pt x="294980" y="39580"/>
                </a:lnTo>
                <a:lnTo>
                  <a:pt x="286776" y="40961"/>
                </a:lnTo>
                <a:cubicBezTo>
                  <a:pt x="270553" y="43630"/>
                  <a:pt x="255528" y="49890"/>
                  <a:pt x="242255" y="59370"/>
                </a:cubicBezTo>
                <a:lnTo>
                  <a:pt x="235434" y="64157"/>
                </a:lnTo>
                <a:lnTo>
                  <a:pt x="221331" y="50074"/>
                </a:lnTo>
                <a:lnTo>
                  <a:pt x="207504" y="63973"/>
                </a:lnTo>
                <a:lnTo>
                  <a:pt x="221515" y="78056"/>
                </a:lnTo>
                <a:lnTo>
                  <a:pt x="216722" y="84775"/>
                </a:lnTo>
                <a:cubicBezTo>
                  <a:pt x="207228" y="98122"/>
                  <a:pt x="201052" y="113126"/>
                  <a:pt x="198287" y="129326"/>
                </a:cubicBezTo>
                <a:lnTo>
                  <a:pt x="196904" y="137518"/>
                </a:lnTo>
                <a:lnTo>
                  <a:pt x="176994" y="137518"/>
                </a:lnTo>
                <a:lnTo>
                  <a:pt x="176994" y="157125"/>
                </a:lnTo>
                <a:lnTo>
                  <a:pt x="196904" y="157125"/>
                </a:lnTo>
                <a:lnTo>
                  <a:pt x="198287" y="165317"/>
                </a:lnTo>
                <a:cubicBezTo>
                  <a:pt x="201052" y="181517"/>
                  <a:pt x="207228" y="196521"/>
                  <a:pt x="216722" y="209776"/>
                </a:cubicBezTo>
                <a:lnTo>
                  <a:pt x="221515" y="216587"/>
                </a:lnTo>
                <a:lnTo>
                  <a:pt x="207504" y="230578"/>
                </a:lnTo>
                <a:lnTo>
                  <a:pt x="221423" y="244477"/>
                </a:lnTo>
                <a:lnTo>
                  <a:pt x="235434" y="230394"/>
                </a:lnTo>
                <a:lnTo>
                  <a:pt x="242255" y="235273"/>
                </a:lnTo>
                <a:cubicBezTo>
                  <a:pt x="244098" y="236561"/>
                  <a:pt x="246126" y="237850"/>
                  <a:pt x="248246" y="239139"/>
                </a:cubicBezTo>
                <a:cubicBezTo>
                  <a:pt x="250551" y="237758"/>
                  <a:pt x="253039" y="236745"/>
                  <a:pt x="255805" y="236193"/>
                </a:cubicBezTo>
                <a:lnTo>
                  <a:pt x="255805" y="220637"/>
                </a:lnTo>
                <a:cubicBezTo>
                  <a:pt x="231378" y="204345"/>
                  <a:pt x="216446" y="176731"/>
                  <a:pt x="216446" y="147275"/>
                </a:cubicBezTo>
                <a:cubicBezTo>
                  <a:pt x="216446" y="98583"/>
                  <a:pt x="256173" y="58910"/>
                  <a:pt x="304935" y="58910"/>
                </a:cubicBezTo>
                <a:cubicBezTo>
                  <a:pt x="353788" y="58910"/>
                  <a:pt x="393424" y="98583"/>
                  <a:pt x="393424" y="147275"/>
                </a:cubicBezTo>
                <a:cubicBezTo>
                  <a:pt x="393424" y="176731"/>
                  <a:pt x="378491" y="204345"/>
                  <a:pt x="354157" y="220729"/>
                </a:cubicBezTo>
                <a:lnTo>
                  <a:pt x="354157" y="236193"/>
                </a:lnTo>
                <a:cubicBezTo>
                  <a:pt x="356830" y="236653"/>
                  <a:pt x="359227" y="237758"/>
                  <a:pt x="361531" y="239046"/>
                </a:cubicBezTo>
                <a:cubicBezTo>
                  <a:pt x="363651" y="237850"/>
                  <a:pt x="365587" y="236561"/>
                  <a:pt x="367430" y="235273"/>
                </a:cubicBezTo>
                <a:lnTo>
                  <a:pt x="374159" y="230394"/>
                </a:lnTo>
                <a:lnTo>
                  <a:pt x="388262" y="244477"/>
                </a:lnTo>
                <a:lnTo>
                  <a:pt x="402181" y="230578"/>
                </a:lnTo>
                <a:lnTo>
                  <a:pt x="388078" y="216587"/>
                </a:lnTo>
                <a:lnTo>
                  <a:pt x="392871" y="209776"/>
                </a:lnTo>
                <a:cubicBezTo>
                  <a:pt x="402365" y="196521"/>
                  <a:pt x="408633" y="181517"/>
                  <a:pt x="411306" y="165317"/>
                </a:cubicBezTo>
                <a:lnTo>
                  <a:pt x="412689" y="157125"/>
                </a:lnTo>
                <a:lnTo>
                  <a:pt x="432599" y="157125"/>
                </a:lnTo>
                <a:lnTo>
                  <a:pt x="432599" y="137518"/>
                </a:lnTo>
                <a:lnTo>
                  <a:pt x="412689" y="137518"/>
                </a:lnTo>
                <a:lnTo>
                  <a:pt x="411306" y="129326"/>
                </a:lnTo>
                <a:cubicBezTo>
                  <a:pt x="408633" y="113126"/>
                  <a:pt x="402365" y="98122"/>
                  <a:pt x="392871" y="84775"/>
                </a:cubicBezTo>
                <a:lnTo>
                  <a:pt x="388078" y="78056"/>
                </a:lnTo>
                <a:lnTo>
                  <a:pt x="402181" y="63973"/>
                </a:lnTo>
                <a:lnTo>
                  <a:pt x="388262" y="50074"/>
                </a:lnTo>
                <a:lnTo>
                  <a:pt x="374159" y="64157"/>
                </a:lnTo>
                <a:lnTo>
                  <a:pt x="367430" y="59370"/>
                </a:lnTo>
                <a:cubicBezTo>
                  <a:pt x="354065" y="49890"/>
                  <a:pt x="339040" y="43630"/>
                  <a:pt x="322817" y="40961"/>
                </a:cubicBezTo>
                <a:lnTo>
                  <a:pt x="314613" y="39580"/>
                </a:lnTo>
                <a:lnTo>
                  <a:pt x="314613" y="19698"/>
                </a:lnTo>
                <a:close/>
                <a:moveTo>
                  <a:pt x="275346" y="0"/>
                </a:moveTo>
                <a:lnTo>
                  <a:pt x="334339" y="0"/>
                </a:lnTo>
                <a:lnTo>
                  <a:pt x="334339" y="23196"/>
                </a:lnTo>
                <a:cubicBezTo>
                  <a:pt x="347612" y="26325"/>
                  <a:pt x="360240" y="31572"/>
                  <a:pt x="371855" y="38752"/>
                </a:cubicBezTo>
                <a:lnTo>
                  <a:pt x="388262" y="22367"/>
                </a:lnTo>
                <a:lnTo>
                  <a:pt x="429925" y="63973"/>
                </a:lnTo>
                <a:lnTo>
                  <a:pt x="413518" y="80357"/>
                </a:lnTo>
                <a:cubicBezTo>
                  <a:pt x="420708" y="91955"/>
                  <a:pt x="425962" y="104566"/>
                  <a:pt x="429096" y="117820"/>
                </a:cubicBezTo>
                <a:lnTo>
                  <a:pt x="452324" y="117820"/>
                </a:lnTo>
                <a:lnTo>
                  <a:pt x="452324" y="176731"/>
                </a:lnTo>
                <a:lnTo>
                  <a:pt x="429096" y="176731"/>
                </a:lnTo>
                <a:cubicBezTo>
                  <a:pt x="425962" y="190077"/>
                  <a:pt x="420708" y="202596"/>
                  <a:pt x="413518" y="214194"/>
                </a:cubicBezTo>
                <a:lnTo>
                  <a:pt x="429925" y="230578"/>
                </a:lnTo>
                <a:lnTo>
                  <a:pt x="388262" y="272276"/>
                </a:lnTo>
                <a:lnTo>
                  <a:pt x="373514" y="257548"/>
                </a:lnTo>
                <a:cubicBezTo>
                  <a:pt x="373606" y="258468"/>
                  <a:pt x="373790" y="259297"/>
                  <a:pt x="373790" y="260217"/>
                </a:cubicBezTo>
                <a:cubicBezTo>
                  <a:pt x="373790" y="268962"/>
                  <a:pt x="369182" y="276602"/>
                  <a:pt x="362268" y="280928"/>
                </a:cubicBezTo>
                <a:cubicBezTo>
                  <a:pt x="363282" y="283597"/>
                  <a:pt x="363928" y="286543"/>
                  <a:pt x="363928" y="289672"/>
                </a:cubicBezTo>
                <a:cubicBezTo>
                  <a:pt x="363928" y="303203"/>
                  <a:pt x="352959" y="314157"/>
                  <a:pt x="339409" y="314157"/>
                </a:cubicBezTo>
                <a:lnTo>
                  <a:pt x="270553" y="314157"/>
                </a:lnTo>
                <a:cubicBezTo>
                  <a:pt x="257003" y="314157"/>
                  <a:pt x="245942" y="303203"/>
                  <a:pt x="245942" y="289672"/>
                </a:cubicBezTo>
                <a:cubicBezTo>
                  <a:pt x="245942" y="286543"/>
                  <a:pt x="246587" y="283689"/>
                  <a:pt x="247693" y="280928"/>
                </a:cubicBezTo>
                <a:cubicBezTo>
                  <a:pt x="240780" y="276510"/>
                  <a:pt x="236171" y="268962"/>
                  <a:pt x="236171" y="260217"/>
                </a:cubicBezTo>
                <a:cubicBezTo>
                  <a:pt x="236171" y="259205"/>
                  <a:pt x="236356" y="258192"/>
                  <a:pt x="236448" y="257180"/>
                </a:cubicBezTo>
                <a:lnTo>
                  <a:pt x="221331" y="272276"/>
                </a:lnTo>
                <a:lnTo>
                  <a:pt x="179667" y="230578"/>
                </a:lnTo>
                <a:lnTo>
                  <a:pt x="196075" y="214194"/>
                </a:lnTo>
                <a:cubicBezTo>
                  <a:pt x="188885" y="202596"/>
                  <a:pt x="183723" y="190077"/>
                  <a:pt x="180589" y="176731"/>
                </a:cubicBezTo>
                <a:lnTo>
                  <a:pt x="157361" y="176731"/>
                </a:lnTo>
                <a:lnTo>
                  <a:pt x="157361" y="117820"/>
                </a:lnTo>
                <a:lnTo>
                  <a:pt x="180589" y="117820"/>
                </a:lnTo>
                <a:cubicBezTo>
                  <a:pt x="183723" y="104566"/>
                  <a:pt x="188885" y="91955"/>
                  <a:pt x="196075" y="80357"/>
                </a:cubicBezTo>
                <a:lnTo>
                  <a:pt x="179667" y="63973"/>
                </a:lnTo>
                <a:lnTo>
                  <a:pt x="221423" y="22367"/>
                </a:lnTo>
                <a:lnTo>
                  <a:pt x="237830" y="38752"/>
                </a:lnTo>
                <a:cubicBezTo>
                  <a:pt x="249445" y="31572"/>
                  <a:pt x="261980" y="26325"/>
                  <a:pt x="275346" y="23196"/>
                </a:cubicBezTo>
                <a:close/>
              </a:path>
            </a:pathLst>
          </a:custGeom>
          <a:solidFill>
            <a:schemeClr val="bg1"/>
          </a:solidFill>
          <a:ln>
            <a:noFill/>
          </a:ln>
        </p:spPr>
        <p:txBody>
          <a:bodyPr/>
          <a:lstStyle/>
          <a:p>
            <a:endParaRPr lang="zh-CN" altLang="en-US">
              <a:cs typeface="+mn-ea"/>
              <a:sym typeface="+mn-lt"/>
            </a:endParaRPr>
          </a:p>
        </p:txBody>
      </p:sp>
      <p:sp>
        <p:nvSpPr>
          <p:cNvPr id="26" name="矩形 25"/>
          <p:cNvSpPr/>
          <p:nvPr/>
        </p:nvSpPr>
        <p:spPr>
          <a:xfrm>
            <a:off x="7127875" y="3840480"/>
            <a:ext cx="4542790" cy="1753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也有其自身的价值观，</a:t>
            </a:r>
            <a:endParaRPr lang="zh-CN" altLang="en-US" b="1" noProof="0" dirty="0">
              <a:ln>
                <a:noFill/>
              </a:ln>
              <a:solidFill>
                <a:srgbClr val="C00000"/>
              </a:solidFill>
              <a:effectLst/>
              <a:uLnTx/>
              <a:uFillTx/>
              <a:cs typeface="+mn-ea"/>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当被统治阶级变得足够强大时，其价值观既体现为对统治阶级的反抗，也体现为被统治阶级对未来利益的主张</a:t>
            </a:r>
            <a:endParaRPr kumimoji="0" lang="zh-CN" altLang="en-US" sz="1800" b="1" i="0" u="none" strike="noStrike" kern="1200" cap="none" spc="0" normalizeH="0" baseline="0" noProof="0" dirty="0">
              <a:ln>
                <a:noFill/>
              </a:ln>
              <a:solidFill>
                <a:srgbClr val="C00000"/>
              </a:solidFill>
              <a:effectLst/>
              <a:uLnTx/>
              <a:uFillTx/>
              <a:cs typeface="+mn-ea"/>
              <a:sym typeface="+mn-lt"/>
            </a:endParaRPr>
          </a:p>
        </p:txBody>
      </p:sp>
      <p:sp>
        <p:nvSpPr>
          <p:cNvPr id="27" name="矩形 26"/>
          <p:cNvSpPr/>
          <p:nvPr/>
        </p:nvSpPr>
        <p:spPr>
          <a:xfrm>
            <a:off x="7127673" y="3000132"/>
            <a:ext cx="2306496"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noProof="0" dirty="0">
                <a:ln>
                  <a:noFill/>
                </a:ln>
                <a:solidFill>
                  <a:srgbClr val="C00000"/>
                </a:solidFill>
                <a:effectLst/>
                <a:uLnTx/>
                <a:uFillTx/>
                <a:cs typeface="+mn-ea"/>
                <a:sym typeface="+mn-ea"/>
              </a:rPr>
              <a:t>被统治阶级</a:t>
            </a:r>
            <a:endParaRPr kumimoji="0" lang="zh-CN" altLang="en-US" sz="2800" b="1" i="0" u="none" strike="noStrike" kern="1200" cap="none" spc="0" normalizeH="0" baseline="0" noProof="0" dirty="0">
              <a:ln>
                <a:noFill/>
              </a:ln>
              <a:solidFill>
                <a:srgbClr val="C00000"/>
              </a:solidFill>
              <a:effectLst/>
              <a:uLnTx/>
              <a:uFillTx/>
              <a:cs typeface="+mn-ea"/>
              <a:sym typeface="+mn-lt"/>
            </a:endParaRPr>
          </a:p>
        </p:txBody>
      </p:sp>
      <p:sp>
        <p:nvSpPr>
          <p:cNvPr id="30" name="矩形 29"/>
          <p:cNvSpPr/>
          <p:nvPr/>
        </p:nvSpPr>
        <p:spPr>
          <a:xfrm>
            <a:off x="1413157" y="3840208"/>
            <a:ext cx="3497121" cy="133794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价值观</a:t>
            </a:r>
            <a:endParaRPr lang="zh-CN" altLang="en-US" b="1" noProof="0" dirty="0">
              <a:ln>
                <a:noFill/>
              </a:ln>
              <a:solidFill>
                <a:srgbClr val="C00000"/>
              </a:solidFill>
              <a:effectLst/>
              <a:uLnTx/>
              <a:uFillTx/>
              <a:cs typeface="+mn-ea"/>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都是统治阶级的价值观，</a:t>
            </a:r>
            <a:endParaRPr lang="zh-CN" altLang="en-US" b="1" noProof="0" dirty="0">
              <a:ln>
                <a:noFill/>
              </a:ln>
              <a:solidFill>
                <a:srgbClr val="C00000"/>
              </a:solidFill>
              <a:effectLst/>
              <a:uLnTx/>
              <a:uFillTx/>
              <a:cs typeface="+mn-ea"/>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为统治阶级的统治和利益辩护</a:t>
            </a:r>
            <a:endParaRPr kumimoji="0" lang="zh-CN" altLang="en-US" sz="1800" b="1" i="0" u="none" strike="noStrike" kern="1200" cap="none" spc="0" normalizeH="0" baseline="0" noProof="0" dirty="0">
              <a:ln>
                <a:noFill/>
              </a:ln>
              <a:solidFill>
                <a:srgbClr val="C00000"/>
              </a:solidFill>
              <a:effectLst/>
              <a:uLnTx/>
              <a:uFillTx/>
              <a:cs typeface="+mn-ea"/>
              <a:sym typeface="+mn-lt"/>
            </a:endParaRPr>
          </a:p>
        </p:txBody>
      </p:sp>
      <p:sp>
        <p:nvSpPr>
          <p:cNvPr id="31" name="矩形 30"/>
          <p:cNvSpPr/>
          <p:nvPr/>
        </p:nvSpPr>
        <p:spPr>
          <a:xfrm>
            <a:off x="2411730" y="3000375"/>
            <a:ext cx="2498090" cy="73723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sz="2800" b="1" noProof="0" dirty="0">
                <a:ln>
                  <a:noFill/>
                </a:ln>
                <a:solidFill>
                  <a:srgbClr val="C00000"/>
                </a:solidFill>
                <a:effectLst/>
                <a:uLnTx/>
                <a:uFillTx/>
                <a:cs typeface="+mn-ea"/>
                <a:sym typeface="+mn-ea"/>
              </a:rPr>
              <a:t>占统治地位的</a:t>
            </a:r>
            <a:endParaRPr kumimoji="0" lang="zh-CN" altLang="en-US" sz="2800" b="1" i="0" u="none" strike="noStrike" kern="1200" cap="none" spc="0" normalizeH="0" baseline="0" noProof="0" dirty="0">
              <a:ln>
                <a:noFill/>
              </a:ln>
              <a:solidFill>
                <a:srgbClr val="C00000"/>
              </a:solidFill>
              <a:effectLst/>
              <a:uLnTx/>
              <a:uFillTx/>
              <a:cs typeface="+mn-ea"/>
              <a:sym typeface="+mn-ea"/>
            </a:endParaRPr>
          </a:p>
        </p:txBody>
      </p:sp>
      <p:cxnSp>
        <p:nvCxnSpPr>
          <p:cNvPr id="18" name="直接连接符 17"/>
          <p:cNvCxnSpPr/>
          <p:nvPr/>
        </p:nvCxnSpPr>
        <p:spPr>
          <a:xfrm>
            <a:off x="2086966" y="5520373"/>
            <a:ext cx="3356768" cy="0"/>
          </a:xfrm>
          <a:prstGeom prst="line">
            <a:avLst/>
          </a:prstGeom>
          <a:ln w="28575">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127673" y="5520373"/>
            <a:ext cx="3356768" cy="0"/>
          </a:xfrm>
          <a:prstGeom prst="line">
            <a:avLst/>
          </a:prstGeom>
          <a:ln w="28575">
            <a:solidFill>
              <a:srgbClr val="C00000"/>
            </a:solidFill>
            <a:prstDash val="lgDashDot"/>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0" y="2392680"/>
            <a:ext cx="2346960" cy="144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par>
                                <p:cTn id="14" presetID="2" presetClass="entr" presetSubtype="4" decel="10000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750" fill="hold"/>
                                        <p:tgtEl>
                                          <p:spTgt spid="3"/>
                                        </p:tgtEl>
                                        <p:attrNameLst>
                                          <p:attrName>ppt_x</p:attrName>
                                        </p:attrNameLst>
                                      </p:cBhvr>
                                      <p:tavLst>
                                        <p:tav tm="0">
                                          <p:val>
                                            <p:strVal val="#ppt_x"/>
                                          </p:val>
                                        </p:tav>
                                        <p:tav tm="100000">
                                          <p:val>
                                            <p:strVal val="#ppt_x"/>
                                          </p:val>
                                        </p:tav>
                                      </p:tavLst>
                                    </p:anim>
                                    <p:anim calcmode="lin" valueType="num">
                                      <p:cBhvr additive="base">
                                        <p:cTn id="17" dur="175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par>
                                <p:cTn id="24" presetID="2" presetClass="entr" presetSubtype="4" decel="10000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750" fill="hold"/>
                                        <p:tgtEl>
                                          <p:spTgt spid="6"/>
                                        </p:tgtEl>
                                        <p:attrNameLst>
                                          <p:attrName>ppt_x</p:attrName>
                                        </p:attrNameLst>
                                      </p:cBhvr>
                                      <p:tavLst>
                                        <p:tav tm="0">
                                          <p:val>
                                            <p:strVal val="#ppt_x"/>
                                          </p:val>
                                        </p:tav>
                                        <p:tav tm="100000">
                                          <p:val>
                                            <p:strVal val="#ppt_x"/>
                                          </p:val>
                                        </p:tav>
                                      </p:tavLst>
                                    </p:anim>
                                    <p:anim calcmode="lin" valueType="num">
                                      <p:cBhvr additive="base">
                                        <p:cTn id="27" dur="17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2" presetClass="entr" presetSubtype="4" decel="10000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750" fill="hold"/>
                                        <p:tgtEl>
                                          <p:spTgt spid="31"/>
                                        </p:tgtEl>
                                        <p:attrNameLst>
                                          <p:attrName>ppt_x</p:attrName>
                                        </p:attrNameLst>
                                      </p:cBhvr>
                                      <p:tavLst>
                                        <p:tav tm="0">
                                          <p:val>
                                            <p:strVal val="#ppt_x"/>
                                          </p:val>
                                        </p:tav>
                                        <p:tav tm="100000">
                                          <p:val>
                                            <p:strVal val="#ppt_x"/>
                                          </p:val>
                                        </p:tav>
                                      </p:tavLst>
                                    </p:anim>
                                    <p:anim calcmode="lin" valueType="num">
                                      <p:cBhvr additive="base">
                                        <p:cTn id="38" dur="1750" fill="hold"/>
                                        <p:tgtEl>
                                          <p:spTgt spid="31"/>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 presetClass="entr" presetSubtype="4" decel="10000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1750" fill="hold"/>
                                        <p:tgtEl>
                                          <p:spTgt spid="30"/>
                                        </p:tgtEl>
                                        <p:attrNameLst>
                                          <p:attrName>ppt_x</p:attrName>
                                        </p:attrNameLst>
                                      </p:cBhvr>
                                      <p:tavLst>
                                        <p:tav tm="0">
                                          <p:val>
                                            <p:strVal val="#ppt_x"/>
                                          </p:val>
                                        </p:tav>
                                        <p:tav tm="100000">
                                          <p:val>
                                            <p:strVal val="#ppt_x"/>
                                          </p:val>
                                        </p:tav>
                                      </p:tavLst>
                                    </p:anim>
                                    <p:anim calcmode="lin" valueType="num">
                                      <p:cBhvr additive="base">
                                        <p:cTn id="43" dur="175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6500"/>
                            </p:stCondLst>
                            <p:childTnLst>
                              <p:par>
                                <p:cTn id="45" presetID="2" presetClass="entr" presetSubtype="4" decel="10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750" fill="hold"/>
                                        <p:tgtEl>
                                          <p:spTgt spid="27"/>
                                        </p:tgtEl>
                                        <p:attrNameLst>
                                          <p:attrName>ppt_x</p:attrName>
                                        </p:attrNameLst>
                                      </p:cBhvr>
                                      <p:tavLst>
                                        <p:tav tm="0">
                                          <p:val>
                                            <p:strVal val="#ppt_x"/>
                                          </p:val>
                                        </p:tav>
                                        <p:tav tm="100000">
                                          <p:val>
                                            <p:strVal val="#ppt_x"/>
                                          </p:val>
                                        </p:tav>
                                      </p:tavLst>
                                    </p:anim>
                                    <p:anim calcmode="lin" valueType="num">
                                      <p:cBhvr additive="base">
                                        <p:cTn id="48" dur="175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8500"/>
                            </p:stCondLst>
                            <p:childTnLst>
                              <p:par>
                                <p:cTn id="50" presetID="2" presetClass="entr" presetSubtype="4" decel="10000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1750" fill="hold"/>
                                        <p:tgtEl>
                                          <p:spTgt spid="26"/>
                                        </p:tgtEl>
                                        <p:attrNameLst>
                                          <p:attrName>ppt_x</p:attrName>
                                        </p:attrNameLst>
                                      </p:cBhvr>
                                      <p:tavLst>
                                        <p:tav tm="0">
                                          <p:val>
                                            <p:strVal val="#ppt_x"/>
                                          </p:val>
                                        </p:tav>
                                        <p:tav tm="100000">
                                          <p:val>
                                            <p:strVal val="#ppt_x"/>
                                          </p:val>
                                        </p:tav>
                                      </p:tavLst>
                                    </p:anim>
                                    <p:anim calcmode="lin" valueType="num">
                                      <p:cBhvr additive="base">
                                        <p:cTn id="53" dur="1750" fill="hold"/>
                                        <p:tgtEl>
                                          <p:spTgt spid="26"/>
                                        </p:tgtEl>
                                        <p:attrNameLst>
                                          <p:attrName>ppt_y</p:attrName>
                                        </p:attrNameLst>
                                      </p:cBhvr>
                                      <p:tavLst>
                                        <p:tav tm="0">
                                          <p:val>
                                            <p:strVal val="1+#ppt_h/2"/>
                                          </p:val>
                                        </p:tav>
                                        <p:tav tm="100000">
                                          <p:val>
                                            <p:strVal val="#ppt_y"/>
                                          </p:val>
                                        </p:tav>
                                      </p:tavLst>
                                    </p:anim>
                                  </p:childTnLst>
                                </p:cTn>
                              </p:par>
                            </p:childTnLst>
                          </p:cTn>
                        </p:par>
                        <p:par>
                          <p:cTn id="54" fill="hold">
                            <p:stCondLst>
                              <p:cond delay="10500"/>
                            </p:stCondLst>
                            <p:childTnLst>
                              <p:par>
                                <p:cTn id="55" presetID="10" presetClass="entr" presetSubtype="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11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11500"/>
                            </p:stCondLst>
                            <p:childTnLst>
                              <p:par>
                                <p:cTn id="63" presetID="53" presetClass="entr" presetSubtype="16"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childTnLst>
                          </p:cTn>
                        </p:par>
                        <p:par>
                          <p:cTn id="68" fill="hold">
                            <p:stCondLst>
                              <p:cond delay="12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3" grpId="0" bldLvl="0" animBg="1"/>
      <p:bldP spid="6" grpId="0" bldLvl="0" animBg="1"/>
      <p:bldP spid="20" grpId="0" bldLvl="0" animBg="1"/>
      <p:bldP spid="21" grpId="0" bldLvl="0" animBg="1"/>
      <p:bldP spid="22" grpId="0" bldLvl="0" animBg="1"/>
      <p:bldP spid="23" grpId="0" bldLvl="0" animBg="1"/>
      <p:bldP spid="26" grpId="0"/>
      <p:bldP spid="27"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1" name="内容占位符 2"/>
          <p:cNvSpPr txBox="1"/>
          <p:nvPr/>
        </p:nvSpPr>
        <p:spPr>
          <a:xfrm>
            <a:off x="1027114" y="4288154"/>
            <a:ext cx="10618786" cy="1800225"/>
          </a:xfrm>
          <a:prstGeom prst="rect">
            <a:avLst/>
          </a:prstGeom>
          <a:noFill/>
          <a:ln w="9525">
            <a:noFill/>
          </a:ln>
        </p:spPr>
        <p:txBody>
          <a:bodyPr anchor="t"/>
          <a:lstStyle/>
          <a:p>
            <a:pPr algn="just">
              <a:lnSpc>
                <a:spcPts val="2800"/>
              </a:lnSpc>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     </a:t>
            </a:r>
            <a:r>
              <a:rPr lang="zh-CN" altLang="en-US" sz="20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人类社会发展的历史表明，对一个民族，一个国家来说，</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最持久、最深沉的力量</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是全社会共同认可的核心价值观。核心价值观承载着一个民族，一个国家的</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精神追求</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，体现着一个社会</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评判是非曲直的价值标准</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endParaRPr lang="en-US" altLang="zh-CN"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r">
              <a:lnSpc>
                <a:spcPts val="2800"/>
              </a:lnSpc>
              <a:spcBef>
                <a:spcPts val="1000"/>
              </a:spcBef>
            </a:pPr>
            <a:r>
              <a:rPr lang="en-US" altLang="zh-CN"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习近平</a:t>
            </a:r>
            <a:endPar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a:off x="1555011" y="1529624"/>
            <a:ext cx="8115220" cy="2229299"/>
            <a:chOff x="1731" y="2804"/>
            <a:chExt cx="3280" cy="2307"/>
          </a:xfrm>
        </p:grpSpPr>
        <p:sp>
          <p:nvSpPr>
            <p:cNvPr id="9" name="矩形: 圆角 89"/>
            <p:cNvSpPr/>
            <p:nvPr/>
          </p:nvSpPr>
          <p:spPr>
            <a:xfrm>
              <a:off x="1731" y="2804"/>
              <a:ext cx="3280" cy="2307"/>
            </a:xfrm>
            <a:prstGeom prst="roundRect">
              <a:avLst>
                <a:gd name="adj" fmla="val 4187"/>
              </a:avLst>
            </a:prstGeom>
            <a:solidFill>
              <a:srgbClr val="FFFFFA"/>
            </a:solidFill>
            <a:ln w="15875">
              <a:gradFill flip="none" rotWithShape="1">
                <a:gsLst>
                  <a:gs pos="0">
                    <a:srgbClr val="C00000"/>
                  </a:gs>
                  <a:gs pos="51900">
                    <a:srgbClr val="CA0615">
                      <a:alpha val="0"/>
                    </a:srgbClr>
                  </a:gs>
                  <a:gs pos="100000">
                    <a:srgbClr val="C00000"/>
                  </a:gs>
                </a:gsLst>
                <a:lin ang="13500000" scaled="1"/>
                <a:tileRect/>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1890" y="3086"/>
              <a:ext cx="2900" cy="1929"/>
            </a:xfrm>
            <a:prstGeom prst="rect">
              <a:avLst/>
            </a:prstGeom>
            <a:noFill/>
          </p:spPr>
          <p:txBody>
            <a:bodyPr wrap="square" rtlCol="0" anchor="t" anchorCtr="0">
              <a:spAutoFit/>
            </a:bodyPr>
            <a:lstStyle/>
            <a:p>
              <a:pPr algn="just">
                <a:lnSpc>
                  <a:spcPct val="120000"/>
                </a:lnSpc>
                <a:spcBef>
                  <a:spcPts val="0"/>
                </a:spcBef>
                <a:spcAft>
                  <a:spcPts val="0"/>
                </a:spcAft>
              </a:pPr>
              <a:r>
                <a:rPr lang="en-US" altLang="zh-CN" sz="2400" b="1" kern="0" spc="120" dirty="0">
                  <a:solidFill>
                    <a:srgbClr val="BA1C28"/>
                  </a:solidFill>
                  <a:latin typeface="微软雅黑" panose="020B0503020204020204" pitchFamily="34" charset="-122"/>
                  <a:ea typeface="微软雅黑" panose="020B0503020204020204" pitchFamily="34" charset="-122"/>
                </a:rPr>
                <a:t>     </a:t>
              </a:r>
              <a:r>
                <a:rPr lang="zh-CN" altLang="en-US" sz="2400" b="1" kern="0" spc="120" dirty="0">
                  <a:solidFill>
                    <a:srgbClr val="BA1C28"/>
                  </a:solidFill>
                  <a:latin typeface="微软雅黑" panose="020B0503020204020204" pitchFamily="34" charset="-122"/>
                  <a:ea typeface="微软雅黑" panose="020B0503020204020204" pitchFamily="34" charset="-122"/>
                </a:rPr>
                <a:t>核心价值观是一定社会形态、社会性质的集中体现，在一个社会的思想观念体系中处于主导地位，体现着社会制度的阶级属性、社会运行的基本原则和社会发展的基本方向</a:t>
              </a:r>
              <a:endParaRPr lang="zh-CN" altLang="en-US" sz="2400" b="1" kern="0" spc="120" dirty="0">
                <a:solidFill>
                  <a:srgbClr val="BA1C28"/>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 name="文本框 99"/>
          <p:cNvSpPr txBox="1"/>
          <p:nvPr/>
        </p:nvSpPr>
        <p:spPr>
          <a:xfrm>
            <a:off x="170815" y="1477962"/>
            <a:ext cx="5080000" cy="521970"/>
          </a:xfrm>
          <a:prstGeom prst="rect">
            <a:avLst/>
          </a:prstGeom>
          <a:noFill/>
          <a:ln w="9525">
            <a:noFill/>
          </a:ln>
        </p:spPr>
        <p:txBody>
          <a:bodyPr>
            <a:spAutoFit/>
            <a:scene3d>
              <a:camera prst="orthographicFront"/>
              <a:lightRig rig="threePt" dir="t"/>
            </a:scene3d>
          </a:bodyPr>
          <a:lstStyle/>
          <a:p>
            <a:pPr indent="0" algn="ctr"/>
            <a:r>
              <a:rPr lang="zh-CN" altLang="en-US" sz="2800" b="1" dirty="0">
                <a:solidFill>
                  <a:schemeClr val="tx1"/>
                </a:solidFill>
                <a:effectLst>
                  <a:outerShdw blurRad="38100" dist="19050" dir="2700000" algn="tl" rotWithShape="0">
                    <a:schemeClr val="dk1">
                      <a:alpha val="40000"/>
                    </a:schemeClr>
                  </a:outerShdw>
                </a:effectLst>
              </a:rPr>
              <a:t>社会主义核心价值观</a:t>
            </a:r>
            <a:endParaRPr lang="zh-CN" altLang="en-US" sz="2800" b="1" dirty="0">
              <a:solidFill>
                <a:schemeClr val="tx1"/>
              </a:solidFill>
              <a:effectLst>
                <a:outerShdw blurRad="38100" dist="19050" dir="2700000" algn="tl" rotWithShape="0">
                  <a:schemeClr val="dk1">
                    <a:alpha val="40000"/>
                  </a:schemeClr>
                </a:outerShdw>
              </a:effectLst>
            </a:endParaRPr>
          </a:p>
        </p:txBody>
      </p:sp>
      <p:sp>
        <p:nvSpPr>
          <p:cNvPr id="27650" name="文本框 1"/>
          <p:cNvSpPr txBox="1"/>
          <p:nvPr/>
        </p:nvSpPr>
        <p:spPr>
          <a:xfrm>
            <a:off x="5588000" y="2334895"/>
            <a:ext cx="3942715" cy="3415030"/>
          </a:xfrm>
          <a:prstGeom prst="rect">
            <a:avLst/>
          </a:prstGeom>
          <a:noFill/>
          <a:ln w="9525">
            <a:noFill/>
          </a:ln>
        </p:spPr>
        <p:txBody>
          <a:bodyPr wrap="square" anchor="t">
            <a:spAutoFit/>
          </a:bodyPr>
          <a:lstStyle/>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rPr>
              <a:t>党的十八大提出，要倡导</a:t>
            </a:r>
            <a:r>
              <a:rPr lang="zh-CN" altLang="en-US" sz="2400" b="1" dirty="0">
                <a:solidFill>
                  <a:srgbClr val="C00000"/>
                </a:solidFill>
                <a:latin typeface="Arial" panose="020B0604020202020204" pitchFamily="34" charset="0"/>
                <a:ea typeface="微软雅黑" panose="020B0503020204020204" pitchFamily="34" charset="-122"/>
              </a:rPr>
              <a:t>富强、民主、文明、和谐，</a:t>
            </a:r>
            <a:r>
              <a:rPr lang="zh-CN" altLang="en-US" sz="2400" dirty="0">
                <a:latin typeface="Arial" panose="020B0604020202020204" pitchFamily="34" charset="0"/>
                <a:ea typeface="微软雅黑" panose="020B0503020204020204" pitchFamily="34" charset="-122"/>
              </a:rPr>
              <a:t>倡导</a:t>
            </a:r>
            <a:r>
              <a:rPr lang="zh-CN" altLang="en-US" sz="2400" b="1" dirty="0">
                <a:solidFill>
                  <a:srgbClr val="C00000"/>
                </a:solidFill>
                <a:latin typeface="Arial" panose="020B0604020202020204" pitchFamily="34" charset="0"/>
                <a:ea typeface="微软雅黑" panose="020B0503020204020204" pitchFamily="34" charset="-122"/>
              </a:rPr>
              <a:t>自由、平等、公正、法治，</a:t>
            </a:r>
            <a:r>
              <a:rPr lang="zh-CN" altLang="en-US" sz="2400" dirty="0">
                <a:latin typeface="Arial" panose="020B0604020202020204" pitchFamily="34" charset="0"/>
                <a:ea typeface="微软雅黑" panose="020B0503020204020204" pitchFamily="34" charset="-122"/>
              </a:rPr>
              <a:t>倡导</a:t>
            </a:r>
            <a:r>
              <a:rPr lang="zh-CN" altLang="en-US" sz="2400" b="1" dirty="0">
                <a:solidFill>
                  <a:srgbClr val="C00000"/>
                </a:solidFill>
                <a:latin typeface="Arial" panose="020B0604020202020204" pitchFamily="34" charset="0"/>
                <a:ea typeface="微软雅黑" panose="020B0503020204020204" pitchFamily="34" charset="-122"/>
              </a:rPr>
              <a:t>爱国、敬业、诚信、友善，</a:t>
            </a:r>
            <a:r>
              <a:rPr lang="zh-CN" altLang="en-US" sz="2400" dirty="0">
                <a:latin typeface="Arial" panose="020B0604020202020204" pitchFamily="34" charset="0"/>
                <a:ea typeface="微软雅黑" panose="020B0503020204020204" pitchFamily="34" charset="-122"/>
              </a:rPr>
              <a:t>积极培育和践行社会主义核心价值观。</a:t>
            </a:r>
            <a:endParaRPr lang="zh-CN" altLang="en-US" sz="2400" dirty="0">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9645" y="2421890"/>
            <a:ext cx="3482340" cy="3794760"/>
          </a:xfrm>
          <a:prstGeom prst="rect">
            <a:avLst/>
          </a:prstGeom>
        </p:spPr>
      </p:pic>
      <p:sp>
        <p:nvSpPr>
          <p:cNvPr id="5" name="文本框 4"/>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825500" y="2113280"/>
            <a:ext cx="2926080" cy="460375"/>
          </a:xfrm>
          <a:prstGeom prst="rect">
            <a:avLst/>
          </a:prstGeom>
          <a:noFill/>
        </p:spPr>
        <p:txBody>
          <a:bodyPr wrap="none" rtlCol="0" anchor="t">
            <a:spAutoFit/>
          </a:bodyPr>
          <a:lstStyle/>
          <a:p>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
        <p:nvSpPr>
          <p:cNvPr id="4" name="文本框 3"/>
          <p:cNvSpPr txBox="1"/>
          <p:nvPr/>
        </p:nvSpPr>
        <p:spPr>
          <a:xfrm>
            <a:off x="7760970" y="2037715"/>
            <a:ext cx="3230880" cy="460375"/>
          </a:xfrm>
          <a:prstGeom prst="rect">
            <a:avLst/>
          </a:prstGeom>
          <a:noFill/>
        </p:spPr>
        <p:txBody>
          <a:bodyPr wrap="none" rtlCol="0" anchor="t">
            <a:spAutoFit/>
          </a:bodyPr>
          <a:lstStyle/>
          <a:p>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社会主义核心价值体系</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cxnSp>
        <p:nvCxnSpPr>
          <p:cNvPr id="5" name="直接箭头连接符 4"/>
          <p:cNvCxnSpPr/>
          <p:nvPr/>
        </p:nvCxnSpPr>
        <p:spPr>
          <a:xfrm flipV="1">
            <a:off x="3901440" y="2338070"/>
            <a:ext cx="3665220" cy="10795"/>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130675" y="1787525"/>
            <a:ext cx="2926080" cy="460375"/>
          </a:xfrm>
          <a:prstGeom prst="rect">
            <a:avLst/>
          </a:prstGeom>
          <a:noFill/>
        </p:spPr>
        <p:txBody>
          <a:bodyPr wrap="none" rtlCol="0">
            <a:spAutoFit/>
          </a:bodyPr>
          <a:lstStyle/>
          <a:p>
            <a:r>
              <a:rPr lang="zh-CN" altLang="en-US" sz="2400" b="1">
                <a:solidFill>
                  <a:srgbClr val="C00000"/>
                </a:solidFill>
              </a:rPr>
              <a:t>紧密联系、互为依存</a:t>
            </a:r>
            <a:endParaRPr lang="zh-CN" altLang="en-US" sz="2400" b="1">
              <a:solidFill>
                <a:srgbClr val="C00000"/>
              </a:solidFill>
            </a:endParaRPr>
          </a:p>
        </p:txBody>
      </p:sp>
      <p:sp>
        <p:nvSpPr>
          <p:cNvPr id="7" name="文本框 6"/>
          <p:cNvSpPr txBox="1"/>
          <p:nvPr/>
        </p:nvSpPr>
        <p:spPr>
          <a:xfrm>
            <a:off x="4892675" y="2498090"/>
            <a:ext cx="1402080" cy="460375"/>
          </a:xfrm>
          <a:prstGeom prst="rect">
            <a:avLst/>
          </a:prstGeom>
          <a:noFill/>
        </p:spPr>
        <p:txBody>
          <a:bodyPr wrap="none" rtlCol="0">
            <a:spAutoFit/>
          </a:bodyPr>
          <a:lstStyle/>
          <a:p>
            <a:r>
              <a:rPr lang="zh-CN" altLang="en-US" sz="2400" b="1">
                <a:solidFill>
                  <a:srgbClr val="C00000"/>
                </a:solidFill>
              </a:rPr>
              <a:t>相辅相成</a:t>
            </a:r>
            <a:endParaRPr lang="zh-CN" altLang="en-US" sz="2400" b="1">
              <a:solidFill>
                <a:srgbClr val="C00000"/>
              </a:solidFill>
            </a:endParaRPr>
          </a:p>
        </p:txBody>
      </p:sp>
      <p:sp>
        <p:nvSpPr>
          <p:cNvPr id="8" name="文本框 7"/>
          <p:cNvSpPr txBox="1"/>
          <p:nvPr/>
        </p:nvSpPr>
        <p:spPr>
          <a:xfrm>
            <a:off x="-204470" y="3930015"/>
            <a:ext cx="12082780" cy="2112010"/>
          </a:xfrm>
          <a:prstGeom prst="rect">
            <a:avLst/>
          </a:prstGeom>
          <a:noFill/>
        </p:spPr>
        <p:txBody>
          <a:bodyPr wrap="none" rtlCol="0" anchor="t">
            <a:spAutoFit/>
          </a:bodyPr>
          <a:lstStyle/>
          <a:p>
            <a:pPr indent="622300"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社会主义核心价值观是社会主义核心价值体系的精神内核</a:t>
            </a:r>
            <a:r>
              <a:rPr lang="zh-CN" altLang="en-US" sz="2400" dirty="0">
                <a:solidFill>
                  <a:srgbClr val="C00000"/>
                </a:solidFill>
                <a:latin typeface="Arial" panose="020B0604020202020204" pitchFamily="34" charset="0"/>
                <a:ea typeface="微软雅黑" panose="020B0503020204020204" pitchFamily="34" charset="-122"/>
                <a:sym typeface="+mn-ea"/>
              </a:rPr>
              <a:t>，</a:t>
            </a:r>
            <a:r>
              <a:rPr lang="zh-CN" altLang="en-US" sz="2400" dirty="0">
                <a:latin typeface="Arial" panose="020B0604020202020204" pitchFamily="34" charset="0"/>
                <a:ea typeface="微软雅黑" panose="020B0503020204020204" pitchFamily="34" charset="-122"/>
                <a:sym typeface="+mn-ea"/>
              </a:rPr>
              <a:t>体现了社会主义核心价值</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体系的根本性质和基本特征，反映了社会主义核心价值体系的丰富内涵和实践要求，</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是社会主义核心价值体系的高度凝练和集中表达。</a:t>
            </a:r>
            <a:endParaRPr lang="zh-CN" altLang="en-US" sz="2400"/>
          </a:p>
        </p:txBody>
      </p:sp>
      <p:sp>
        <p:nvSpPr>
          <p:cNvPr id="10" name="文本框 9"/>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4" name="文本框 3"/>
          <p:cNvSpPr txBox="1"/>
          <p:nvPr/>
        </p:nvSpPr>
        <p:spPr>
          <a:xfrm>
            <a:off x="794385" y="3498850"/>
            <a:ext cx="3230880" cy="460375"/>
          </a:xfrm>
          <a:prstGeom prst="rect">
            <a:avLst/>
          </a:prstGeom>
          <a:noFill/>
        </p:spPr>
        <p:txBody>
          <a:bodyPr wrap="none" rtlCol="0">
            <a:spAutoFit/>
          </a:bodyPr>
          <a:lstStyle/>
          <a:p>
            <a:r>
              <a:rPr lang="zh-CN" altLang="en-US" sz="2400" b="1">
                <a:solidFill>
                  <a:srgbClr val="C00000"/>
                </a:solidFill>
              </a:rPr>
              <a:t>社会主义核心价值体系</a:t>
            </a:r>
            <a:endParaRPr lang="zh-CN" altLang="en-US" sz="2400" b="1">
              <a:solidFill>
                <a:srgbClr val="C00000"/>
              </a:solidFill>
            </a:endParaRPr>
          </a:p>
        </p:txBody>
      </p:sp>
      <p:sp>
        <p:nvSpPr>
          <p:cNvPr id="7" name="左大括号 6"/>
          <p:cNvSpPr/>
          <p:nvPr/>
        </p:nvSpPr>
        <p:spPr>
          <a:xfrm>
            <a:off x="4025265" y="1907540"/>
            <a:ext cx="560705" cy="377253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4890770" y="1821180"/>
            <a:ext cx="792480" cy="460375"/>
          </a:xfrm>
          <a:prstGeom prst="rect">
            <a:avLst/>
          </a:prstGeom>
          <a:noFill/>
        </p:spPr>
        <p:txBody>
          <a:bodyPr wrap="none" rtlCol="0">
            <a:spAutoFit/>
          </a:bodyPr>
          <a:lstStyle/>
          <a:p>
            <a:r>
              <a:rPr lang="zh-CN" altLang="en-US" sz="2400" b="1">
                <a:solidFill>
                  <a:srgbClr val="C00000"/>
                </a:solidFill>
              </a:rPr>
              <a:t>灵魂</a:t>
            </a:r>
            <a:endParaRPr lang="zh-CN" altLang="en-US" sz="2400" b="1">
              <a:solidFill>
                <a:srgbClr val="C00000"/>
              </a:solidFill>
            </a:endParaRPr>
          </a:p>
        </p:txBody>
      </p:sp>
      <p:sp>
        <p:nvSpPr>
          <p:cNvPr id="9" name="文本框 8"/>
          <p:cNvSpPr txBox="1"/>
          <p:nvPr/>
        </p:nvSpPr>
        <p:spPr>
          <a:xfrm>
            <a:off x="4890770" y="3038475"/>
            <a:ext cx="1525270" cy="460375"/>
          </a:xfrm>
          <a:prstGeom prst="rect">
            <a:avLst/>
          </a:prstGeom>
          <a:noFill/>
        </p:spPr>
        <p:txBody>
          <a:bodyPr wrap="square" rtlCol="0" anchor="t">
            <a:spAutoFit/>
          </a:bodyPr>
          <a:lstStyle/>
          <a:p>
            <a:r>
              <a:rPr lang="zh-CN" altLang="en-US" sz="2400" b="1" dirty="0">
                <a:solidFill>
                  <a:srgbClr val="C00000"/>
                </a:solidFill>
                <a:sym typeface="+mn-ea"/>
              </a:rPr>
              <a:t>主题</a:t>
            </a:r>
            <a:endParaRPr lang="zh-CN" altLang="en-US" sz="2400" b="1" dirty="0">
              <a:solidFill>
                <a:srgbClr val="C00000"/>
              </a:solidFill>
            </a:endParaRPr>
          </a:p>
        </p:txBody>
      </p:sp>
      <p:sp>
        <p:nvSpPr>
          <p:cNvPr id="10" name="文本框 9"/>
          <p:cNvSpPr txBox="1"/>
          <p:nvPr/>
        </p:nvSpPr>
        <p:spPr>
          <a:xfrm>
            <a:off x="4890770" y="4160520"/>
            <a:ext cx="640080" cy="368300"/>
          </a:xfrm>
          <a:prstGeom prst="rect">
            <a:avLst/>
          </a:prstGeom>
          <a:noFill/>
        </p:spPr>
        <p:txBody>
          <a:bodyPr wrap="none" rtlCol="0" anchor="t">
            <a:spAutoFit/>
          </a:bodyPr>
          <a:lstStyle/>
          <a:p>
            <a:pPr algn="l">
              <a:buClrTx/>
              <a:buSzTx/>
              <a:buFontTx/>
            </a:pPr>
            <a:r>
              <a:rPr lang="zh-CN" altLang="en-US" sz="2400" b="1">
                <a:solidFill>
                  <a:srgbClr val="C00000"/>
                </a:solidFill>
                <a:sym typeface="+mn-ea"/>
              </a:rPr>
              <a:t>精髓</a:t>
            </a:r>
            <a:endParaRPr lang="zh-CN" altLang="en-US" sz="2400" b="1">
              <a:solidFill>
                <a:srgbClr val="C00000"/>
              </a:solidFill>
            </a:endParaRPr>
          </a:p>
        </p:txBody>
      </p:sp>
      <p:sp>
        <p:nvSpPr>
          <p:cNvPr id="11" name="文本框 10"/>
          <p:cNvSpPr txBox="1"/>
          <p:nvPr/>
        </p:nvSpPr>
        <p:spPr>
          <a:xfrm>
            <a:off x="4890770" y="5398135"/>
            <a:ext cx="640080" cy="368300"/>
          </a:xfrm>
          <a:prstGeom prst="rect">
            <a:avLst/>
          </a:prstGeom>
          <a:noFill/>
        </p:spPr>
        <p:txBody>
          <a:bodyPr wrap="none" rtlCol="0" anchor="t">
            <a:spAutoFit/>
          </a:bodyPr>
          <a:lstStyle/>
          <a:p>
            <a:r>
              <a:rPr lang="zh-CN" altLang="en-US" sz="2400" b="1">
                <a:solidFill>
                  <a:srgbClr val="C00000"/>
                </a:solidFill>
                <a:sym typeface="+mn-ea"/>
              </a:rPr>
              <a:t>基础</a:t>
            </a:r>
            <a:endParaRPr lang="zh-CN" altLang="en-US"/>
          </a:p>
        </p:txBody>
      </p:sp>
      <p:cxnSp>
        <p:nvCxnSpPr>
          <p:cNvPr id="12" name="直接箭头连接符 11"/>
          <p:cNvCxnSpPr/>
          <p:nvPr/>
        </p:nvCxnSpPr>
        <p:spPr>
          <a:xfrm>
            <a:off x="5826760" y="2045970"/>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826760" y="3263265"/>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826760" y="4339590"/>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877560" y="5680075"/>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754495" y="1821180"/>
            <a:ext cx="2240280" cy="368300"/>
          </a:xfrm>
          <a:prstGeom prst="rect">
            <a:avLst/>
          </a:prstGeom>
          <a:noFill/>
        </p:spPr>
        <p:txBody>
          <a:bodyPr wrap="none" rtlCol="0" anchor="t">
            <a:spAutoFit/>
          </a:bodyPr>
          <a:lstStyle/>
          <a:p>
            <a:pPr algn="l">
              <a:buClrTx/>
              <a:buSzTx/>
              <a:buFontTx/>
            </a:pPr>
            <a:r>
              <a:rPr lang="zh-CN" altLang="en-US" sz="2400" b="1">
                <a:solidFill>
                  <a:srgbClr val="C00000"/>
                </a:solidFill>
                <a:sym typeface="宋体" panose="02010600030101010101" pitchFamily="2" charset="-122"/>
              </a:rPr>
              <a:t>马克思主义指导思想</a:t>
            </a:r>
            <a:endParaRPr lang="zh-CN" altLang="en-US" sz="2400" b="1">
              <a:solidFill>
                <a:srgbClr val="C00000"/>
              </a:solidFill>
            </a:endParaRPr>
          </a:p>
        </p:txBody>
      </p:sp>
      <p:sp>
        <p:nvSpPr>
          <p:cNvPr id="17" name="文本框 16"/>
          <p:cNvSpPr txBox="1"/>
          <p:nvPr/>
        </p:nvSpPr>
        <p:spPr>
          <a:xfrm>
            <a:off x="6754495" y="3038475"/>
            <a:ext cx="2926080" cy="368300"/>
          </a:xfrm>
          <a:prstGeom prst="rect">
            <a:avLst/>
          </a:prstGeom>
          <a:noFill/>
        </p:spPr>
        <p:txBody>
          <a:bodyPr wrap="none" rtlCol="0" anchor="t">
            <a:spAutoFit/>
          </a:bodyPr>
          <a:lstStyle/>
          <a:p>
            <a:r>
              <a:rPr lang="zh-CN" altLang="en-US" sz="2400" b="1">
                <a:solidFill>
                  <a:srgbClr val="C00000"/>
                </a:solidFill>
                <a:sym typeface="宋体" panose="02010600030101010101" pitchFamily="2" charset="-122"/>
              </a:rPr>
              <a:t>中国特色社会主义共同理想</a:t>
            </a:r>
            <a:endParaRPr lang="zh-CN" altLang="en-US"/>
          </a:p>
        </p:txBody>
      </p:sp>
      <p:sp>
        <p:nvSpPr>
          <p:cNvPr id="18" name="文本框 17"/>
          <p:cNvSpPr txBox="1"/>
          <p:nvPr/>
        </p:nvSpPr>
        <p:spPr>
          <a:xfrm>
            <a:off x="6754495" y="3959225"/>
            <a:ext cx="4167505" cy="829945"/>
          </a:xfrm>
          <a:prstGeom prst="rect">
            <a:avLst/>
          </a:prstGeom>
          <a:noFill/>
        </p:spPr>
        <p:txBody>
          <a:bodyPr wrap="square" rtlCol="0" anchor="t">
            <a:spAutoFit/>
          </a:bodyPr>
          <a:lstStyle/>
          <a:p>
            <a:pPr marL="0" marR="0" lvl="0" algn="l" defTabSz="914400" rtl="0" eaLnBrk="1" fontAlgn="auto" latinLnBrk="0" hangingPunct="1">
              <a:lnSpc>
                <a:spcPct val="100000"/>
              </a:lnSpc>
              <a:spcBef>
                <a:spcPts val="0"/>
              </a:spcBef>
              <a:buClrTx/>
              <a:buSzTx/>
              <a:buFontTx/>
              <a:buNone/>
            </a:pPr>
            <a:r>
              <a:rPr lang="zh-CN" altLang="en-US" sz="2400" b="1">
                <a:solidFill>
                  <a:srgbClr val="C00000"/>
                </a:solidFill>
                <a:sym typeface="宋体" panose="02010600030101010101" pitchFamily="2" charset="-122"/>
              </a:rPr>
              <a:t>以爱国主义为核心的民族精神</a:t>
            </a:r>
            <a:endParaRPr kumimoji="0" lang="zh-CN" altLang="en-US" sz="2400" b="1" i="0" u="none" strike="noStrike" cap="none" spc="0" normalizeH="0" baseline="0">
              <a:solidFill>
                <a:srgbClr val="C00000"/>
              </a:solidFill>
              <a:cs typeface="+mn-cs"/>
              <a:sym typeface="宋体" panose="02010600030101010101" pitchFamily="2" charset="-122"/>
            </a:endParaRPr>
          </a:p>
          <a:p>
            <a:pPr marL="0" marR="0" lvl="0" algn="l" defTabSz="914400" rtl="0" eaLnBrk="1" fontAlgn="auto" latinLnBrk="0" hangingPunct="1">
              <a:lnSpc>
                <a:spcPct val="100000"/>
              </a:lnSpc>
              <a:spcBef>
                <a:spcPts val="0"/>
              </a:spcBef>
              <a:buClrTx/>
              <a:buSzTx/>
              <a:buFontTx/>
              <a:buNone/>
            </a:pPr>
            <a:r>
              <a:rPr lang="zh-CN" altLang="en-US" sz="2400" b="1">
                <a:solidFill>
                  <a:srgbClr val="C00000"/>
                </a:solidFill>
                <a:sym typeface="宋体" panose="02010600030101010101" pitchFamily="2" charset="-122"/>
              </a:rPr>
              <a:t>以改革创新为核心的时代精神</a:t>
            </a:r>
            <a:endParaRPr lang="zh-CN" altLang="en-US" sz="2400" b="1">
              <a:solidFill>
                <a:srgbClr val="C00000"/>
              </a:solidFill>
            </a:endParaRPr>
          </a:p>
        </p:txBody>
      </p:sp>
      <p:sp>
        <p:nvSpPr>
          <p:cNvPr id="19" name="文本框 18"/>
          <p:cNvSpPr txBox="1"/>
          <p:nvPr/>
        </p:nvSpPr>
        <p:spPr>
          <a:xfrm>
            <a:off x="6983095" y="5398135"/>
            <a:ext cx="1783080" cy="368300"/>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rgbClr val="C00000"/>
                </a:solidFill>
                <a:sym typeface="宋体" panose="02010600030101010101" pitchFamily="2" charset="-122"/>
              </a:rPr>
              <a:t>社会主义荣辱观</a:t>
            </a:r>
            <a:endParaRPr lang="zh-CN" altLang="en-US"/>
          </a:p>
        </p:txBody>
      </p:sp>
      <p:sp>
        <p:nvSpPr>
          <p:cNvPr id="5" name="文本框 4"/>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0" y="3060065"/>
            <a:ext cx="12192000" cy="2113399"/>
          </a:xfrm>
          <a:prstGeom prst="rect">
            <a:avLst/>
          </a:prstGeom>
          <a:noFill/>
        </p:spPr>
        <p:txBody>
          <a:bodyPr wrap="square" rtlCol="0" anchor="t">
            <a:spAutoFit/>
          </a:bodyPr>
          <a:lstStyle/>
          <a:p>
            <a:pPr indent="622300"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社会主义核心价值观和社会主义核心价值体系</a:t>
            </a:r>
            <a:r>
              <a:rPr lang="zh-CN" altLang="en-US" sz="2400" dirty="0">
                <a:latin typeface="Arial" panose="020B0604020202020204" pitchFamily="34" charset="0"/>
                <a:ea typeface="微软雅黑" panose="020B0503020204020204" pitchFamily="34" charset="-122"/>
                <a:sym typeface="+mn-ea"/>
              </a:rPr>
              <a:t>具有内在的一致性，都体现了社会主义</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意识形态的本质要求，体现了社会主义制度在思想和精神层面的质的规定性，是建设</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中国特色社会主义现代化强国、实现中华民族伟大复兴中国梦的价值引领。</a:t>
            </a:r>
            <a:endParaRPr lang="zh-CN" altLang="en-US" sz="2400" dirty="0"/>
          </a:p>
        </p:txBody>
      </p:sp>
      <p:sp>
        <p:nvSpPr>
          <p:cNvPr id="5" name="文本框 4"/>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3804" name="文本框 1"/>
          <p:cNvSpPr txBox="1"/>
          <p:nvPr/>
        </p:nvSpPr>
        <p:spPr>
          <a:xfrm>
            <a:off x="1789748" y="2000885"/>
            <a:ext cx="2705100" cy="2243138"/>
          </a:xfrm>
          <a:prstGeom prst="rect">
            <a:avLst/>
          </a:prstGeom>
          <a:noFill/>
          <a:ln w="9525">
            <a:noFill/>
          </a:ln>
        </p:spPr>
        <p:txBody>
          <a:bodyPr anchor="t">
            <a:spAutoFit/>
          </a:bodyPr>
          <a:lstStyle/>
          <a:p>
            <a:pPr algn="just" eaLnBrk="0" hangingPunct="0">
              <a:lnSpc>
                <a:spcPct val="150000"/>
              </a:lnSpc>
              <a:spcBef>
                <a:spcPts val="1400"/>
              </a:spcBef>
              <a:buSzTx/>
            </a:pPr>
            <a:r>
              <a:rPr lang="zh-CN" altLang="en-US" sz="2400" b="1" dirty="0">
                <a:solidFill>
                  <a:srgbClr val="C00000"/>
                </a:solidFill>
                <a:latin typeface="微软雅黑" panose="020B0503020204020204" pitchFamily="34" charset="-122"/>
                <a:ea typeface="微软雅黑" panose="020B0503020204020204" pitchFamily="34" charset="-122"/>
              </a:rPr>
              <a:t>社会主义核心价值观把涉及国家、社会、公民的价值要求融为一体</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124575" y="1999298"/>
            <a:ext cx="4203700" cy="534035"/>
          </a:xfrm>
          <a:prstGeom prst="rect">
            <a:avLst/>
          </a:prstGeom>
          <a:noFill/>
          <a:ln w="9525">
            <a:noFill/>
          </a:ln>
        </p:spPr>
        <p:txBody>
          <a:bodyPr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体现了社会主义本质要求</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4" name="文本框 7"/>
          <p:cNvSpPr txBox="1"/>
          <p:nvPr/>
        </p:nvSpPr>
        <p:spPr>
          <a:xfrm>
            <a:off x="6124575" y="2635885"/>
            <a:ext cx="4203700" cy="534035"/>
          </a:xfrm>
          <a:prstGeom prst="rect">
            <a:avLst/>
          </a:prstGeom>
          <a:noFill/>
          <a:ln w="9525">
            <a:noFill/>
          </a:ln>
        </p:spPr>
        <p:txBody>
          <a:bodyPr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继承了中华优秀传统文化</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5" name="文本框 8"/>
          <p:cNvSpPr txBox="1"/>
          <p:nvPr/>
        </p:nvSpPr>
        <p:spPr>
          <a:xfrm>
            <a:off x="6124575" y="3274060"/>
            <a:ext cx="4203700" cy="534035"/>
          </a:xfrm>
          <a:prstGeom prst="rect">
            <a:avLst/>
          </a:prstGeom>
          <a:noFill/>
          <a:ln w="9525">
            <a:noFill/>
          </a:ln>
        </p:spPr>
        <p:txBody>
          <a:bodyPr anchor="t">
            <a:spAutoFit/>
          </a:bodyPr>
          <a:lstStyle/>
          <a:p>
            <a:pPr algn="just" eaLnBrk="0" hangingPunct="0">
              <a:lnSpc>
                <a:spcPct val="120000"/>
              </a:lnSpc>
              <a:spcBef>
                <a:spcPts val="1400"/>
              </a:spcBef>
              <a:buClrTx/>
              <a:buSzTx/>
              <a:buFontTx/>
            </a:pPr>
            <a:r>
              <a:rPr lang="zh-CN" altLang="en-US" sz="2400" b="1" dirty="0">
                <a:solidFill>
                  <a:srgbClr val="C00000"/>
                </a:solidFill>
                <a:latin typeface="Arial" panose="020B0604020202020204" pitchFamily="34" charset="0"/>
                <a:ea typeface="微软雅黑" panose="020B0503020204020204" pitchFamily="34" charset="-122"/>
              </a:rPr>
              <a:t>吸收了世界文明有益成果</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6" name="文本框 9"/>
          <p:cNvSpPr txBox="1"/>
          <p:nvPr/>
        </p:nvSpPr>
        <p:spPr>
          <a:xfrm>
            <a:off x="6124575" y="3910648"/>
            <a:ext cx="4203700" cy="534035"/>
          </a:xfrm>
          <a:prstGeom prst="rect">
            <a:avLst/>
          </a:prstGeom>
          <a:noFill/>
          <a:ln w="9525">
            <a:noFill/>
          </a:ln>
        </p:spPr>
        <p:txBody>
          <a:bodyPr anchor="t">
            <a:spAutoFit/>
          </a:bodyPr>
          <a:lstStyle/>
          <a:p>
            <a:pPr algn="just" eaLnBrk="0" hangingPunct="0">
              <a:lnSpc>
                <a:spcPct val="120000"/>
              </a:lnSpc>
              <a:spcBef>
                <a:spcPts val="1400"/>
              </a:spcBef>
              <a:buClrTx/>
              <a:buSzTx/>
              <a:buFontTx/>
            </a:pPr>
            <a:r>
              <a:rPr lang="zh-CN" altLang="en-US" sz="2400" b="1" dirty="0">
                <a:solidFill>
                  <a:srgbClr val="C00000"/>
                </a:solidFill>
                <a:latin typeface="Arial" panose="020B0604020202020204" pitchFamily="34" charset="0"/>
                <a:ea typeface="微软雅黑" panose="020B0503020204020204" pitchFamily="34" charset="-122"/>
              </a:rPr>
              <a:t>体现了时代精神</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7" name="右箭头 6"/>
          <p:cNvSpPr/>
          <p:nvPr/>
        </p:nvSpPr>
        <p:spPr>
          <a:xfrm>
            <a:off x="4828540" y="2869565"/>
            <a:ext cx="1153795" cy="5067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11810" y="4813935"/>
            <a:ext cx="11168380" cy="1378585"/>
          </a:xfrm>
          <a:prstGeom prst="rect">
            <a:avLst/>
          </a:prstGeom>
          <a:noFill/>
        </p:spPr>
        <p:txBody>
          <a:bodyPr wrap="none" rtlCol="0" anchor="t">
            <a:spAutoFit/>
          </a:bodyPr>
          <a:lstStyle/>
          <a:p>
            <a:pPr indent="622300" algn="just" eaLnBrk="0" hangingPunct="0">
              <a:lnSpc>
                <a:spcPct val="150000"/>
              </a:lnSpc>
              <a:spcBef>
                <a:spcPts val="1400"/>
              </a:spcBef>
            </a:pPr>
            <a:r>
              <a:rPr lang="zh-CN" altLang="en-US" sz="2400" b="1" dirty="0">
                <a:solidFill>
                  <a:schemeClr val="tx1"/>
                </a:solidFill>
                <a:latin typeface="Arial" panose="020B0604020202020204" pitchFamily="34" charset="0"/>
                <a:ea typeface="微软雅黑" panose="020B0503020204020204" pitchFamily="34" charset="-122"/>
                <a:sym typeface="+mn-ea"/>
              </a:rPr>
              <a:t>是对我们要建设什么样的国家、建设什么样的社会、培育什么样的公民等重大</a:t>
            </a:r>
            <a:endParaRPr lang="zh-CN" altLang="en-US" sz="2400" b="1" dirty="0">
              <a:solidFill>
                <a:schemeClr val="tx1"/>
              </a:solidFill>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b="1" dirty="0">
                <a:solidFill>
                  <a:schemeClr val="tx1"/>
                </a:solidFill>
                <a:latin typeface="Arial" panose="020B0604020202020204" pitchFamily="34" charset="0"/>
                <a:ea typeface="微软雅黑" panose="020B0503020204020204" pitchFamily="34" charset="-122"/>
                <a:sym typeface="+mn-ea"/>
              </a:rPr>
              <a:t>问题的深刻解答</a:t>
            </a:r>
            <a:r>
              <a:rPr lang="zh-CN" altLang="en-US" sz="2400" b="1" dirty="0">
                <a:solidFill>
                  <a:schemeClr val="tx1"/>
                </a:solidFill>
                <a:latin typeface="Arial" panose="020B0604020202020204" pitchFamily="34" charset="0"/>
                <a:ea typeface="微软雅黑" panose="020B0503020204020204" pitchFamily="34" charset="-122"/>
                <a:sym typeface="+mn-ea"/>
                <a:hlinkClick r:id="rId3" action="ppaction://hlinkfile"/>
              </a:rPr>
              <a:t> 社会主义核心价值观.mp4</a:t>
            </a:r>
            <a:endParaRPr lang="zh-CN" altLang="en-US" sz="2400" b="1" dirty="0">
              <a:solidFill>
                <a:schemeClr val="tx1"/>
              </a:solidFill>
              <a:latin typeface="Arial" panose="020B0604020202020204" pitchFamily="34" charset="0"/>
              <a:ea typeface="微软雅黑" panose="020B0503020204020204" pitchFamily="34" charset="-122"/>
              <a:sym typeface="+mn-ea"/>
            </a:endParaRPr>
          </a:p>
        </p:txBody>
      </p:sp>
      <p:sp>
        <p:nvSpPr>
          <p:cNvPr id="10" name="文本框 9"/>
          <p:cNvSpPr txBox="1"/>
          <p:nvPr/>
        </p:nvSpPr>
        <p:spPr>
          <a:xfrm>
            <a:off x="282575" y="1170305"/>
            <a:ext cx="6228080" cy="521970"/>
          </a:xfrm>
          <a:prstGeom prst="rect">
            <a:avLst/>
          </a:prstGeom>
          <a:noFill/>
        </p:spPr>
        <p:txBody>
          <a:bodyPr wrap="none" rtlCol="0" anchor="t">
            <a:spAutoFit/>
          </a:bodyPr>
          <a:lstStyle/>
          <a:p>
            <a:pPr algn="l">
              <a:buClrTx/>
              <a:buSzTx/>
              <a:buFontTx/>
            </a:pPr>
            <a:r>
              <a:rPr lang="zh-CN" sz="2800" b="1" noProof="0" dirty="0">
                <a:ln>
                  <a:noFill/>
                </a:ln>
                <a:effectLst/>
                <a:uLnTx/>
                <a:uFillTx/>
                <a:cs typeface="+mn-ea"/>
                <a:sym typeface="+mn-ea"/>
              </a:rPr>
              <a:t>（二）社会主义核心价值观的基本内容</a:t>
            </a:r>
            <a:endParaRPr lang="zh-CN" sz="2800" b="1" noProof="0" dirty="0">
              <a:ln>
                <a:noFill/>
              </a:ln>
              <a:effectLst/>
              <a:uLnTx/>
              <a:uFillTx/>
              <a:cs typeface="+mn-ea"/>
              <a:sym typeface="+mn-ea"/>
            </a:endParaRPr>
          </a:p>
        </p:txBody>
      </p:sp>
      <p:sp>
        <p:nvSpPr>
          <p:cNvPr id="2" name="文本框 1"/>
          <p:cNvSpPr txBox="1"/>
          <p:nvPr/>
        </p:nvSpPr>
        <p:spPr>
          <a:xfrm>
            <a:off x="359727" y="195579"/>
            <a:ext cx="5872480" cy="583565"/>
          </a:xfrm>
          <a:prstGeom prst="rect">
            <a:avLst/>
          </a:prstGeom>
          <a:noFill/>
        </p:spPr>
        <p:txBody>
          <a:bodyPr wrap="none" rtlCol="0">
            <a:spAutoFit/>
          </a:bodyPr>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278765" y="196850"/>
            <a:ext cx="6685280" cy="583565"/>
          </a:xfrm>
          <a:prstGeom prst="rect">
            <a:avLst/>
          </a:prstGeom>
          <a:noFill/>
        </p:spPr>
        <p:txBody>
          <a:bodyPr wrap="none" rtlCol="0" anchor="t">
            <a:spAutoFit/>
          </a:bodyPr>
          <a:lstStyle/>
          <a:p>
            <a:pPr algn="l"/>
            <a:r>
              <a:rPr lang="zh-CN" altLang="en-US" sz="3200" b="1">
                <a:solidFill>
                  <a:schemeClr val="bg1"/>
                </a:solidFill>
                <a:sym typeface="+mn-ea"/>
              </a:rPr>
              <a:t>二、社会主义核心价值观的基本内容</a:t>
            </a:r>
            <a:endParaRPr lang="zh-CN" altLang="en-US" sz="3200" b="1">
              <a:solidFill>
                <a:schemeClr val="bg1"/>
              </a:solidFill>
              <a:sym typeface="+mn-ea"/>
            </a:endParaRPr>
          </a:p>
        </p:txBody>
      </p:sp>
      <p:sp>
        <p:nvSpPr>
          <p:cNvPr id="3" name="文本框 2"/>
          <p:cNvSpPr txBox="1"/>
          <p:nvPr/>
        </p:nvSpPr>
        <p:spPr>
          <a:xfrm>
            <a:off x="278765" y="1259205"/>
            <a:ext cx="5161280" cy="521970"/>
          </a:xfrm>
          <a:prstGeom prst="rect">
            <a:avLst/>
          </a:prstGeom>
          <a:noFill/>
        </p:spPr>
        <p:txBody>
          <a:bodyPr wrap="square" rtlCol="0" anchor="t">
            <a:spAutoFit/>
          </a:bodyPr>
          <a:lstStyle/>
          <a:p>
            <a:r>
              <a:rPr lang="en-US" altLang="zh-CN" sz="2800" b="1">
                <a:solidFill>
                  <a:srgbClr val="C00000"/>
                </a:solidFill>
                <a:sym typeface="+mn-ea"/>
              </a:rPr>
              <a:t>1</a:t>
            </a:r>
            <a:r>
              <a:rPr lang="zh-CN" altLang="en-US" sz="2800" b="1">
                <a:solidFill>
                  <a:srgbClr val="C00000"/>
                </a:solidFill>
                <a:sym typeface="+mn-ea"/>
              </a:rPr>
              <a:t>、富强、民主、文明、和谐</a:t>
            </a:r>
            <a:endParaRPr lang="zh-CN" altLang="en-US" sz="2800" b="1" kern="0" noProof="0" dirty="0">
              <a:ln>
                <a:solidFill>
                  <a:schemeClr val="tx1"/>
                </a:solidFill>
              </a:ln>
              <a:solidFill>
                <a:srgbClr val="C00000"/>
              </a:solidFill>
              <a:effectLst/>
              <a:uLnTx/>
              <a:uFillTx/>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54990" y="1997075"/>
            <a:ext cx="6553835" cy="534035"/>
          </a:xfrm>
          <a:prstGeom prst="rect">
            <a:avLst/>
          </a:prstGeom>
          <a:noFill/>
        </p:spPr>
        <p:txBody>
          <a:bodyPr wrap="square" rtlCol="0"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回答了我们要建设什么样的国家的重大问题</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pic>
        <p:nvPicPr>
          <p:cNvPr id="5" name="图片 4" descr="u=2596624401,3775483481&amp;fm=26&amp;gp=0[1]"/>
          <p:cNvPicPr>
            <a:picLocks noChangeAspect="1"/>
          </p:cNvPicPr>
          <p:nvPr/>
        </p:nvPicPr>
        <p:blipFill>
          <a:blip r:embed="rId3" cstate="print"/>
          <a:stretch>
            <a:fillRect/>
          </a:stretch>
        </p:blipFill>
        <p:spPr>
          <a:xfrm>
            <a:off x="100965" y="3296920"/>
            <a:ext cx="11958955" cy="3279775"/>
          </a:xfrm>
          <a:prstGeom prst="rect">
            <a:avLst/>
          </a:prstGeom>
        </p:spPr>
      </p:pic>
      <p:sp>
        <p:nvSpPr>
          <p:cNvPr id="6" name="文本框 5"/>
          <p:cNvSpPr txBox="1"/>
          <p:nvPr/>
        </p:nvSpPr>
        <p:spPr>
          <a:xfrm>
            <a:off x="697230" y="2670810"/>
            <a:ext cx="10850880" cy="645160"/>
          </a:xfrm>
          <a:prstGeom prst="rect">
            <a:avLst/>
          </a:prstGeom>
          <a:noFill/>
        </p:spPr>
        <p:txBody>
          <a:bodyPr wrap="square" rtlCol="0" anchor="t">
            <a:spAutoFit/>
          </a:bodyPr>
          <a:lstStyle/>
          <a:p>
            <a:pPr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揭示了当代中国在经济发展、政治文明、文化繁荣、社会进步等方面的价值目标</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114307" y="1984381"/>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854294" y="4275163"/>
            <a:ext cx="11185142" cy="1910070"/>
            <a:chOff x="4405897" y="2360313"/>
            <a:chExt cx="6849738" cy="1852886"/>
          </a:xfrm>
        </p:grpSpPr>
        <p:sp>
          <p:nvSpPr>
            <p:cNvPr id="17" name="矩形: 圆顶角 43"/>
            <p:cNvSpPr/>
            <p:nvPr/>
          </p:nvSpPr>
          <p:spPr>
            <a:xfrm>
              <a:off x="4588180" y="2360313"/>
              <a:ext cx="6667455" cy="1852886"/>
            </a:xfrm>
            <a:prstGeom prst="round2SameRect">
              <a:avLst>
                <a:gd name="adj1" fmla="val 0"/>
                <a:gd name="adj2" fmla="val 0"/>
              </a:avLst>
            </a:prstGeom>
            <a:gradFill flip="none" rotWithShape="1">
              <a:gsLst>
                <a:gs pos="0">
                  <a:srgbClr val="F9F9F9">
                    <a:alpha val="0"/>
                  </a:srgbClr>
                </a:gs>
                <a:gs pos="52000">
                  <a:srgbClr val="F9F9F9">
                    <a:alpha val="10000"/>
                  </a:srgbClr>
                </a:gs>
                <a:gs pos="100000">
                  <a:srgbClr val="FFFFF5">
                    <a:alpha val="0"/>
                  </a:srgbClr>
                </a:gs>
              </a:gsLst>
              <a:lin ang="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prstClr val="white"/>
                </a:solidFill>
                <a:latin typeface="Calibri" panose="020F0502020204030204"/>
              </a:endParaRPr>
            </a:p>
          </p:txBody>
        </p:sp>
        <p:sp>
          <p:nvSpPr>
            <p:cNvPr id="18" name="矩形 17"/>
            <p:cNvSpPr/>
            <p:nvPr/>
          </p:nvSpPr>
          <p:spPr>
            <a:xfrm>
              <a:off x="4405897" y="2596641"/>
              <a:ext cx="6591712" cy="1100948"/>
            </a:xfrm>
            <a:prstGeom prst="rect">
              <a:avLst/>
            </a:prstGeom>
          </p:spPr>
          <p:txBody>
            <a:bodyPr wrap="square">
              <a:spAutoFit/>
            </a:bodyPr>
            <a:lstStyle/>
            <a:p>
              <a:pPr indent="539750" algn="just">
                <a:lnSpc>
                  <a:spcPct val="150000"/>
                </a:lnSpc>
              </a:pPr>
              <a:r>
                <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富强是促进社会进步、人的自由全面发展的物质基础和保障，体现了马克思主义唯物史观生产力标准的根本要求。富强就是人民的富裕和国家的强盛。</a:t>
              </a:r>
              <a:endPar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grpSp>
        <p:nvGrpSpPr>
          <p:cNvPr id="19" name="组合 18"/>
          <p:cNvGrpSpPr/>
          <p:nvPr/>
        </p:nvGrpSpPr>
        <p:grpSpPr>
          <a:xfrm>
            <a:off x="543258" y="2572478"/>
            <a:ext cx="2052305" cy="945664"/>
            <a:chOff x="976134" y="1895821"/>
            <a:chExt cx="2475821" cy="1140813"/>
          </a:xfrm>
        </p:grpSpPr>
        <p:grpSp>
          <p:nvGrpSpPr>
            <p:cNvPr id="20" name="组合 19"/>
            <p:cNvGrpSpPr/>
            <p:nvPr/>
          </p:nvGrpSpPr>
          <p:grpSpPr>
            <a:xfrm>
              <a:off x="976134" y="1895822"/>
              <a:ext cx="1077105" cy="1140812"/>
              <a:chOff x="1329854" y="1673313"/>
              <a:chExt cx="645661" cy="683849"/>
            </a:xfrm>
          </p:grpSpPr>
          <p:grpSp>
            <p:nvGrpSpPr>
              <p:cNvPr id="31" name="组合 30"/>
              <p:cNvGrpSpPr/>
              <p:nvPr/>
            </p:nvGrpSpPr>
            <p:grpSpPr>
              <a:xfrm>
                <a:off x="1329854" y="1716980"/>
                <a:ext cx="643836" cy="640182"/>
                <a:chOff x="3757697" y="1786978"/>
                <a:chExt cx="2093594" cy="2081713"/>
              </a:xfrm>
            </p:grpSpPr>
            <p:grpSp>
              <p:nvGrpSpPr>
                <p:cNvPr id="33" name="组合 32"/>
                <p:cNvGrpSpPr/>
                <p:nvPr/>
              </p:nvGrpSpPr>
              <p:grpSpPr>
                <a:xfrm>
                  <a:off x="3757697" y="1786978"/>
                  <a:ext cx="2093594" cy="2081713"/>
                  <a:chOff x="3757697" y="1786978"/>
                  <a:chExt cx="2093594" cy="2081713"/>
                </a:xfrm>
              </p:grpSpPr>
              <p:cxnSp>
                <p:nvCxnSpPr>
                  <p:cNvPr id="35" name="直接连接符 87"/>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88"/>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89"/>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4" name="直接连接符 86"/>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1338883" y="1673313"/>
                <a:ext cx="636632" cy="667699"/>
              </a:xfrm>
              <a:prstGeom prst="rect">
                <a:avLst/>
              </a:prstGeom>
              <a:noFill/>
              <a:ln>
                <a:noFill/>
              </a:ln>
            </p:spPr>
            <p:txBody>
              <a:bodyPr wrap="none" rtlCol="0">
                <a:spAutoFit/>
              </a:bodyPr>
              <a:lstStyle/>
              <a:p>
                <a:r>
                  <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富</a:t>
                </a:r>
                <a:endPar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21" name="组合 20"/>
            <p:cNvGrpSpPr/>
            <p:nvPr/>
          </p:nvGrpSpPr>
          <p:grpSpPr>
            <a:xfrm>
              <a:off x="2369690" y="1895821"/>
              <a:ext cx="1082265" cy="1140809"/>
              <a:chOff x="2229074" y="1673313"/>
              <a:chExt cx="648755" cy="683849"/>
            </a:xfrm>
          </p:grpSpPr>
          <p:grpSp>
            <p:nvGrpSpPr>
              <p:cNvPr id="22" name="组合 21"/>
              <p:cNvGrpSpPr/>
              <p:nvPr/>
            </p:nvGrpSpPr>
            <p:grpSpPr>
              <a:xfrm>
                <a:off x="2233993" y="1716980"/>
                <a:ext cx="643836" cy="640182"/>
                <a:chOff x="3757697" y="1786978"/>
                <a:chExt cx="2093594" cy="2081713"/>
              </a:xfrm>
            </p:grpSpPr>
            <p:grpSp>
              <p:nvGrpSpPr>
                <p:cNvPr id="24" name="组合 23"/>
                <p:cNvGrpSpPr/>
                <p:nvPr/>
              </p:nvGrpSpPr>
              <p:grpSpPr>
                <a:xfrm>
                  <a:off x="3757697" y="1786978"/>
                  <a:ext cx="2093594" cy="2081713"/>
                  <a:chOff x="3757697" y="1786978"/>
                  <a:chExt cx="2093594" cy="2081713"/>
                </a:xfrm>
              </p:grpSpPr>
              <p:cxnSp>
                <p:nvCxnSpPr>
                  <p:cNvPr id="26" name="直接连接符 77"/>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78"/>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79"/>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25" name="直接连接符 76"/>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2229074" y="1673313"/>
                <a:ext cx="636633" cy="667701"/>
              </a:xfrm>
              <a:prstGeom prst="rect">
                <a:avLst/>
              </a:prstGeom>
              <a:noFill/>
              <a:ln>
                <a:noFill/>
              </a:ln>
            </p:spPr>
            <p:txBody>
              <a:bodyPr wrap="none" rtlCol="0">
                <a:spAutoFit/>
              </a:bodyPr>
              <a:lstStyle/>
              <a:p>
                <a:r>
                  <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强</a:t>
                </a:r>
                <a:endPar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pic>
        <p:nvPicPr>
          <p:cNvPr id="39" name="图片 38"/>
          <p:cNvPicPr>
            <a:picLocks noChangeAspect="1"/>
          </p:cNvPicPr>
          <p:nvPr/>
        </p:nvPicPr>
        <p:blipFill rotWithShape="1">
          <a:blip r:embed="rId1">
            <a:extLst>
              <a:ext uri="{28A0092B-C50C-407E-A947-70E740481C1C}">
                <a14:useLocalDpi xmlns:a14="http://schemas.microsoft.com/office/drawing/2010/main" val="0"/>
              </a:ext>
            </a:extLst>
          </a:blip>
          <a:srcRect t="12717" b="30079"/>
          <a:stretch>
            <a:fillRect/>
          </a:stretch>
        </p:blipFill>
        <p:spPr>
          <a:xfrm>
            <a:off x="2788381" y="1535455"/>
            <a:ext cx="8698285" cy="29988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128912" y="2351411"/>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1"/>
          <a:stretch>
            <a:fillRect/>
          </a:stretch>
        </p:blipFill>
        <p:spPr>
          <a:xfrm>
            <a:off x="276026" y="1606913"/>
            <a:ext cx="5782152" cy="4379980"/>
          </a:xfrm>
          <a:prstGeom prst="rect">
            <a:avLst/>
          </a:prstGeom>
        </p:spPr>
      </p:pic>
      <p:sp>
        <p:nvSpPr>
          <p:cNvPr id="5" name="矩形 4"/>
          <p:cNvSpPr/>
          <p:nvPr/>
        </p:nvSpPr>
        <p:spPr>
          <a:xfrm>
            <a:off x="6155707" y="2086161"/>
            <a:ext cx="5900604" cy="2346220"/>
          </a:xfrm>
          <a:prstGeom prst="rect">
            <a:avLst/>
          </a:prstGeom>
        </p:spPr>
        <p:txBody>
          <a:bodyPr wrap="square">
            <a:spAutoFit/>
          </a:bodyPr>
          <a:lstStyle/>
          <a:p>
            <a:pPr indent="539750" algn="just">
              <a:lnSpc>
                <a:spcPct val="150000"/>
              </a:lnSpc>
            </a:pPr>
            <a:r>
              <a:rPr lang="zh-CN" altLang="en-US" sz="2000" dirty="0"/>
              <a:t>据世界银行最新预计，</a:t>
            </a:r>
            <a:r>
              <a:rPr lang="en-US" altLang="zh-CN" sz="2000" dirty="0"/>
              <a:t>2020</a:t>
            </a:r>
            <a:r>
              <a:rPr lang="zh-CN" altLang="en-US" sz="2000" dirty="0"/>
              <a:t>年世界经济将下降</a:t>
            </a:r>
            <a:r>
              <a:rPr lang="en-US" altLang="zh-CN" sz="2000" dirty="0"/>
              <a:t>4.3%</a:t>
            </a:r>
            <a:r>
              <a:rPr lang="zh-CN" altLang="en-US" sz="2000" dirty="0"/>
              <a:t>，其中美国、欧元区、日本分别下降</a:t>
            </a:r>
            <a:r>
              <a:rPr lang="en-US" altLang="zh-CN" sz="2000" dirty="0"/>
              <a:t>3.6%</a:t>
            </a:r>
            <a:r>
              <a:rPr lang="zh-CN" altLang="en-US" sz="2000" dirty="0"/>
              <a:t>、</a:t>
            </a:r>
            <a:r>
              <a:rPr lang="en-US" altLang="zh-CN" sz="2000" dirty="0"/>
              <a:t>7.4%</a:t>
            </a:r>
            <a:r>
              <a:rPr lang="zh-CN" altLang="en-US" sz="2000" dirty="0"/>
              <a:t>、</a:t>
            </a:r>
            <a:r>
              <a:rPr lang="en-US" altLang="zh-CN" sz="2000" dirty="0"/>
              <a:t>5.3%</a:t>
            </a:r>
            <a:r>
              <a:rPr lang="zh-CN" altLang="en-US" sz="2000" dirty="0"/>
              <a:t>。据对世界上</a:t>
            </a:r>
            <a:r>
              <a:rPr lang="en-US" altLang="zh-CN" sz="2000" dirty="0"/>
              <a:t>18</a:t>
            </a:r>
            <a:r>
              <a:rPr lang="zh-CN" altLang="en-US" sz="2000" dirty="0"/>
              <a:t>个国内生产总值</a:t>
            </a:r>
            <a:r>
              <a:rPr lang="en-US" altLang="zh-CN" sz="2000" dirty="0"/>
              <a:t>1</a:t>
            </a:r>
            <a:r>
              <a:rPr lang="zh-CN" altLang="en-US" sz="2000" dirty="0"/>
              <a:t>万亿美元以上主要经济体的跟踪分析和全年预计，</a:t>
            </a:r>
            <a:r>
              <a:rPr lang="zh-CN" altLang="en-US" sz="2000" b="1" dirty="0"/>
              <a:t>我国将成为全球唯一实现经济正增长的主要经济体</a:t>
            </a:r>
            <a:r>
              <a:rPr lang="zh-CN" altLang="en-US" sz="2000" dirty="0"/>
              <a:t>。</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矩形 5"/>
          <p:cNvSpPr/>
          <p:nvPr/>
        </p:nvSpPr>
        <p:spPr>
          <a:xfrm>
            <a:off x="6058178" y="4771149"/>
            <a:ext cx="6096000" cy="1200329"/>
          </a:xfrm>
          <a:prstGeom prst="rect">
            <a:avLst/>
          </a:prstGeom>
        </p:spPr>
        <p:txBody>
          <a:bodyPr>
            <a:spAutoFit/>
          </a:bodyPr>
          <a:lstStyle/>
          <a:p>
            <a:r>
              <a:rPr lang="zh-CN" altLang="en-US" dirty="0">
                <a:solidFill>
                  <a:srgbClr val="333333"/>
                </a:solidFill>
                <a:latin typeface="楷体" panose="02010609060101010101" pitchFamily="49" charset="-122"/>
                <a:ea typeface="楷体" panose="02010609060101010101" pitchFamily="49" charset="-122"/>
              </a:rPr>
              <a:t>图为</a:t>
            </a:r>
            <a:r>
              <a:rPr lang="en-US" altLang="zh-CN" dirty="0">
                <a:solidFill>
                  <a:srgbClr val="333333"/>
                </a:solidFill>
                <a:latin typeface="楷体" panose="02010609060101010101" pitchFamily="49" charset="-122"/>
              </a:rPr>
              <a:t>2021</a:t>
            </a:r>
            <a:r>
              <a:rPr lang="zh-CN" altLang="en-US" dirty="0">
                <a:solidFill>
                  <a:srgbClr val="333333"/>
                </a:solidFill>
                <a:latin typeface="楷体" panose="02010609060101010101" pitchFamily="49" charset="-122"/>
                <a:ea typeface="楷体" panose="02010609060101010101" pitchFamily="49" charset="-122"/>
              </a:rPr>
              <a:t>年</a:t>
            </a:r>
            <a:r>
              <a:rPr lang="en-US" altLang="zh-CN" dirty="0">
                <a:solidFill>
                  <a:srgbClr val="333333"/>
                </a:solidFill>
                <a:latin typeface="楷体" panose="02010609060101010101" pitchFamily="49" charset="-122"/>
              </a:rPr>
              <a:t>1</a:t>
            </a:r>
            <a:r>
              <a:rPr lang="zh-CN" altLang="en-US" dirty="0">
                <a:solidFill>
                  <a:srgbClr val="333333"/>
                </a:solidFill>
                <a:latin typeface="楷体" panose="02010609060101010101" pitchFamily="49" charset="-122"/>
                <a:ea typeface="楷体" panose="02010609060101010101" pitchFamily="49" charset="-122"/>
              </a:rPr>
              <a:t>月</a:t>
            </a:r>
            <a:r>
              <a:rPr lang="en-US" altLang="zh-CN" dirty="0">
                <a:solidFill>
                  <a:srgbClr val="333333"/>
                </a:solidFill>
                <a:latin typeface="楷体" panose="02010609060101010101" pitchFamily="49" charset="-122"/>
              </a:rPr>
              <a:t>14</a:t>
            </a:r>
            <a:r>
              <a:rPr lang="zh-CN" altLang="en-US" dirty="0">
                <a:solidFill>
                  <a:srgbClr val="333333"/>
                </a:solidFill>
                <a:latin typeface="楷体" panose="02010609060101010101" pitchFamily="49" charset="-122"/>
                <a:ea typeface="楷体" panose="02010609060101010101" pitchFamily="49" charset="-122"/>
              </a:rPr>
              <a:t>日，由我国自主研发建造的全球首座十万吨级深水半潜式生产储油平台“深海一号”能源站在山东烟台交付。</a:t>
            </a:r>
            <a:endParaRPr lang="en-US" altLang="zh-CN" dirty="0">
              <a:solidFill>
                <a:srgbClr val="333333"/>
              </a:solidFill>
              <a:latin typeface="楷体" panose="02010609060101010101" pitchFamily="49" charset="-122"/>
              <a:ea typeface="楷体" panose="02010609060101010101" pitchFamily="49" charset="-122"/>
            </a:endParaRPr>
          </a:p>
          <a:p>
            <a:r>
              <a:rPr lang="zh-CN" altLang="en-US" dirty="0">
                <a:solidFill>
                  <a:srgbClr val="333333"/>
                </a:solidFill>
                <a:latin typeface="楷体" panose="02010609060101010101" pitchFamily="49" charset="-122"/>
                <a:ea typeface="楷体" panose="02010609060101010101" pitchFamily="49" charset="-122"/>
              </a:rPr>
              <a:t>人民图片 唐克</a:t>
            </a:r>
            <a:r>
              <a:rPr lang="en-US" altLang="zh-CN" dirty="0">
                <a:solidFill>
                  <a:srgbClr val="333333"/>
                </a:solidFill>
                <a:latin typeface="楷体" panose="02010609060101010101" pitchFamily="49" charset="-122"/>
              </a:rPr>
              <a:t>/</a:t>
            </a:r>
            <a:r>
              <a:rPr lang="zh-CN" altLang="en-US" dirty="0">
                <a:solidFill>
                  <a:srgbClr val="333333"/>
                </a:solidFill>
                <a:latin typeface="楷体" panose="02010609060101010101" pitchFamily="49" charset="-122"/>
                <a:ea typeface="楷体" panose="02010609060101010101" pitchFamily="49" charset="-122"/>
              </a:rPr>
              <a:t>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A-10223"/>
          <p:cNvSpPr/>
          <p:nvPr/>
        </p:nvSpPr>
        <p:spPr>
          <a:xfrm>
            <a:off x="4471169" y="965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组合 63"/>
          <p:cNvGrpSpPr/>
          <p:nvPr/>
        </p:nvGrpSpPr>
        <p:grpSpPr>
          <a:xfrm>
            <a:off x="2082800" y="3054350"/>
            <a:ext cx="7649732" cy="1964690"/>
            <a:chOff x="1036243" y="3019391"/>
            <a:chExt cx="7649566" cy="1964304"/>
          </a:xfrm>
        </p:grpSpPr>
        <p:grpSp>
          <p:nvGrpSpPr>
            <p:cNvPr id="7"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1868"/>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组合 65"/>
            <p:cNvGrpSpPr/>
            <p:nvPr/>
          </p:nvGrpSpPr>
          <p:grpSpPr>
            <a:xfrm>
              <a:off x="2222491" y="3019391"/>
              <a:ext cx="6463318" cy="1964304"/>
              <a:chOff x="2222491" y="3019391"/>
              <a:chExt cx="6463318" cy="1964304"/>
            </a:xfrm>
          </p:grpSpPr>
          <p:sp>
            <p:nvSpPr>
              <p:cNvPr id="67" name="圆角矩形 6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222491" y="3019391"/>
                <a:ext cx="6344689" cy="583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sz="3200" b="1" dirty="0">
                    <a:solidFill>
                      <a:prstClr val="black">
                        <a:lumMod val="75000"/>
                        <a:lumOff val="25000"/>
                      </a:prstClr>
                    </a:solidFill>
                    <a:latin typeface="Arial" panose="020B0604020202020204" pitchFamily="34" charset="0"/>
                    <a:ea typeface="微软雅黑" panose="020B0503020204020204" pitchFamily="34" charset="-122"/>
                  </a:rPr>
                  <a:t>全体人民的共同的价值追求</a:t>
                </a:r>
                <a:endParaRPr 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10" name="组合 63"/>
          <p:cNvGrpSpPr/>
          <p:nvPr/>
        </p:nvGrpSpPr>
        <p:grpSpPr>
          <a:xfrm>
            <a:off x="2082800" y="3002915"/>
            <a:ext cx="7755255" cy="1929130"/>
            <a:chOff x="1036243" y="4275809"/>
            <a:chExt cx="7755087" cy="1928751"/>
          </a:xfrm>
        </p:grpSpPr>
        <p:grpSp>
          <p:nvGrpSpPr>
            <p:cNvPr id="11" name="组合 64"/>
            <p:cNvGrpSpPr/>
            <p:nvPr/>
          </p:nvGrpSpPr>
          <p:grpSpPr>
            <a:xfrm>
              <a:off x="1036243" y="4275809"/>
              <a:ext cx="1195782" cy="707886"/>
              <a:chOff x="2347518" y="2094584"/>
              <a:chExt cx="1195782" cy="707886"/>
            </a:xfrm>
          </p:grpSpPr>
          <p:sp>
            <p:nvSpPr>
              <p:cNvPr id="12" name="圆角矩形 1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组合 65"/>
            <p:cNvGrpSpPr/>
            <p:nvPr/>
          </p:nvGrpSpPr>
          <p:grpSpPr>
            <a:xfrm>
              <a:off x="2341233" y="4275809"/>
              <a:ext cx="6450097" cy="1928751"/>
              <a:chOff x="2341233" y="4275809"/>
              <a:chExt cx="6450097" cy="1928751"/>
            </a:xfrm>
          </p:grpSpPr>
          <p:sp>
            <p:nvSpPr>
              <p:cNvPr id="15" name="圆角矩形 14"/>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PA-10223"/>
              <p:cNvSpPr/>
              <p:nvPr/>
            </p:nvSpPr>
            <p:spPr>
              <a:xfrm>
                <a:off x="2446641" y="5621110"/>
                <a:ext cx="6344689" cy="583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sz="3200" b="1" dirty="0">
                    <a:solidFill>
                      <a:prstClr val="black">
                        <a:lumMod val="75000"/>
                        <a:lumOff val="25000"/>
                      </a:prstClr>
                    </a:solidFill>
                    <a:latin typeface="Arial" panose="020B0604020202020204" pitchFamily="34" charset="0"/>
                    <a:ea typeface="微软雅黑" panose="020B0503020204020204" pitchFamily="34" charset="-122"/>
                  </a:rPr>
                  <a:t>社会主义核心价值观的显著特征</a:t>
                </a:r>
                <a:endParaRPr 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1185410" y="-428129"/>
            <a:ext cx="8709694" cy="6888119"/>
            <a:chOff x="182058" y="-45884"/>
            <a:chExt cx="7117043" cy="5874203"/>
          </a:xfrm>
        </p:grpSpPr>
        <p:grpSp>
          <p:nvGrpSpPr>
            <p:cNvPr id="4" name="组合 3"/>
            <p:cNvGrpSpPr/>
            <p:nvPr/>
          </p:nvGrpSpPr>
          <p:grpSpPr>
            <a:xfrm>
              <a:off x="421692" y="641700"/>
              <a:ext cx="6877409" cy="5186619"/>
              <a:chOff x="421692" y="641700"/>
              <a:chExt cx="6877409" cy="5186619"/>
            </a:xfrm>
          </p:grpSpPr>
          <p:sp>
            <p:nvSpPr>
              <p:cNvPr id="41" name="矩形 40"/>
              <p:cNvSpPr/>
              <p:nvPr/>
            </p:nvSpPr>
            <p:spPr>
              <a:xfrm>
                <a:off x="421692" y="641700"/>
                <a:ext cx="6877409" cy="518661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78" name="组合 77"/>
              <p:cNvGrpSpPr/>
              <p:nvPr/>
            </p:nvGrpSpPr>
            <p:grpSpPr>
              <a:xfrm>
                <a:off x="738924" y="840418"/>
                <a:ext cx="5081435" cy="4860638"/>
                <a:chOff x="767373" y="840418"/>
                <a:chExt cx="5081435" cy="4860638"/>
              </a:xfrm>
            </p:grpSpPr>
            <p:grpSp>
              <p:nvGrpSpPr>
                <p:cNvPr id="80" name="组合 79"/>
                <p:cNvGrpSpPr/>
                <p:nvPr/>
              </p:nvGrpSpPr>
              <p:grpSpPr>
                <a:xfrm>
                  <a:off x="2832254" y="3532722"/>
                  <a:ext cx="992579" cy="2168334"/>
                  <a:chOff x="2590681" y="3532722"/>
                  <a:chExt cx="992579" cy="2168334"/>
                </a:xfrm>
              </p:grpSpPr>
              <p:sp>
                <p:nvSpPr>
                  <p:cNvPr id="106" name="文本框 105"/>
                  <p:cNvSpPr txBox="1"/>
                  <p:nvPr/>
                </p:nvSpPr>
                <p:spPr>
                  <a:xfrm>
                    <a:off x="2609917"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2000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107" name="文本框 106"/>
                  <p:cNvSpPr txBox="1"/>
                  <p:nvPr/>
                </p:nvSpPr>
                <p:spPr>
                  <a:xfrm>
                    <a:off x="2590681" y="3532722"/>
                    <a:ext cx="992579"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100280</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108" name="椭圆 107"/>
                  <p:cNvSpPr/>
                  <p:nvPr/>
                </p:nvSpPr>
                <p:spPr>
                  <a:xfrm>
                    <a:off x="2918059" y="4323222"/>
                    <a:ext cx="419543" cy="421655"/>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6</a:t>
                    </a:r>
                    <a:endParaRPr lang="zh-CN" altLang="en-US" sz="2000" dirty="0">
                      <a:latin typeface="微软雅黑" panose="020B0503020204020204" pitchFamily="34" charset="-122"/>
                      <a:ea typeface="微软雅黑" panose="020B0503020204020204" pitchFamily="34" charset="-122"/>
                    </a:endParaRPr>
                  </a:p>
                </p:txBody>
              </p:sp>
              <p:sp>
                <p:nvSpPr>
                  <p:cNvPr id="109" name="文本框 108"/>
                  <p:cNvSpPr txBox="1"/>
                  <p:nvPr/>
                </p:nvSpPr>
                <p:spPr>
                  <a:xfrm>
                    <a:off x="2712509" y="4105901"/>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10" name="yen-coin_20958"/>
                  <p:cNvSpPr>
                    <a:spLocks noChangeAspect="1"/>
                  </p:cNvSpPr>
                  <p:nvPr/>
                </p:nvSpPr>
                <p:spPr bwMode="auto">
                  <a:xfrm>
                    <a:off x="2878548"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1" name="组合 80"/>
                <p:cNvGrpSpPr/>
                <p:nvPr/>
              </p:nvGrpSpPr>
              <p:grpSpPr>
                <a:xfrm>
                  <a:off x="4856228" y="3018248"/>
                  <a:ext cx="992580" cy="2682808"/>
                  <a:chOff x="4328321" y="3018248"/>
                  <a:chExt cx="992580" cy="2682808"/>
                </a:xfrm>
              </p:grpSpPr>
              <p:sp>
                <p:nvSpPr>
                  <p:cNvPr id="101" name="文本框 100"/>
                  <p:cNvSpPr txBox="1"/>
                  <p:nvPr/>
                </p:nvSpPr>
                <p:spPr>
                  <a:xfrm>
                    <a:off x="4347558"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102" name="文本框 101"/>
                  <p:cNvSpPr txBox="1"/>
                  <p:nvPr/>
                </p:nvSpPr>
                <p:spPr>
                  <a:xfrm>
                    <a:off x="4328321" y="3018248"/>
                    <a:ext cx="992580"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919281</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103" name="椭圆 102"/>
                  <p:cNvSpPr/>
                  <p:nvPr/>
                </p:nvSpPr>
                <p:spPr>
                  <a:xfrm>
                    <a:off x="4587378" y="4126683"/>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104" name="文本框 103"/>
                  <p:cNvSpPr txBox="1"/>
                  <p:nvPr/>
                </p:nvSpPr>
                <p:spPr>
                  <a:xfrm>
                    <a:off x="4450150" y="3710442"/>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05" name="yen-coin_20958"/>
                  <p:cNvSpPr>
                    <a:spLocks noChangeAspect="1"/>
                  </p:cNvSpPr>
                  <p:nvPr/>
                </p:nvSpPr>
                <p:spPr bwMode="auto">
                  <a:xfrm>
                    <a:off x="4595971"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2" name="组合 81"/>
                <p:cNvGrpSpPr/>
                <p:nvPr/>
              </p:nvGrpSpPr>
              <p:grpSpPr>
                <a:xfrm>
                  <a:off x="3844241" y="3294160"/>
                  <a:ext cx="992579" cy="2406896"/>
                  <a:chOff x="3504714" y="3294160"/>
                  <a:chExt cx="992579" cy="2406896"/>
                </a:xfrm>
              </p:grpSpPr>
              <p:sp>
                <p:nvSpPr>
                  <p:cNvPr id="96" name="文本框 95"/>
                  <p:cNvSpPr txBox="1"/>
                  <p:nvPr/>
                </p:nvSpPr>
                <p:spPr>
                  <a:xfrm>
                    <a:off x="3523950"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97" name="文本框 96"/>
                  <p:cNvSpPr txBox="1"/>
                  <p:nvPr/>
                </p:nvSpPr>
                <p:spPr>
                  <a:xfrm>
                    <a:off x="3504714" y="3294160"/>
                    <a:ext cx="992579"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412119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98" name="椭圆 97"/>
                  <p:cNvSpPr/>
                  <p:nvPr/>
                </p:nvSpPr>
                <p:spPr>
                  <a:xfrm>
                    <a:off x="3763770" y="4154156"/>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99" name="文本框 98"/>
                  <p:cNvSpPr txBox="1"/>
                  <p:nvPr/>
                </p:nvSpPr>
                <p:spPr>
                  <a:xfrm>
                    <a:off x="3626542" y="3861673"/>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00" name="yen-coin_20958"/>
                  <p:cNvSpPr>
                    <a:spLocks noChangeAspect="1"/>
                  </p:cNvSpPr>
                  <p:nvPr/>
                </p:nvSpPr>
                <p:spPr bwMode="auto">
                  <a:xfrm>
                    <a:off x="3793494"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3" name="组合 82"/>
                <p:cNvGrpSpPr/>
                <p:nvPr/>
              </p:nvGrpSpPr>
              <p:grpSpPr>
                <a:xfrm>
                  <a:off x="1858739" y="3605631"/>
                  <a:ext cx="954107" cy="2095425"/>
                  <a:chOff x="1741577" y="3605631"/>
                  <a:chExt cx="954107" cy="2095425"/>
                </a:xfrm>
              </p:grpSpPr>
              <p:sp>
                <p:nvSpPr>
                  <p:cNvPr id="89" name="文本框 88"/>
                  <p:cNvSpPr txBox="1"/>
                  <p:nvPr/>
                </p:nvSpPr>
                <p:spPr>
                  <a:xfrm>
                    <a:off x="1741577"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1978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90" name="文本框 89"/>
                  <p:cNvSpPr txBox="1"/>
                  <p:nvPr/>
                </p:nvSpPr>
                <p:spPr>
                  <a:xfrm>
                    <a:off x="1856993" y="3605631"/>
                    <a:ext cx="723275"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3679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grpSp>
                <p:nvGrpSpPr>
                  <p:cNvPr id="91" name="组合 90"/>
                  <p:cNvGrpSpPr/>
                  <p:nvPr/>
                </p:nvGrpSpPr>
                <p:grpSpPr>
                  <a:xfrm>
                    <a:off x="2020499" y="4427494"/>
                    <a:ext cx="396262" cy="338039"/>
                    <a:chOff x="2103186" y="4856754"/>
                    <a:chExt cx="396262" cy="338039"/>
                  </a:xfrm>
                </p:grpSpPr>
                <p:sp>
                  <p:nvSpPr>
                    <p:cNvPr id="94" name="椭圆 93"/>
                    <p:cNvSpPr/>
                    <p:nvPr/>
                  </p:nvSpPr>
                  <p:spPr>
                    <a:xfrm>
                      <a:off x="2132407" y="4856754"/>
                      <a:ext cx="337820" cy="337820"/>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95" name="矩形 94"/>
                    <p:cNvSpPr/>
                    <p:nvPr/>
                  </p:nvSpPr>
                  <p:spPr>
                    <a:xfrm>
                      <a:off x="2103186" y="4887016"/>
                      <a:ext cx="396262" cy="307777"/>
                    </a:xfrm>
                    <a:prstGeom prst="rect">
                      <a:avLst/>
                    </a:prstGeom>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11</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92" name="文本框 91"/>
                  <p:cNvSpPr txBox="1"/>
                  <p:nvPr/>
                </p:nvSpPr>
                <p:spPr>
                  <a:xfrm>
                    <a:off x="1844169" y="4166861"/>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93" name="yen-coin_20958"/>
                  <p:cNvSpPr>
                    <a:spLocks noChangeAspect="1"/>
                  </p:cNvSpPr>
                  <p:nvPr/>
                </p:nvSpPr>
                <p:spPr bwMode="auto">
                  <a:xfrm>
                    <a:off x="1994267"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4" name="组合 83"/>
                <p:cNvGrpSpPr/>
                <p:nvPr/>
              </p:nvGrpSpPr>
              <p:grpSpPr>
                <a:xfrm>
                  <a:off x="885224" y="4126683"/>
                  <a:ext cx="954107" cy="1574373"/>
                  <a:chOff x="894651" y="4126683"/>
                  <a:chExt cx="954107" cy="1574373"/>
                </a:xfrm>
              </p:grpSpPr>
              <p:sp>
                <p:nvSpPr>
                  <p:cNvPr id="86" name="文本框 85"/>
                  <p:cNvSpPr txBox="1"/>
                  <p:nvPr/>
                </p:nvSpPr>
                <p:spPr>
                  <a:xfrm>
                    <a:off x="894651"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1952</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87" name="文本框 86"/>
                  <p:cNvSpPr txBox="1"/>
                  <p:nvPr/>
                </p:nvSpPr>
                <p:spPr>
                  <a:xfrm>
                    <a:off x="1001996" y="4126683"/>
                    <a:ext cx="588623"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679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88" name="yen-coin_20958"/>
                  <p:cNvSpPr>
                    <a:spLocks noChangeAspect="1"/>
                  </p:cNvSpPr>
                  <p:nvPr/>
                </p:nvSpPr>
                <p:spPr bwMode="auto">
                  <a:xfrm>
                    <a:off x="1091981"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sp>
              <p:nvSpPr>
                <p:cNvPr id="85" name="矩形 84"/>
                <p:cNvSpPr/>
                <p:nvPr/>
              </p:nvSpPr>
              <p:spPr>
                <a:xfrm>
                  <a:off x="767373" y="840418"/>
                  <a:ext cx="1549894" cy="338554"/>
                </a:xfrm>
                <a:prstGeom prst="rect">
                  <a:avLst/>
                </a:prstGeom>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国内生产总值</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5800901" y="2696487"/>
                <a:ext cx="1127232" cy="646331"/>
              </a:xfrm>
              <a:prstGeom prst="rect">
                <a:avLst/>
              </a:prstGeom>
            </p:spPr>
            <p:txBody>
              <a:bodyPr wrap="none">
                <a:spAutoFit/>
              </a:bodyPr>
              <a:lstStyle/>
              <a:p>
                <a:pPr algn="ctr"/>
                <a:r>
                  <a:rPr lang="en-US" altLang="zh-CN" dirty="0">
                    <a:latin typeface="微软雅黑" panose="020B0503020204020204" pitchFamily="34" charset="-122"/>
                    <a:ea typeface="微软雅黑" panose="020B0503020204020204" pitchFamily="34" charset="-122"/>
                  </a:rPr>
                  <a:t>1015986</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亿元</a:t>
                </a:r>
                <a:endParaRPr lang="zh-CN" altLang="en-US" dirty="0">
                  <a:latin typeface="微软雅黑" panose="020B0503020204020204" pitchFamily="34" charset="-122"/>
                  <a:ea typeface="微软雅黑" panose="020B0503020204020204" pitchFamily="34" charset="-122"/>
                </a:endParaRPr>
              </a:p>
            </p:txBody>
          </p:sp>
          <p:sp>
            <p:nvSpPr>
              <p:cNvPr id="111" name="文本框 110"/>
              <p:cNvSpPr txBox="1"/>
              <p:nvPr/>
            </p:nvSpPr>
            <p:spPr>
              <a:xfrm>
                <a:off x="5985250" y="3341413"/>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12" name="椭圆 111"/>
              <p:cNvSpPr/>
              <p:nvPr/>
            </p:nvSpPr>
            <p:spPr>
              <a:xfrm>
                <a:off x="6149754" y="3773483"/>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113" name="yen-coin_20958"/>
              <p:cNvSpPr>
                <a:spLocks noChangeAspect="1"/>
              </p:cNvSpPr>
              <p:nvPr/>
            </p:nvSpPr>
            <p:spPr bwMode="auto">
              <a:xfrm>
                <a:off x="6197265"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sp>
            <p:nvSpPr>
              <p:cNvPr id="114" name="文本框 113"/>
              <p:cNvSpPr txBox="1"/>
              <p:nvPr/>
            </p:nvSpPr>
            <p:spPr>
              <a:xfrm>
                <a:off x="5944574"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pic>
          <p:nvPicPr>
            <p:cNvPr id="76" name="图片 7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644428" flipH="1">
              <a:off x="182058" y="-45884"/>
              <a:ext cx="6977331" cy="4124030"/>
            </a:xfrm>
            <a:prstGeom prst="rect">
              <a:avLst/>
            </a:prstGeom>
          </p:spPr>
        </p:pic>
      </p:grpSp>
      <p:sp>
        <p:nvSpPr>
          <p:cNvPr id="39" name="矩形 38"/>
          <p:cNvSpPr/>
          <p:nvPr/>
        </p:nvSpPr>
        <p:spPr>
          <a:xfrm>
            <a:off x="3948688" y="6494330"/>
            <a:ext cx="3476396" cy="276999"/>
          </a:xfrm>
          <a:prstGeom prst="rect">
            <a:avLst/>
          </a:prstGeom>
        </p:spPr>
        <p:txBody>
          <a:bodyPr wrap="square">
            <a:spAutoFit/>
          </a:bodyPr>
          <a:lstStyle/>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1952—2020</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年我国国内生产总值及世界位次。</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组合 78"/>
          <p:cNvGrpSpPr/>
          <p:nvPr/>
        </p:nvGrpSpPr>
        <p:grpSpPr>
          <a:xfrm>
            <a:off x="663446" y="636223"/>
            <a:ext cx="5288698" cy="5369249"/>
            <a:chOff x="663446" y="636223"/>
            <a:chExt cx="5288698" cy="5369249"/>
          </a:xfrm>
        </p:grpSpPr>
        <p:sp>
          <p:nvSpPr>
            <p:cNvPr id="111" name="矩形 110"/>
            <p:cNvSpPr/>
            <p:nvPr/>
          </p:nvSpPr>
          <p:spPr>
            <a:xfrm>
              <a:off x="663446" y="636223"/>
              <a:ext cx="5288698" cy="536924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2" name="组合 111"/>
            <p:cNvGrpSpPr/>
            <p:nvPr/>
          </p:nvGrpSpPr>
          <p:grpSpPr>
            <a:xfrm>
              <a:off x="728345" y="819285"/>
              <a:ext cx="5046614" cy="5023918"/>
              <a:chOff x="768004" y="814463"/>
              <a:chExt cx="5046614" cy="5023918"/>
            </a:xfrm>
          </p:grpSpPr>
          <p:grpSp>
            <p:nvGrpSpPr>
              <p:cNvPr id="113" name="组合 112"/>
              <p:cNvGrpSpPr/>
              <p:nvPr/>
            </p:nvGrpSpPr>
            <p:grpSpPr>
              <a:xfrm>
                <a:off x="768004" y="814463"/>
                <a:ext cx="5046614" cy="982307"/>
                <a:chOff x="768004" y="814463"/>
                <a:chExt cx="5046614" cy="982307"/>
              </a:xfrm>
            </p:grpSpPr>
            <p:grpSp>
              <p:nvGrpSpPr>
                <p:cNvPr id="186" name="组合 185"/>
                <p:cNvGrpSpPr/>
                <p:nvPr/>
              </p:nvGrpSpPr>
              <p:grpSpPr>
                <a:xfrm>
                  <a:off x="768005" y="1147205"/>
                  <a:ext cx="2022513" cy="307777"/>
                  <a:chOff x="768005" y="1147205"/>
                  <a:chExt cx="2022513" cy="307777"/>
                </a:xfrm>
              </p:grpSpPr>
              <p:sp>
                <p:nvSpPr>
                  <p:cNvPr id="198" name="箭头: 五边形 1"/>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99" name="文本框 18"/>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200" name="文本框 21"/>
                  <p:cNvSpPr txBox="1"/>
                  <p:nvPr/>
                </p:nvSpPr>
                <p:spPr>
                  <a:xfrm>
                    <a:off x="1627731" y="1147205"/>
                    <a:ext cx="90441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32.7</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201" name="yarn_113330"/>
                  <p:cNvSpPr>
                    <a:spLocks noChangeAspect="1"/>
                  </p:cNvSpPr>
                  <p:nvPr/>
                </p:nvSpPr>
                <p:spPr bwMode="auto">
                  <a:xfrm>
                    <a:off x="2552747" y="1233180"/>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grpSp>
              <p:nvGrpSpPr>
                <p:cNvPr id="187" name="组合 186"/>
                <p:cNvGrpSpPr/>
                <p:nvPr/>
              </p:nvGrpSpPr>
              <p:grpSpPr>
                <a:xfrm>
                  <a:off x="768005" y="1318524"/>
                  <a:ext cx="2384869" cy="316244"/>
                  <a:chOff x="768005" y="1318524"/>
                  <a:chExt cx="2384869" cy="316244"/>
                </a:xfrm>
              </p:grpSpPr>
              <p:sp>
                <p:nvSpPr>
                  <p:cNvPr id="194" name="箭头: 五边形 15"/>
                  <p:cNvSpPr/>
                  <p:nvPr/>
                </p:nvSpPr>
                <p:spPr>
                  <a:xfrm>
                    <a:off x="1555400" y="1406090"/>
                    <a:ext cx="415497"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95" name="文本框 19"/>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96" name="文本框 22"/>
                  <p:cNvSpPr txBox="1"/>
                  <p:nvPr/>
                </p:nvSpPr>
                <p:spPr>
                  <a:xfrm>
                    <a:off x="1920942" y="1326991"/>
                    <a:ext cx="1010213"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238.2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197" name="yarn_113330"/>
                  <p:cNvSpPr>
                    <a:spLocks noChangeAspect="1"/>
                  </p:cNvSpPr>
                  <p:nvPr/>
                </p:nvSpPr>
                <p:spPr bwMode="auto">
                  <a:xfrm>
                    <a:off x="2915103" y="1404499"/>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grpSp>
              <p:nvGrpSpPr>
                <p:cNvPr id="188" name="组合 187"/>
                <p:cNvGrpSpPr/>
                <p:nvPr/>
              </p:nvGrpSpPr>
              <p:grpSpPr>
                <a:xfrm>
                  <a:off x="768004" y="1488993"/>
                  <a:ext cx="5046614" cy="307777"/>
                  <a:chOff x="768004" y="1488993"/>
                  <a:chExt cx="5046614" cy="307777"/>
                </a:xfrm>
              </p:grpSpPr>
              <p:sp>
                <p:nvSpPr>
                  <p:cNvPr id="190" name="箭头: 五边形 16"/>
                  <p:cNvSpPr/>
                  <p:nvPr/>
                </p:nvSpPr>
                <p:spPr>
                  <a:xfrm>
                    <a:off x="1555400" y="1576559"/>
                    <a:ext cx="2978500"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91" name="文本框 20"/>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92" name="文本框 23"/>
                  <p:cNvSpPr txBox="1"/>
                  <p:nvPr/>
                </p:nvSpPr>
                <p:spPr>
                  <a:xfrm>
                    <a:off x="4526072" y="1488993"/>
                    <a:ext cx="111601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2958.9</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193" name="yarn_113330"/>
                  <p:cNvSpPr>
                    <a:spLocks noChangeAspect="1"/>
                  </p:cNvSpPr>
                  <p:nvPr/>
                </p:nvSpPr>
                <p:spPr bwMode="auto">
                  <a:xfrm>
                    <a:off x="5576847" y="1574968"/>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sp>
              <p:nvSpPr>
                <p:cNvPr id="189" name="矩形 188"/>
                <p:cNvSpPr/>
                <p:nvPr/>
              </p:nvSpPr>
              <p:spPr>
                <a:xfrm>
                  <a:off x="1302853" y="814463"/>
                  <a:ext cx="415498"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纱</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68004" y="1824866"/>
                <a:ext cx="4984859" cy="982307"/>
                <a:chOff x="768004" y="1751757"/>
                <a:chExt cx="4984859" cy="982307"/>
              </a:xfrm>
            </p:grpSpPr>
            <p:grpSp>
              <p:nvGrpSpPr>
                <p:cNvPr id="169" name="组合 168"/>
                <p:cNvGrpSpPr/>
                <p:nvPr/>
              </p:nvGrpSpPr>
              <p:grpSpPr>
                <a:xfrm>
                  <a:off x="768004" y="1751757"/>
                  <a:ext cx="4827583" cy="982307"/>
                  <a:chOff x="768004" y="814463"/>
                  <a:chExt cx="4827583" cy="982307"/>
                </a:xfrm>
              </p:grpSpPr>
              <p:grpSp>
                <p:nvGrpSpPr>
                  <p:cNvPr id="173" name="组合 172"/>
                  <p:cNvGrpSpPr/>
                  <p:nvPr/>
                </p:nvGrpSpPr>
                <p:grpSpPr>
                  <a:xfrm>
                    <a:off x="768005" y="1147205"/>
                    <a:ext cx="1727271" cy="307777"/>
                    <a:chOff x="768005" y="1147205"/>
                    <a:chExt cx="1727271" cy="307777"/>
                  </a:xfrm>
                </p:grpSpPr>
                <p:sp>
                  <p:nvSpPr>
                    <p:cNvPr id="183" name="箭头: 五边形 41"/>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84" name="文本框 42"/>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85" name="文本框 43"/>
                    <p:cNvSpPr txBox="1"/>
                    <p:nvPr/>
                  </p:nvSpPr>
                  <p:spPr>
                    <a:xfrm>
                      <a:off x="1627731"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200</a:t>
                      </a:r>
                      <a:r>
                        <a:rPr lang="zh-CN" altLang="en-US" sz="140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grpSp>
                <p:nvGrpSpPr>
                  <p:cNvPr id="174" name="组合 173"/>
                  <p:cNvGrpSpPr/>
                  <p:nvPr/>
                </p:nvGrpSpPr>
                <p:grpSpPr>
                  <a:xfrm>
                    <a:off x="768005" y="1318524"/>
                    <a:ext cx="1836128" cy="327535"/>
                    <a:chOff x="768005" y="1318524"/>
                    <a:chExt cx="1836128" cy="327535"/>
                  </a:xfrm>
                </p:grpSpPr>
                <p:sp>
                  <p:nvSpPr>
                    <p:cNvPr id="180" name="箭头: 五边形 37"/>
                    <p:cNvSpPr/>
                    <p:nvPr/>
                  </p:nvSpPr>
                  <p:spPr>
                    <a:xfrm>
                      <a:off x="1555400" y="1406090"/>
                      <a:ext cx="162951" cy="110447"/>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81" name="文本框 38"/>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82" name="文本框 39"/>
                    <p:cNvSpPr txBox="1"/>
                    <p:nvPr/>
                  </p:nvSpPr>
                  <p:spPr>
                    <a:xfrm>
                      <a:off x="1630790" y="1338282"/>
                      <a:ext cx="973343"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3800</a:t>
                      </a:r>
                      <a:r>
                        <a:rPr lang="zh-CN" altLang="en-US" sz="140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grpSp>
                <p:nvGrpSpPr>
                  <p:cNvPr id="175" name="组合 174"/>
                  <p:cNvGrpSpPr/>
                  <p:nvPr/>
                </p:nvGrpSpPr>
                <p:grpSpPr>
                  <a:xfrm>
                    <a:off x="768004" y="1488993"/>
                    <a:ext cx="4827583" cy="307777"/>
                    <a:chOff x="768004" y="1488993"/>
                    <a:chExt cx="4827583" cy="307777"/>
                  </a:xfrm>
                </p:grpSpPr>
                <p:sp>
                  <p:nvSpPr>
                    <p:cNvPr id="177" name="箭头: 五边形 33"/>
                    <p:cNvSpPr/>
                    <p:nvPr/>
                  </p:nvSpPr>
                  <p:spPr>
                    <a:xfrm>
                      <a:off x="1555400" y="1576560"/>
                      <a:ext cx="3130900" cy="1235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78" name="文本框 34"/>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79" name="文本框 35"/>
                    <p:cNvSpPr txBox="1"/>
                    <p:nvPr/>
                  </p:nvSpPr>
                  <p:spPr>
                    <a:xfrm>
                      <a:off x="4691172" y="1488993"/>
                      <a:ext cx="90441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1.88</a:t>
                      </a:r>
                      <a:r>
                        <a:rPr lang="zh-CN" altLang="en-US" sz="1400">
                          <a:latin typeface="微软雅黑" panose="020B0503020204020204" pitchFamily="34" charset="-122"/>
                          <a:ea typeface="微软雅黑" panose="020B0503020204020204" pitchFamily="34" charset="-122"/>
                        </a:rPr>
                        <a:t>亿</a:t>
                      </a:r>
                      <a:r>
                        <a:rPr lang="zh-CN" altLang="en-US" sz="1400" dirty="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sp>
                <p:nvSpPr>
                  <p:cNvPr id="176" name="矩形 175"/>
                  <p:cNvSpPr/>
                  <p:nvPr/>
                </p:nvSpPr>
                <p:spPr>
                  <a:xfrm>
                    <a:off x="1302853" y="814463"/>
                    <a:ext cx="1338828"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彩色电视机</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70" name="television_364766"/>
                <p:cNvSpPr>
                  <a:spLocks noChangeAspect="1"/>
                </p:cNvSpPr>
                <p:nvPr/>
              </p:nvSpPr>
              <p:spPr bwMode="auto">
                <a:xfrm>
                  <a:off x="2425180" y="2149171"/>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sp>
              <p:nvSpPr>
                <p:cNvPr id="171" name="television_364766"/>
                <p:cNvSpPr>
                  <a:spLocks noChangeAspect="1"/>
                </p:cNvSpPr>
                <p:nvPr/>
              </p:nvSpPr>
              <p:spPr bwMode="auto">
                <a:xfrm>
                  <a:off x="2614465" y="2320658"/>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sp>
              <p:nvSpPr>
                <p:cNvPr id="172" name="television_364766"/>
                <p:cNvSpPr>
                  <a:spLocks noChangeAspect="1"/>
                </p:cNvSpPr>
                <p:nvPr/>
              </p:nvSpPr>
              <p:spPr bwMode="auto">
                <a:xfrm>
                  <a:off x="5569941" y="2466945"/>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grpSp>
          <p:grpSp>
            <p:nvGrpSpPr>
              <p:cNvPr id="115" name="组合 114"/>
              <p:cNvGrpSpPr/>
              <p:nvPr/>
            </p:nvGrpSpPr>
            <p:grpSpPr>
              <a:xfrm>
                <a:off x="768004" y="2835269"/>
                <a:ext cx="4392617" cy="982307"/>
                <a:chOff x="768004" y="2701958"/>
                <a:chExt cx="4392617" cy="982307"/>
              </a:xfrm>
            </p:grpSpPr>
            <p:grpSp>
              <p:nvGrpSpPr>
                <p:cNvPr id="152" name="组合 151"/>
                <p:cNvGrpSpPr/>
                <p:nvPr/>
              </p:nvGrpSpPr>
              <p:grpSpPr>
                <a:xfrm>
                  <a:off x="768004" y="2701958"/>
                  <a:ext cx="4100159" cy="982307"/>
                  <a:chOff x="768004" y="814463"/>
                  <a:chExt cx="4100159" cy="982307"/>
                </a:xfrm>
              </p:grpSpPr>
              <p:grpSp>
                <p:nvGrpSpPr>
                  <p:cNvPr id="156" name="组合 155"/>
                  <p:cNvGrpSpPr/>
                  <p:nvPr/>
                </p:nvGrpSpPr>
                <p:grpSpPr>
                  <a:xfrm>
                    <a:off x="768005" y="1147205"/>
                    <a:ext cx="1727271" cy="307777"/>
                    <a:chOff x="768005" y="1147205"/>
                    <a:chExt cx="1727271" cy="307777"/>
                  </a:xfrm>
                </p:grpSpPr>
                <p:sp>
                  <p:nvSpPr>
                    <p:cNvPr id="166" name="箭头: 五边形 64"/>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67" name="文本框 65"/>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8" name="文本框 66"/>
                    <p:cNvSpPr txBox="1"/>
                    <p:nvPr/>
                  </p:nvSpPr>
                  <p:spPr>
                    <a:xfrm>
                      <a:off x="1627731"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100</a:t>
                      </a:r>
                      <a:r>
                        <a:rPr lang="zh-CN" altLang="en-US" sz="140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768005" y="1318524"/>
                    <a:ext cx="2098772" cy="307777"/>
                    <a:chOff x="768005" y="1318524"/>
                    <a:chExt cx="2098772" cy="307777"/>
                  </a:xfrm>
                </p:grpSpPr>
                <p:sp>
                  <p:nvSpPr>
                    <p:cNvPr id="163" name="箭头: 五边形 61"/>
                    <p:cNvSpPr/>
                    <p:nvPr/>
                  </p:nvSpPr>
                  <p:spPr>
                    <a:xfrm>
                      <a:off x="1555400" y="1406090"/>
                      <a:ext cx="474587" cy="13179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64" name="文本框 62"/>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5" name="文本框 63"/>
                    <p:cNvSpPr txBox="1"/>
                    <p:nvPr/>
                  </p:nvSpPr>
                  <p:spPr>
                    <a:xfrm>
                      <a:off x="2111442" y="1318524"/>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15</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grpSp>
                <p:nvGrpSpPr>
                  <p:cNvPr id="158" name="组合 157"/>
                  <p:cNvGrpSpPr/>
                  <p:nvPr/>
                </p:nvGrpSpPr>
                <p:grpSpPr>
                  <a:xfrm>
                    <a:off x="768004" y="1488993"/>
                    <a:ext cx="4100159" cy="307777"/>
                    <a:chOff x="768004" y="1488993"/>
                    <a:chExt cx="4100159" cy="307777"/>
                  </a:xfrm>
                </p:grpSpPr>
                <p:sp>
                  <p:nvSpPr>
                    <p:cNvPr id="160" name="箭头: 五边形 58"/>
                    <p:cNvSpPr/>
                    <p:nvPr/>
                  </p:nvSpPr>
                  <p:spPr>
                    <a:xfrm>
                      <a:off x="1555400" y="1576559"/>
                      <a:ext cx="2275121" cy="13349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61" name="文本框 59"/>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2" name="文本框 60"/>
                    <p:cNvSpPr txBox="1"/>
                    <p:nvPr/>
                  </p:nvSpPr>
                  <p:spPr>
                    <a:xfrm>
                      <a:off x="3901232" y="1488993"/>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2782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sp>
                <p:nvSpPr>
                  <p:cNvPr id="159" name="矩形 158"/>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汽车</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53" name="car_64342"/>
                <p:cNvSpPr>
                  <a:spLocks noChangeAspect="1"/>
                </p:cNvSpPr>
                <p:nvPr/>
              </p:nvSpPr>
              <p:spPr bwMode="auto">
                <a:xfrm>
                  <a:off x="2472829" y="3086747"/>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sp>
              <p:nvSpPr>
                <p:cNvPr id="154" name="car_64342"/>
                <p:cNvSpPr>
                  <a:spLocks noChangeAspect="1"/>
                </p:cNvSpPr>
                <p:nvPr/>
              </p:nvSpPr>
              <p:spPr bwMode="auto">
                <a:xfrm>
                  <a:off x="4855779" y="3470740"/>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sp>
              <p:nvSpPr>
                <p:cNvPr id="155" name="car_64342"/>
                <p:cNvSpPr>
                  <a:spLocks noChangeAspect="1"/>
                </p:cNvSpPr>
                <p:nvPr/>
              </p:nvSpPr>
              <p:spPr bwMode="auto">
                <a:xfrm>
                  <a:off x="2861968" y="3298783"/>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grpSp>
          <p:grpSp>
            <p:nvGrpSpPr>
              <p:cNvPr id="116" name="组合 115"/>
              <p:cNvGrpSpPr/>
              <p:nvPr/>
            </p:nvGrpSpPr>
            <p:grpSpPr>
              <a:xfrm>
                <a:off x="768004" y="3845672"/>
                <a:ext cx="5037815" cy="982307"/>
                <a:chOff x="768004" y="3718276"/>
                <a:chExt cx="5037815" cy="982307"/>
              </a:xfrm>
            </p:grpSpPr>
            <p:grpSp>
              <p:nvGrpSpPr>
                <p:cNvPr id="135" name="组合 134"/>
                <p:cNvGrpSpPr/>
                <p:nvPr/>
              </p:nvGrpSpPr>
              <p:grpSpPr>
                <a:xfrm>
                  <a:off x="768004" y="3718276"/>
                  <a:ext cx="4879024" cy="982307"/>
                  <a:chOff x="768004" y="814463"/>
                  <a:chExt cx="4879024" cy="982307"/>
                </a:xfrm>
              </p:grpSpPr>
              <p:grpSp>
                <p:nvGrpSpPr>
                  <p:cNvPr id="139" name="组合 138"/>
                  <p:cNvGrpSpPr/>
                  <p:nvPr/>
                </p:nvGrpSpPr>
                <p:grpSpPr>
                  <a:xfrm>
                    <a:off x="768005" y="1147205"/>
                    <a:ext cx="1640459" cy="307777"/>
                    <a:chOff x="768005" y="1147205"/>
                    <a:chExt cx="1640459" cy="307777"/>
                  </a:xfrm>
                </p:grpSpPr>
                <p:sp>
                  <p:nvSpPr>
                    <p:cNvPr id="149" name="箭头: 五边形 86"/>
                    <p:cNvSpPr/>
                    <p:nvPr/>
                  </p:nvSpPr>
                  <p:spPr>
                    <a:xfrm>
                      <a:off x="1555401" y="1234772"/>
                      <a:ext cx="89598" cy="1133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50" name="文本框 87"/>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51" name="文本框 88"/>
                    <p:cNvSpPr txBox="1"/>
                    <p:nvPr/>
                  </p:nvSpPr>
                  <p:spPr>
                    <a:xfrm>
                      <a:off x="1653129" y="1147205"/>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13</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768005" y="1318524"/>
                    <a:ext cx="2217231" cy="307777"/>
                    <a:chOff x="768005" y="1318524"/>
                    <a:chExt cx="2217231" cy="307777"/>
                  </a:xfrm>
                </p:grpSpPr>
                <p:sp>
                  <p:nvSpPr>
                    <p:cNvPr id="146" name="箭头: 五边形 83"/>
                    <p:cNvSpPr/>
                    <p:nvPr/>
                  </p:nvSpPr>
                  <p:spPr>
                    <a:xfrm>
                      <a:off x="1555400" y="1406090"/>
                      <a:ext cx="365542" cy="122952"/>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47" name="文本框 84"/>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48" name="文本框 85"/>
                    <p:cNvSpPr txBox="1"/>
                    <p:nvPr/>
                  </p:nvSpPr>
                  <p:spPr>
                    <a:xfrm>
                      <a:off x="2018305" y="1318524"/>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2208</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41" name="组合 140"/>
                  <p:cNvGrpSpPr/>
                  <p:nvPr/>
                </p:nvGrpSpPr>
                <p:grpSpPr>
                  <a:xfrm>
                    <a:off x="768004" y="1488993"/>
                    <a:ext cx="4879024" cy="307777"/>
                    <a:chOff x="768004" y="1488993"/>
                    <a:chExt cx="4879024" cy="307777"/>
                  </a:xfrm>
                </p:grpSpPr>
                <p:sp>
                  <p:nvSpPr>
                    <p:cNvPr id="143" name="箭头: 五边形 80"/>
                    <p:cNvSpPr/>
                    <p:nvPr/>
                  </p:nvSpPr>
                  <p:spPr>
                    <a:xfrm>
                      <a:off x="1555400" y="1576559"/>
                      <a:ext cx="2872421" cy="122749"/>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44" name="文本框 81"/>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45" name="文本框 82"/>
                    <p:cNvSpPr txBox="1"/>
                    <p:nvPr/>
                  </p:nvSpPr>
                  <p:spPr>
                    <a:xfrm>
                      <a:off x="4468500" y="1488993"/>
                      <a:ext cx="1178528"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110552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sp>
                <p:nvSpPr>
                  <p:cNvPr id="142" name="矩形 141"/>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钢材</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36" name="hot-pot_465"/>
                <p:cNvSpPr>
                  <a:spLocks noChangeAspect="1"/>
                </p:cNvSpPr>
                <p:nvPr/>
              </p:nvSpPr>
              <p:spPr bwMode="auto">
                <a:xfrm>
                  <a:off x="2379648" y="4033425"/>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sp>
              <p:nvSpPr>
                <p:cNvPr id="137" name="hot-pot_465"/>
                <p:cNvSpPr>
                  <a:spLocks noChangeAspect="1"/>
                </p:cNvSpPr>
                <p:nvPr/>
              </p:nvSpPr>
              <p:spPr bwMode="auto">
                <a:xfrm>
                  <a:off x="2983159" y="4195901"/>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sp>
              <p:nvSpPr>
                <p:cNvPr id="138" name="hot-pot_465"/>
                <p:cNvSpPr>
                  <a:spLocks noChangeAspect="1"/>
                </p:cNvSpPr>
                <p:nvPr/>
              </p:nvSpPr>
              <p:spPr bwMode="auto">
                <a:xfrm>
                  <a:off x="5568541" y="4392900"/>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grpSp>
          <p:grpSp>
            <p:nvGrpSpPr>
              <p:cNvPr id="117" name="组合 116"/>
              <p:cNvGrpSpPr/>
              <p:nvPr/>
            </p:nvGrpSpPr>
            <p:grpSpPr>
              <a:xfrm>
                <a:off x="768004" y="4856074"/>
                <a:ext cx="5017179" cy="982307"/>
                <a:chOff x="768004" y="4614774"/>
                <a:chExt cx="5017179" cy="982307"/>
              </a:xfrm>
            </p:grpSpPr>
            <p:grpSp>
              <p:nvGrpSpPr>
                <p:cNvPr id="118" name="组合 117"/>
                <p:cNvGrpSpPr/>
                <p:nvPr/>
              </p:nvGrpSpPr>
              <p:grpSpPr>
                <a:xfrm>
                  <a:off x="768004" y="4614774"/>
                  <a:ext cx="4853692" cy="982307"/>
                  <a:chOff x="768004" y="814463"/>
                  <a:chExt cx="4853692" cy="982307"/>
                </a:xfrm>
              </p:grpSpPr>
              <p:grpSp>
                <p:nvGrpSpPr>
                  <p:cNvPr id="122" name="组合 121"/>
                  <p:cNvGrpSpPr/>
                  <p:nvPr/>
                </p:nvGrpSpPr>
                <p:grpSpPr>
                  <a:xfrm>
                    <a:off x="768005" y="1147205"/>
                    <a:ext cx="1752669" cy="307777"/>
                    <a:chOff x="768005" y="1147205"/>
                    <a:chExt cx="1752669" cy="307777"/>
                  </a:xfrm>
                </p:grpSpPr>
                <p:sp>
                  <p:nvSpPr>
                    <p:cNvPr id="132" name="箭头: 五边形 107"/>
                    <p:cNvSpPr/>
                    <p:nvPr/>
                  </p:nvSpPr>
                  <p:spPr>
                    <a:xfrm>
                      <a:off x="1555401" y="1234772"/>
                      <a:ext cx="89598" cy="1133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33" name="文本框 108"/>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34" name="文本框 109"/>
                    <p:cNvSpPr txBox="1"/>
                    <p:nvPr/>
                  </p:nvSpPr>
                  <p:spPr>
                    <a:xfrm>
                      <a:off x="1653129"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700</a:t>
                      </a:r>
                      <a:r>
                        <a:rPr lang="zh-CN" altLang="en-US" sz="140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768005" y="1318524"/>
                    <a:ext cx="1764336" cy="330637"/>
                    <a:chOff x="768005" y="1318524"/>
                    <a:chExt cx="1764336" cy="330637"/>
                  </a:xfrm>
                </p:grpSpPr>
                <p:sp>
                  <p:nvSpPr>
                    <p:cNvPr id="129" name="箭头: 五边形 104"/>
                    <p:cNvSpPr/>
                    <p:nvPr/>
                  </p:nvSpPr>
                  <p:spPr>
                    <a:xfrm>
                      <a:off x="1555400" y="1406090"/>
                      <a:ext cx="162951" cy="122749"/>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30" name="文本框 105"/>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31" name="文本框 106"/>
                    <p:cNvSpPr txBox="1"/>
                    <p:nvPr/>
                  </p:nvSpPr>
                  <p:spPr>
                    <a:xfrm>
                      <a:off x="1777006" y="1341384"/>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38</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768004" y="1488993"/>
                    <a:ext cx="4853692" cy="307777"/>
                    <a:chOff x="768004" y="1488993"/>
                    <a:chExt cx="4853692" cy="307777"/>
                  </a:xfrm>
                </p:grpSpPr>
                <p:sp>
                  <p:nvSpPr>
                    <p:cNvPr id="126" name="箭头: 五边形 101"/>
                    <p:cNvSpPr/>
                    <p:nvPr/>
                  </p:nvSpPr>
                  <p:spPr>
                    <a:xfrm>
                      <a:off x="1555400" y="1597206"/>
                      <a:ext cx="3130900" cy="122750"/>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27" name="文本框 102"/>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28" name="文本框 103"/>
                    <p:cNvSpPr txBox="1"/>
                    <p:nvPr/>
                  </p:nvSpPr>
                  <p:spPr>
                    <a:xfrm>
                      <a:off x="4654765" y="1488993"/>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1841</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sp>
                <p:nvSpPr>
                  <p:cNvPr id="125" name="矩形 124"/>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乙烯</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19" name="chemicals_246099"/>
                <p:cNvSpPr>
                  <a:spLocks noChangeAspect="1"/>
                </p:cNvSpPr>
                <p:nvPr/>
              </p:nvSpPr>
              <p:spPr bwMode="auto">
                <a:xfrm>
                  <a:off x="2481339" y="4921738"/>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sp>
              <p:nvSpPr>
                <p:cNvPr id="120" name="chemicals_246099"/>
                <p:cNvSpPr>
                  <a:spLocks noChangeAspect="1"/>
                </p:cNvSpPr>
                <p:nvPr/>
              </p:nvSpPr>
              <p:spPr bwMode="auto">
                <a:xfrm>
                  <a:off x="2634567" y="5111258"/>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sp>
              <p:nvSpPr>
                <p:cNvPr id="121" name="chemicals_246099"/>
                <p:cNvSpPr>
                  <a:spLocks noChangeAspect="1"/>
                </p:cNvSpPr>
                <p:nvPr/>
              </p:nvSpPr>
              <p:spPr bwMode="auto">
                <a:xfrm>
                  <a:off x="5625400" y="5267222"/>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grpSp>
        </p:grpSp>
      </p:grpSp>
      <p:sp>
        <p:nvSpPr>
          <p:cNvPr id="202" name="矩形 201"/>
          <p:cNvSpPr/>
          <p:nvPr/>
        </p:nvSpPr>
        <p:spPr>
          <a:xfrm>
            <a:off x="1477155" y="6075287"/>
            <a:ext cx="3661280" cy="276999"/>
          </a:xfrm>
          <a:prstGeom prst="rect">
            <a:avLst/>
          </a:prstGeom>
        </p:spPr>
        <p:txBody>
          <a:bodyPr wrap="square">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图为我国工业增加值、制造业增加值跃居世界第一。</a:t>
            </a:r>
            <a:endParaRPr lang="en-US" altLang="zh-CN" sz="1200"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203" name="矩形 202"/>
          <p:cNvSpPr/>
          <p:nvPr/>
        </p:nvSpPr>
        <p:spPr>
          <a:xfrm>
            <a:off x="7306726" y="6075287"/>
            <a:ext cx="3103434" cy="276999"/>
          </a:xfrm>
          <a:prstGeom prst="rect">
            <a:avLst/>
          </a:prstGeom>
        </p:spPr>
        <p:txBody>
          <a:bodyPr wrap="square">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1992—2018</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年我国外汇储备及世界位次。</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nvGrpSpPr>
          <p:cNvPr id="204" name="组合 203"/>
          <p:cNvGrpSpPr/>
          <p:nvPr/>
        </p:nvGrpSpPr>
        <p:grpSpPr>
          <a:xfrm>
            <a:off x="6214094" y="636223"/>
            <a:ext cx="5288698" cy="5369249"/>
            <a:chOff x="6214094" y="636223"/>
            <a:chExt cx="5288698" cy="5369249"/>
          </a:xfrm>
        </p:grpSpPr>
        <p:sp>
          <p:nvSpPr>
            <p:cNvPr id="205" name="矩形 204"/>
            <p:cNvSpPr/>
            <p:nvPr/>
          </p:nvSpPr>
          <p:spPr>
            <a:xfrm>
              <a:off x="6214094" y="636223"/>
              <a:ext cx="5288698" cy="536924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6" name="组合 205"/>
            <p:cNvGrpSpPr/>
            <p:nvPr/>
          </p:nvGrpSpPr>
          <p:grpSpPr>
            <a:xfrm>
              <a:off x="6250808" y="876964"/>
              <a:ext cx="4958264" cy="5038366"/>
              <a:chOff x="3759016" y="681953"/>
              <a:chExt cx="5920011" cy="6015657"/>
            </a:xfrm>
          </p:grpSpPr>
          <p:pic>
            <p:nvPicPr>
              <p:cNvPr id="211" name="图片 2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441905" flipH="1">
                <a:off x="3759016" y="756789"/>
                <a:ext cx="5920011" cy="4864317"/>
              </a:xfrm>
              <a:prstGeom prst="rect">
                <a:avLst/>
              </a:prstGeom>
            </p:spPr>
          </p:pic>
          <p:grpSp>
            <p:nvGrpSpPr>
              <p:cNvPr id="212" name="组合 211"/>
              <p:cNvGrpSpPr/>
              <p:nvPr/>
            </p:nvGrpSpPr>
            <p:grpSpPr>
              <a:xfrm>
                <a:off x="8312837" y="3766940"/>
                <a:ext cx="954107" cy="1409188"/>
                <a:chOff x="8312837" y="3766940"/>
                <a:chExt cx="954107" cy="1409188"/>
              </a:xfrm>
            </p:grpSpPr>
            <p:sp>
              <p:nvSpPr>
                <p:cNvPr id="231" name="dollar-bag_17794"/>
                <p:cNvSpPr>
                  <a:spLocks noChangeAspect="1"/>
                </p:cNvSpPr>
                <p:nvPr/>
              </p:nvSpPr>
              <p:spPr bwMode="auto">
                <a:xfrm>
                  <a:off x="8609953" y="4277693"/>
                  <a:ext cx="359874" cy="464755"/>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32" name="椭圆 231"/>
                <p:cNvSpPr/>
                <p:nvPr/>
              </p:nvSpPr>
              <p:spPr>
                <a:xfrm>
                  <a:off x="8552657" y="3766940"/>
                  <a:ext cx="474466" cy="474467"/>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233" name="文本框 170"/>
                <p:cNvSpPr txBox="1"/>
                <p:nvPr/>
              </p:nvSpPr>
              <p:spPr>
                <a:xfrm>
                  <a:off x="8312837" y="4806796"/>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7181184" y="4813957"/>
                <a:ext cx="954107" cy="1409191"/>
                <a:chOff x="8252182" y="3766938"/>
                <a:chExt cx="954107" cy="1409191"/>
              </a:xfrm>
            </p:grpSpPr>
            <p:sp>
              <p:nvSpPr>
                <p:cNvPr id="228" name="dollar-bag_17794"/>
                <p:cNvSpPr>
                  <a:spLocks noChangeAspect="1"/>
                </p:cNvSpPr>
                <p:nvPr/>
              </p:nvSpPr>
              <p:spPr bwMode="auto">
                <a:xfrm>
                  <a:off x="8549299" y="4277696"/>
                  <a:ext cx="359874" cy="464754"/>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9" name="椭圆 228"/>
                <p:cNvSpPr/>
                <p:nvPr/>
              </p:nvSpPr>
              <p:spPr>
                <a:xfrm>
                  <a:off x="8492003" y="3766938"/>
                  <a:ext cx="474466" cy="474464"/>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230" name="文本框 167"/>
                <p:cNvSpPr txBox="1"/>
                <p:nvPr/>
              </p:nvSpPr>
              <p:spPr>
                <a:xfrm>
                  <a:off x="8252182" y="4806796"/>
                  <a:ext cx="954107" cy="369333"/>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2006</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grpSp>
            <p:nvGrpSpPr>
              <p:cNvPr id="214" name="组合 213"/>
              <p:cNvGrpSpPr/>
              <p:nvPr/>
            </p:nvGrpSpPr>
            <p:grpSpPr>
              <a:xfrm>
                <a:off x="6024933" y="5176130"/>
                <a:ext cx="954107" cy="1409188"/>
                <a:chOff x="8130878" y="3766942"/>
                <a:chExt cx="954107" cy="1409188"/>
              </a:xfrm>
            </p:grpSpPr>
            <p:sp>
              <p:nvSpPr>
                <p:cNvPr id="225" name="dollar-bag_17794"/>
                <p:cNvSpPr>
                  <a:spLocks noChangeAspect="1"/>
                </p:cNvSpPr>
                <p:nvPr/>
              </p:nvSpPr>
              <p:spPr bwMode="auto">
                <a:xfrm>
                  <a:off x="8427995" y="4277695"/>
                  <a:ext cx="359874" cy="464755"/>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6" name="椭圆 225"/>
                <p:cNvSpPr/>
                <p:nvPr/>
              </p:nvSpPr>
              <p:spPr>
                <a:xfrm>
                  <a:off x="8374467" y="3766942"/>
                  <a:ext cx="466927" cy="466924"/>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227" name="文本框 164"/>
                <p:cNvSpPr txBox="1"/>
                <p:nvPr/>
              </p:nvSpPr>
              <p:spPr>
                <a:xfrm>
                  <a:off x="8130878" y="4806798"/>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1996</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sp>
            <p:nvSpPr>
              <p:cNvPr id="215" name="文本框 145"/>
              <p:cNvSpPr txBox="1"/>
              <p:nvPr/>
            </p:nvSpPr>
            <p:spPr>
              <a:xfrm>
                <a:off x="4776361" y="4018784"/>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194</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6" name="文本框 153"/>
              <p:cNvSpPr txBox="1"/>
              <p:nvPr/>
            </p:nvSpPr>
            <p:spPr>
              <a:xfrm>
                <a:off x="5942906" y="3472243"/>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1050</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7" name="文本框 154"/>
              <p:cNvSpPr txBox="1"/>
              <p:nvPr/>
            </p:nvSpPr>
            <p:spPr>
              <a:xfrm>
                <a:off x="6600056" y="2637048"/>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10663</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8" name="文本框 155"/>
              <p:cNvSpPr txBox="1"/>
              <p:nvPr/>
            </p:nvSpPr>
            <p:spPr>
              <a:xfrm>
                <a:off x="8397668" y="681953"/>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30727</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grpSp>
            <p:nvGrpSpPr>
              <p:cNvPr id="219" name="组合 218"/>
              <p:cNvGrpSpPr/>
              <p:nvPr/>
            </p:nvGrpSpPr>
            <p:grpSpPr>
              <a:xfrm>
                <a:off x="4776361" y="5288424"/>
                <a:ext cx="954107" cy="1409186"/>
                <a:chOff x="4776361" y="5288424"/>
                <a:chExt cx="954107" cy="1409186"/>
              </a:xfrm>
            </p:grpSpPr>
            <p:sp>
              <p:nvSpPr>
                <p:cNvPr id="220" name="dollar-bag_17794"/>
                <p:cNvSpPr>
                  <a:spLocks noChangeAspect="1"/>
                </p:cNvSpPr>
                <p:nvPr/>
              </p:nvSpPr>
              <p:spPr bwMode="auto">
                <a:xfrm>
                  <a:off x="5073478" y="5799179"/>
                  <a:ext cx="359874" cy="464753"/>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1" name="文本框 158"/>
                <p:cNvSpPr txBox="1"/>
                <p:nvPr/>
              </p:nvSpPr>
              <p:spPr>
                <a:xfrm>
                  <a:off x="4776361" y="6328277"/>
                  <a:ext cx="954107" cy="369333"/>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1992</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nvGrpSpPr>
                <p:cNvPr id="222" name="组合 221"/>
                <p:cNvGrpSpPr/>
                <p:nvPr/>
              </p:nvGrpSpPr>
              <p:grpSpPr>
                <a:xfrm>
                  <a:off x="5016181" y="5288424"/>
                  <a:ext cx="474466" cy="474466"/>
                  <a:chOff x="5007426" y="5288424"/>
                  <a:chExt cx="474466" cy="474466"/>
                </a:xfrm>
              </p:grpSpPr>
              <p:sp>
                <p:nvSpPr>
                  <p:cNvPr id="223" name="椭圆 222"/>
                  <p:cNvSpPr/>
                  <p:nvPr/>
                </p:nvSpPr>
                <p:spPr>
                  <a:xfrm>
                    <a:off x="5007426" y="5288424"/>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atin typeface="微软雅黑" panose="020B0503020204020204" pitchFamily="34" charset="-122"/>
                      <a:ea typeface="微软雅黑" panose="020B0503020204020204" pitchFamily="34" charset="-122"/>
                    </a:endParaRPr>
                  </a:p>
                </p:txBody>
              </p:sp>
              <p:sp>
                <p:nvSpPr>
                  <p:cNvPr id="224" name="矩形 223"/>
                  <p:cNvSpPr/>
                  <p:nvPr/>
                </p:nvSpPr>
                <p:spPr>
                  <a:xfrm>
                    <a:off x="5017674" y="5340992"/>
                    <a:ext cx="453970" cy="369331"/>
                  </a:xfrm>
                  <a:prstGeom prst="rect">
                    <a:avLst/>
                  </a:prstGeom>
                </p:spPr>
                <p:txBody>
                  <a:bodyPr wrap="none">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16</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sp>
          <p:nvSpPr>
            <p:cNvPr id="207" name="文本框 123"/>
            <p:cNvSpPr txBox="1"/>
            <p:nvPr/>
          </p:nvSpPr>
          <p:spPr>
            <a:xfrm>
              <a:off x="7051025" y="4439952"/>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08" name="文本框 124"/>
            <p:cNvSpPr txBox="1"/>
            <p:nvPr/>
          </p:nvSpPr>
          <p:spPr>
            <a:xfrm>
              <a:off x="8098889" y="4343791"/>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09" name="文本框 125"/>
            <p:cNvSpPr txBox="1"/>
            <p:nvPr/>
          </p:nvSpPr>
          <p:spPr>
            <a:xfrm>
              <a:off x="9065168" y="4035160"/>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10" name="文本框 126"/>
            <p:cNvSpPr txBox="1"/>
            <p:nvPr/>
          </p:nvSpPr>
          <p:spPr>
            <a:xfrm>
              <a:off x="10048871" y="3157185"/>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3043746" y="423287"/>
            <a:ext cx="6340197"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2000" dirty="0"/>
              <a:t>工业增加值、制造业增加值、外汇储备稳居世界第一。</a:t>
            </a:r>
            <a:endParaRPr lang="en-US" altLang="zh-CN"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barn(inVertical)">
                                      <p:cBhvr>
                                        <p:cTn id="10" dur="500"/>
                                        <p:tgtEl>
                                          <p:spTgt spid="20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4"/>
                                        </p:tgtEl>
                                        <p:attrNameLst>
                                          <p:attrName>style.visibility</p:attrName>
                                        </p:attrNameLst>
                                      </p:cBhvr>
                                      <p:to>
                                        <p:strVal val="visible"/>
                                      </p:to>
                                    </p:set>
                                    <p:animEffect transition="in" filter="wipe(down)">
                                      <p:cBhvr>
                                        <p:cTn id="14" dur="500"/>
                                        <p:tgtEl>
                                          <p:spTgt spid="20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barn(inVertical)">
                                      <p:cBhvr>
                                        <p:cTn id="1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 name="图片 56"/>
          <p:cNvPicPr>
            <a:picLocks noChangeAspect="1"/>
          </p:cNvPicPr>
          <p:nvPr/>
        </p:nvPicPr>
        <p:blipFill rotWithShape="1">
          <a:blip r:embed="rId1" cstate="print">
            <a:extLst>
              <a:ext uri="{28A0092B-C50C-407E-A947-70E740481C1C}">
                <a14:useLocalDpi xmlns:a14="http://schemas.microsoft.com/office/drawing/2010/main" val="0"/>
              </a:ext>
            </a:extLst>
          </a:blip>
          <a:srcRect l="9396"/>
          <a:stretch>
            <a:fillRect/>
          </a:stretch>
        </p:blipFill>
        <p:spPr>
          <a:xfrm>
            <a:off x="716930" y="2031376"/>
            <a:ext cx="4132281" cy="3964229"/>
          </a:xfrm>
          <a:prstGeom prst="rect">
            <a:avLst/>
          </a:prstGeom>
        </p:spPr>
      </p:pic>
      <p:sp>
        <p:nvSpPr>
          <p:cNvPr id="59" name="文本框 58"/>
          <p:cNvSpPr txBox="1"/>
          <p:nvPr/>
        </p:nvSpPr>
        <p:spPr>
          <a:xfrm>
            <a:off x="4997668" y="2603424"/>
            <a:ext cx="6537913" cy="28201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25000"/>
              </a:lnSpc>
            </a:pPr>
            <a:r>
              <a:rPr lang="en-US" altLang="zh-CN" sz="2400" dirty="0"/>
              <a:t>2020</a:t>
            </a:r>
            <a:r>
              <a:rPr lang="zh-CN" altLang="en-US" sz="2400" dirty="0"/>
              <a:t>年，新时代脱贫攻坚目标任务胜利完成。</a:t>
            </a:r>
            <a:endParaRPr lang="en-US" altLang="zh-CN" sz="2400" dirty="0"/>
          </a:p>
          <a:p>
            <a:pPr>
              <a:lnSpc>
                <a:spcPct val="125000"/>
              </a:lnSpc>
            </a:pPr>
            <a:r>
              <a:rPr lang="zh-CN" altLang="en-US" sz="2400" dirty="0"/>
              <a:t>瞄准“三区三州”等深度贫困地区和未摘帽贫困县持续发力，啃下了最难啃的“硬骨头“。</a:t>
            </a:r>
            <a:endParaRPr lang="en-US" altLang="zh-CN" sz="2400" dirty="0"/>
          </a:p>
          <a:p>
            <a:pPr>
              <a:lnSpc>
                <a:spcPct val="125000"/>
              </a:lnSpc>
            </a:pPr>
            <a:r>
              <a:rPr lang="zh-CN" altLang="en-US" sz="2400" dirty="0"/>
              <a:t>现行标准下农村贫困人口全部脱贫，</a:t>
            </a:r>
            <a:r>
              <a:rPr lang="en-US" altLang="zh-CN" sz="2400" dirty="0"/>
              <a:t>832</a:t>
            </a:r>
            <a:r>
              <a:rPr lang="zh-CN" altLang="en-US" sz="2400" dirty="0"/>
              <a:t>个贫困县全部摘帽，绝对贫困现象历史性消除，创造了人类减贫史上的奇迹。</a:t>
            </a:r>
            <a:endParaRPr lang="zh-CN" altLang="en-US" sz="2400" dirty="0">
              <a:solidFill>
                <a:srgbClr val="006C53"/>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b="23523"/>
          <a:stretch>
            <a:fillRect/>
          </a:stretch>
        </p:blipFill>
        <p:spPr>
          <a:xfrm>
            <a:off x="563598" y="3505617"/>
            <a:ext cx="3796721" cy="1934951"/>
          </a:xfrm>
          <a:prstGeom prst="rect">
            <a:avLst/>
          </a:prstGeom>
        </p:spPr>
      </p:pic>
      <p:sp>
        <p:nvSpPr>
          <p:cNvPr id="39" name="矩形 38"/>
          <p:cNvSpPr/>
          <p:nvPr/>
        </p:nvSpPr>
        <p:spPr>
          <a:xfrm>
            <a:off x="4360321" y="2024248"/>
            <a:ext cx="7409341" cy="3415030"/>
          </a:xfrm>
          <a:prstGeom prst="rect">
            <a:avLst/>
          </a:prstGeom>
          <a:solidFill>
            <a:schemeClr val="bg1"/>
          </a:solidFill>
        </p:spPr>
        <p:txBody>
          <a:bodyPr wrap="square">
            <a:spAutoFit/>
          </a:bodyPr>
          <a:lstStyle/>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指的是人民当家作主，不是由别人作主，也不是由少数人作主。</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是一种政治实践、价值理念，是社会主义的生命；</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反映了人民群众的历史主体地位，是人民群众创造历史的集中反映。</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真实、广泛、高效、丰富</a:t>
            </a:r>
            <a:endParaRPr lang="zh-CN" altLang="en-US" sz="24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40" name="组合 39"/>
          <p:cNvGrpSpPr/>
          <p:nvPr/>
        </p:nvGrpSpPr>
        <p:grpSpPr>
          <a:xfrm>
            <a:off x="1025963" y="1756517"/>
            <a:ext cx="2070596" cy="1028466"/>
            <a:chOff x="4989146" y="3015666"/>
            <a:chExt cx="2070596" cy="1028466"/>
          </a:xfrm>
          <a:effectLst>
            <a:outerShdw blurRad="50800" dist="38100" dir="2700000" algn="tl" rotWithShape="0">
              <a:prstClr val="black">
                <a:alpha val="40000"/>
              </a:prstClr>
            </a:outerShdw>
          </a:effectLst>
        </p:grpSpPr>
        <p:sp>
          <p:nvSpPr>
            <p:cNvPr id="41" name="矩形 40"/>
            <p:cNvSpPr/>
            <p:nvPr/>
          </p:nvSpPr>
          <p:spPr>
            <a:xfrm>
              <a:off x="4989146" y="3028469"/>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民</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42" name="矩形 41"/>
            <p:cNvSpPr/>
            <p:nvPr/>
          </p:nvSpPr>
          <p:spPr>
            <a:xfrm>
              <a:off x="6102429" y="3015666"/>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主</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43" name="组合 42"/>
            <p:cNvGrpSpPr/>
            <p:nvPr/>
          </p:nvGrpSpPr>
          <p:grpSpPr>
            <a:xfrm>
              <a:off x="5007437" y="3146053"/>
              <a:ext cx="2052305" cy="885279"/>
              <a:chOff x="976134" y="1968667"/>
              <a:chExt cx="2475821" cy="1067967"/>
            </a:xfrm>
          </p:grpSpPr>
          <p:grpSp>
            <p:nvGrpSpPr>
              <p:cNvPr id="44" name="组合 43"/>
              <p:cNvGrpSpPr/>
              <p:nvPr/>
            </p:nvGrpSpPr>
            <p:grpSpPr>
              <a:xfrm>
                <a:off x="976134" y="1968668"/>
                <a:ext cx="1074061" cy="1067966"/>
                <a:chOff x="3757697" y="1786978"/>
                <a:chExt cx="2093594" cy="2081713"/>
              </a:xfrm>
            </p:grpSpPr>
            <p:grpSp>
              <p:nvGrpSpPr>
                <p:cNvPr id="52" name="组合 51"/>
                <p:cNvGrpSpPr/>
                <p:nvPr/>
              </p:nvGrpSpPr>
              <p:grpSpPr>
                <a:xfrm>
                  <a:off x="3757697" y="1786978"/>
                  <a:ext cx="2093594" cy="2081713"/>
                  <a:chOff x="3757697" y="1786978"/>
                  <a:chExt cx="2093594" cy="2081713"/>
                </a:xfrm>
              </p:grpSpPr>
              <p:cxnSp>
                <p:nvCxnSpPr>
                  <p:cNvPr id="54" name="直接连接符 22"/>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23"/>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24"/>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3" name="直接连接符 21"/>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2377895" y="1968667"/>
                <a:ext cx="1074060" cy="1067963"/>
                <a:chOff x="3757697" y="1786978"/>
                <a:chExt cx="2093594" cy="2081713"/>
              </a:xfrm>
            </p:grpSpPr>
            <p:grpSp>
              <p:nvGrpSpPr>
                <p:cNvPr id="46" name="组合 45"/>
                <p:cNvGrpSpPr/>
                <p:nvPr/>
              </p:nvGrpSpPr>
              <p:grpSpPr>
                <a:xfrm>
                  <a:off x="3757697" y="1786978"/>
                  <a:ext cx="2093594" cy="2081713"/>
                  <a:chOff x="3757697" y="1786978"/>
                  <a:chExt cx="2093594" cy="2081713"/>
                </a:xfrm>
              </p:grpSpPr>
              <p:cxnSp>
                <p:nvCxnSpPr>
                  <p:cNvPr id="48" name="直接连接符 1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1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47" name="直接连接符 1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1204525" y="1745739"/>
            <a:ext cx="9918944" cy="5035614"/>
            <a:chOff x="1187899" y="1243584"/>
            <a:chExt cx="9918944" cy="5035614"/>
          </a:xfrm>
        </p:grpSpPr>
        <p:sp>
          <p:nvSpPr>
            <p:cNvPr id="55" name="文本框 54"/>
            <p:cNvSpPr txBox="1"/>
            <p:nvPr/>
          </p:nvSpPr>
          <p:spPr>
            <a:xfrm>
              <a:off x="4234224" y="5817533"/>
              <a:ext cx="3723553" cy="461665"/>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图为我国工会基层组织数和社会组织单位数量。</a:t>
              </a:r>
              <a:endParaRPr lang="en-US" altLang="zh-CN" dirty="0"/>
            </a:p>
            <a:p>
              <a:pPr algn="ctr"/>
              <a:r>
                <a:rPr lang="zh-CN" altLang="en-US" dirty="0"/>
                <a:t>资料来源：</a:t>
              </a:r>
              <a:r>
                <a:rPr lang="en-US" altLang="zh-CN" dirty="0"/>
                <a:t>2021</a:t>
              </a:r>
              <a:r>
                <a:rPr lang="zh-CN" altLang="en-US" dirty="0"/>
                <a:t>版教材辅导课件</a:t>
              </a:r>
              <a:endParaRPr lang="zh-CN" altLang="en-US" dirty="0"/>
            </a:p>
          </p:txBody>
        </p:sp>
        <p:grpSp>
          <p:nvGrpSpPr>
            <p:cNvPr id="56" name="组合 55"/>
            <p:cNvGrpSpPr/>
            <p:nvPr/>
          </p:nvGrpSpPr>
          <p:grpSpPr>
            <a:xfrm>
              <a:off x="1187899" y="1448459"/>
              <a:ext cx="3936441" cy="3961082"/>
              <a:chOff x="1824849" y="1448459"/>
              <a:chExt cx="3936441" cy="3961082"/>
            </a:xfrm>
          </p:grpSpPr>
          <p:grpSp>
            <p:nvGrpSpPr>
              <p:cNvPr id="57" name="组合 56"/>
              <p:cNvGrpSpPr/>
              <p:nvPr/>
            </p:nvGrpSpPr>
            <p:grpSpPr>
              <a:xfrm>
                <a:off x="1824849" y="1905872"/>
                <a:ext cx="3936441" cy="3503669"/>
                <a:chOff x="1824849" y="1905872"/>
                <a:chExt cx="3936441" cy="3503669"/>
              </a:xfrm>
            </p:grpSpPr>
            <p:grpSp>
              <p:nvGrpSpPr>
                <p:cNvPr id="59" name="组合 58"/>
                <p:cNvGrpSpPr/>
                <p:nvPr/>
              </p:nvGrpSpPr>
              <p:grpSpPr>
                <a:xfrm>
                  <a:off x="4723827" y="1905872"/>
                  <a:ext cx="1037463" cy="3503669"/>
                  <a:chOff x="4723827" y="1905872"/>
                  <a:chExt cx="1037463" cy="3503669"/>
                </a:xfrm>
              </p:grpSpPr>
              <p:sp>
                <p:nvSpPr>
                  <p:cNvPr id="76" name="箭头: 下 1"/>
                  <p:cNvSpPr/>
                  <p:nvPr/>
                </p:nvSpPr>
                <p:spPr>
                  <a:xfrm rot="10800000">
                    <a:off x="4831079" y="2148840"/>
                    <a:ext cx="822960" cy="256032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78" name="矩形 77"/>
                  <p:cNvSpPr/>
                  <p:nvPr/>
                </p:nvSpPr>
                <p:spPr>
                  <a:xfrm>
                    <a:off x="4723827" y="1905872"/>
                    <a:ext cx="1037463"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273.1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757501" y="3109832"/>
                  <a:ext cx="930212" cy="2299709"/>
                  <a:chOff x="4723827" y="3109832"/>
                  <a:chExt cx="930212" cy="2299709"/>
                </a:xfrm>
              </p:grpSpPr>
              <p:sp>
                <p:nvSpPr>
                  <p:cNvPr id="71" name="箭头: 下 10"/>
                  <p:cNvSpPr/>
                  <p:nvPr/>
                </p:nvSpPr>
                <p:spPr>
                  <a:xfrm rot="10800000">
                    <a:off x="4831079" y="3429000"/>
                    <a:ext cx="822960" cy="128016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74" name="矩形 73"/>
                  <p:cNvSpPr/>
                  <p:nvPr/>
                </p:nvSpPr>
                <p:spPr>
                  <a:xfrm>
                    <a:off x="4723827" y="310983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85.9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2000</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2791175" y="3688952"/>
                  <a:ext cx="930212" cy="1720589"/>
                  <a:chOff x="4723827" y="3688952"/>
                  <a:chExt cx="930212" cy="1720589"/>
                </a:xfrm>
              </p:grpSpPr>
              <p:sp>
                <p:nvSpPr>
                  <p:cNvPr id="67" name="箭头: 下 15"/>
                  <p:cNvSpPr/>
                  <p:nvPr/>
                </p:nvSpPr>
                <p:spPr>
                  <a:xfrm rot="10800000">
                    <a:off x="4831079" y="4038600"/>
                    <a:ext cx="822960" cy="67056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69" name="矩形 68"/>
                  <p:cNvSpPr/>
                  <p:nvPr/>
                </p:nvSpPr>
                <p:spPr>
                  <a:xfrm>
                    <a:off x="4723827" y="368895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32.9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0" name="矩形 69"/>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1979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824849" y="3963272"/>
                  <a:ext cx="930212" cy="1446269"/>
                  <a:chOff x="4723827" y="3963272"/>
                  <a:chExt cx="930212" cy="1446269"/>
                </a:xfrm>
              </p:grpSpPr>
              <p:sp>
                <p:nvSpPr>
                  <p:cNvPr id="63" name="箭头: 下 22"/>
                  <p:cNvSpPr/>
                  <p:nvPr/>
                </p:nvSpPr>
                <p:spPr>
                  <a:xfrm rot="10800000">
                    <a:off x="4831079" y="4271050"/>
                    <a:ext cx="822960" cy="43811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65" name="矩形 64"/>
                  <p:cNvSpPr/>
                  <p:nvPr/>
                </p:nvSpPr>
                <p:spPr>
                  <a:xfrm>
                    <a:off x="4723827" y="396327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20.7</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矩形 65"/>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1952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sp>
            <p:nvSpPr>
              <p:cNvPr id="58" name="矩形 57"/>
              <p:cNvSpPr/>
              <p:nvPr/>
            </p:nvSpPr>
            <p:spPr>
              <a:xfrm>
                <a:off x="1868519" y="1448459"/>
                <a:ext cx="1569660"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工会基层组织</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6608455" y="1448459"/>
              <a:ext cx="4498388" cy="3881344"/>
              <a:chOff x="6568440" y="1528197"/>
              <a:chExt cx="4498388" cy="3881344"/>
            </a:xfrm>
          </p:grpSpPr>
          <p:sp>
            <p:nvSpPr>
              <p:cNvPr id="131" name="矩形 130"/>
              <p:cNvSpPr/>
              <p:nvPr/>
            </p:nvSpPr>
            <p:spPr>
              <a:xfrm>
                <a:off x="6568440" y="1528197"/>
                <a:ext cx="1569660" cy="369332"/>
              </a:xfrm>
              <a:prstGeom prst="rect">
                <a:avLst/>
              </a:prstGeom>
              <a:solidFill>
                <a:srgbClr val="2C8894"/>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社会组织单位</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6777124" y="3809383"/>
                <a:ext cx="926857" cy="1600158"/>
                <a:chOff x="6304684" y="3809383"/>
                <a:chExt cx="926857" cy="1600158"/>
              </a:xfrm>
            </p:grpSpPr>
            <p:sp>
              <p:nvSpPr>
                <p:cNvPr id="148" name="箭头: 下 33"/>
                <p:cNvSpPr/>
                <p:nvPr/>
              </p:nvSpPr>
              <p:spPr>
                <a:xfrm rot="10800000">
                  <a:off x="6356633" y="4117161"/>
                  <a:ext cx="822960" cy="43811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9" name="矩形 148"/>
                <p:cNvSpPr/>
                <p:nvPr/>
              </p:nvSpPr>
              <p:spPr>
                <a:xfrm>
                  <a:off x="6304684" y="380938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0.44</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0" name="矩形 149"/>
                <p:cNvSpPr/>
                <p:nvPr/>
              </p:nvSpPr>
              <p:spPr>
                <a:xfrm>
                  <a:off x="6364797"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1988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1" name="orkut-logo_49272"/>
                <p:cNvSpPr>
                  <a:spLocks noChangeAspect="1"/>
                </p:cNvSpPr>
                <p:nvPr/>
              </p:nvSpPr>
              <p:spPr bwMode="auto">
                <a:xfrm>
                  <a:off x="6516479" y="4477026"/>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3" name="组合 132"/>
              <p:cNvGrpSpPr/>
              <p:nvPr/>
            </p:nvGrpSpPr>
            <p:grpSpPr>
              <a:xfrm>
                <a:off x="8984096" y="2955943"/>
                <a:ext cx="926857" cy="2453598"/>
                <a:chOff x="8511656" y="2955943"/>
                <a:chExt cx="926857" cy="2453598"/>
              </a:xfrm>
            </p:grpSpPr>
            <p:sp>
              <p:nvSpPr>
                <p:cNvPr id="144" name="箭头: 下 41"/>
                <p:cNvSpPr/>
                <p:nvPr/>
              </p:nvSpPr>
              <p:spPr>
                <a:xfrm rot="10800000">
                  <a:off x="8563604" y="3275111"/>
                  <a:ext cx="822960" cy="128016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5" name="矩形 144"/>
                <p:cNvSpPr/>
                <p:nvPr/>
              </p:nvSpPr>
              <p:spPr>
                <a:xfrm>
                  <a:off x="8511656" y="295594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41.4</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6" name="矩形 145"/>
                <p:cNvSpPr/>
                <p:nvPr/>
              </p:nvSpPr>
              <p:spPr>
                <a:xfrm>
                  <a:off x="8571769"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7" name="orkut-logo_49272"/>
                <p:cNvSpPr>
                  <a:spLocks noChangeAspect="1"/>
                </p:cNvSpPr>
                <p:nvPr/>
              </p:nvSpPr>
              <p:spPr bwMode="auto">
                <a:xfrm>
                  <a:off x="8723451" y="4477028"/>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4" name="组合 133"/>
              <p:cNvGrpSpPr/>
              <p:nvPr/>
            </p:nvGrpSpPr>
            <p:grpSpPr>
              <a:xfrm>
                <a:off x="7834890" y="3489343"/>
                <a:ext cx="926857" cy="1920198"/>
                <a:chOff x="7362450" y="3489343"/>
                <a:chExt cx="926857" cy="1920198"/>
              </a:xfrm>
            </p:grpSpPr>
            <p:sp>
              <p:nvSpPr>
                <p:cNvPr id="140" name="箭头: 下 37"/>
                <p:cNvSpPr/>
                <p:nvPr/>
              </p:nvSpPr>
              <p:spPr>
                <a:xfrm rot="10800000">
                  <a:off x="7414399" y="3884711"/>
                  <a:ext cx="822960" cy="67056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1" name="矩形 140"/>
                <p:cNvSpPr/>
                <p:nvPr/>
              </p:nvSpPr>
              <p:spPr>
                <a:xfrm>
                  <a:off x="7362450" y="348934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21.1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2" name="矩形 141"/>
                <p:cNvSpPr/>
                <p:nvPr/>
              </p:nvSpPr>
              <p:spPr>
                <a:xfrm>
                  <a:off x="742256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3" name="orkut-logo_49272"/>
                <p:cNvSpPr>
                  <a:spLocks noChangeAspect="1"/>
                </p:cNvSpPr>
                <p:nvPr/>
              </p:nvSpPr>
              <p:spPr bwMode="auto">
                <a:xfrm>
                  <a:off x="7574245" y="4477027"/>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5" name="组合 134"/>
              <p:cNvGrpSpPr/>
              <p:nvPr/>
            </p:nvGrpSpPr>
            <p:grpSpPr>
              <a:xfrm>
                <a:off x="10139971" y="1751983"/>
                <a:ext cx="926857" cy="3657558"/>
                <a:chOff x="9667531" y="1751983"/>
                <a:chExt cx="926857" cy="3657558"/>
              </a:xfrm>
            </p:grpSpPr>
            <p:sp>
              <p:nvSpPr>
                <p:cNvPr id="136" name="箭头: 下 45"/>
                <p:cNvSpPr/>
                <p:nvPr/>
              </p:nvSpPr>
              <p:spPr>
                <a:xfrm rot="10800000">
                  <a:off x="9719479" y="1994951"/>
                  <a:ext cx="822960" cy="256032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7" name="矩形 136"/>
                <p:cNvSpPr/>
                <p:nvPr/>
              </p:nvSpPr>
              <p:spPr>
                <a:xfrm>
                  <a:off x="9667531" y="175198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81.7</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8" name="矩形 137"/>
                <p:cNvSpPr/>
                <p:nvPr/>
              </p:nvSpPr>
              <p:spPr>
                <a:xfrm>
                  <a:off x="9727644"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9" name="orkut-logo_49272"/>
                <p:cNvSpPr>
                  <a:spLocks noChangeAspect="1"/>
                </p:cNvSpPr>
                <p:nvPr/>
              </p:nvSpPr>
              <p:spPr bwMode="auto">
                <a:xfrm>
                  <a:off x="9879326" y="4471172"/>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cxnSp>
          <p:nvCxnSpPr>
            <p:cNvPr id="152" name="直接连接符 28"/>
            <p:cNvCxnSpPr/>
            <p:nvPr/>
          </p:nvCxnSpPr>
          <p:spPr>
            <a:xfrm>
              <a:off x="6095999" y="1243584"/>
              <a:ext cx="0" cy="4165957"/>
            </a:xfrm>
            <a:prstGeom prst="line">
              <a:avLst/>
            </a:prstGeom>
            <a:ln w="1270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0" name="组合 79"/>
          <p:cNvGrpSpPr/>
          <p:nvPr/>
        </p:nvGrpSpPr>
        <p:grpSpPr>
          <a:xfrm>
            <a:off x="1807424" y="1745739"/>
            <a:ext cx="8606756" cy="4239627"/>
            <a:chOff x="1502444" y="876953"/>
            <a:chExt cx="8606756" cy="4239627"/>
          </a:xfrm>
        </p:grpSpPr>
        <p:grpSp>
          <p:nvGrpSpPr>
            <p:cNvPr id="81" name="组合 80"/>
            <p:cNvGrpSpPr/>
            <p:nvPr/>
          </p:nvGrpSpPr>
          <p:grpSpPr>
            <a:xfrm>
              <a:off x="6242418" y="2373380"/>
              <a:ext cx="902811" cy="1367711"/>
              <a:chOff x="5963018" y="2373380"/>
              <a:chExt cx="902811" cy="1367711"/>
            </a:xfrm>
          </p:grpSpPr>
          <p:sp>
            <p:nvSpPr>
              <p:cNvPr id="109" name="woman_45346"/>
              <p:cNvSpPr>
                <a:spLocks noChangeAspect="1"/>
              </p:cNvSpPr>
              <p:nvPr/>
            </p:nvSpPr>
            <p:spPr bwMode="auto">
              <a:xfrm>
                <a:off x="6030549" y="2373380"/>
                <a:ext cx="767748" cy="1022318"/>
              </a:xfrm>
              <a:custGeom>
                <a:avLst/>
                <a:gdLst>
                  <a:gd name="connsiteX0" fmla="*/ 170049 w 455852"/>
                  <a:gd name="connsiteY0" fmla="*/ 541781 h 607004"/>
                  <a:gd name="connsiteX1" fmla="*/ 153997 w 455852"/>
                  <a:gd name="connsiteY1" fmla="*/ 557812 h 607004"/>
                  <a:gd name="connsiteX2" fmla="*/ 170049 w 455852"/>
                  <a:gd name="connsiteY2" fmla="*/ 573842 h 607004"/>
                  <a:gd name="connsiteX3" fmla="*/ 186102 w 455852"/>
                  <a:gd name="connsiteY3" fmla="*/ 557812 h 607004"/>
                  <a:gd name="connsiteX4" fmla="*/ 170049 w 455852"/>
                  <a:gd name="connsiteY4" fmla="*/ 541781 h 607004"/>
                  <a:gd name="connsiteX5" fmla="*/ 170049 w 455852"/>
                  <a:gd name="connsiteY5" fmla="*/ 484101 h 607004"/>
                  <a:gd name="connsiteX6" fmla="*/ 153997 w 455852"/>
                  <a:gd name="connsiteY6" fmla="*/ 500132 h 607004"/>
                  <a:gd name="connsiteX7" fmla="*/ 170049 w 455852"/>
                  <a:gd name="connsiteY7" fmla="*/ 516163 h 607004"/>
                  <a:gd name="connsiteX8" fmla="*/ 186102 w 455852"/>
                  <a:gd name="connsiteY8" fmla="*/ 500132 h 607004"/>
                  <a:gd name="connsiteX9" fmla="*/ 170049 w 455852"/>
                  <a:gd name="connsiteY9" fmla="*/ 484101 h 607004"/>
                  <a:gd name="connsiteX10" fmla="*/ 75936 w 455852"/>
                  <a:gd name="connsiteY10" fmla="*/ 341396 h 607004"/>
                  <a:gd name="connsiteX11" fmla="*/ 107491 w 455852"/>
                  <a:gd name="connsiteY11" fmla="*/ 341396 h 607004"/>
                  <a:gd name="connsiteX12" fmla="*/ 125117 w 455852"/>
                  <a:gd name="connsiteY12" fmla="*/ 346740 h 607004"/>
                  <a:gd name="connsiteX13" fmla="*/ 168712 w 455852"/>
                  <a:gd name="connsiteY13" fmla="*/ 376051 h 607004"/>
                  <a:gd name="connsiteX14" fmla="*/ 179571 w 455852"/>
                  <a:gd name="connsiteY14" fmla="*/ 390589 h 607004"/>
                  <a:gd name="connsiteX15" fmla="*/ 227178 w 455852"/>
                  <a:gd name="connsiteY15" fmla="*/ 541152 h 607004"/>
                  <a:gd name="connsiteX16" fmla="*/ 232765 w 455852"/>
                  <a:gd name="connsiteY16" fmla="*/ 541152 h 607004"/>
                  <a:gd name="connsiteX17" fmla="*/ 278091 w 455852"/>
                  <a:gd name="connsiteY17" fmla="*/ 387917 h 607004"/>
                  <a:gd name="connsiteX18" fmla="*/ 288714 w 455852"/>
                  <a:gd name="connsiteY18" fmla="*/ 373301 h 607004"/>
                  <a:gd name="connsiteX19" fmla="*/ 327587 w 455852"/>
                  <a:gd name="connsiteY19" fmla="*/ 346818 h 607004"/>
                  <a:gd name="connsiteX20" fmla="*/ 345135 w 455852"/>
                  <a:gd name="connsiteY20" fmla="*/ 341396 h 607004"/>
                  <a:gd name="connsiteX21" fmla="*/ 379916 w 455852"/>
                  <a:gd name="connsiteY21" fmla="*/ 341396 h 607004"/>
                  <a:gd name="connsiteX22" fmla="*/ 455852 w 455852"/>
                  <a:gd name="connsiteY22" fmla="*/ 417307 h 607004"/>
                  <a:gd name="connsiteX23" fmla="*/ 455852 w 455852"/>
                  <a:gd name="connsiteY23" fmla="*/ 569049 h 607004"/>
                  <a:gd name="connsiteX24" fmla="*/ 417845 w 455852"/>
                  <a:gd name="connsiteY24" fmla="*/ 607004 h 607004"/>
                  <a:gd name="connsiteX25" fmla="*/ 379916 w 455852"/>
                  <a:gd name="connsiteY25" fmla="*/ 607004 h 607004"/>
                  <a:gd name="connsiteX26" fmla="*/ 75936 w 455852"/>
                  <a:gd name="connsiteY26" fmla="*/ 607004 h 607004"/>
                  <a:gd name="connsiteX27" fmla="*/ 37929 w 455852"/>
                  <a:gd name="connsiteY27" fmla="*/ 607004 h 607004"/>
                  <a:gd name="connsiteX28" fmla="*/ 0 w 455852"/>
                  <a:gd name="connsiteY28" fmla="*/ 569049 h 607004"/>
                  <a:gd name="connsiteX29" fmla="*/ 0 w 455852"/>
                  <a:gd name="connsiteY29" fmla="*/ 417307 h 607004"/>
                  <a:gd name="connsiteX30" fmla="*/ 75936 w 455852"/>
                  <a:gd name="connsiteY30" fmla="*/ 341396 h 607004"/>
                  <a:gd name="connsiteX31" fmla="*/ 113937 w 455852"/>
                  <a:gd name="connsiteY31" fmla="*/ 151715 h 607004"/>
                  <a:gd name="connsiteX32" fmla="*/ 227886 w 455852"/>
                  <a:gd name="connsiteY32" fmla="*/ 265561 h 607004"/>
                  <a:gd name="connsiteX33" fmla="*/ 341914 w 455852"/>
                  <a:gd name="connsiteY33" fmla="*/ 151715 h 607004"/>
                  <a:gd name="connsiteX34" fmla="*/ 113937 w 455852"/>
                  <a:gd name="connsiteY34" fmla="*/ 151715 h 607004"/>
                  <a:gd name="connsiteX35" fmla="*/ 227886 w 455852"/>
                  <a:gd name="connsiteY35" fmla="*/ 0 h 607004"/>
                  <a:gd name="connsiteX36" fmla="*/ 379923 w 455852"/>
                  <a:gd name="connsiteY36" fmla="*/ 151715 h 607004"/>
                  <a:gd name="connsiteX37" fmla="*/ 379923 w 455852"/>
                  <a:gd name="connsiteY37" fmla="*/ 265561 h 607004"/>
                  <a:gd name="connsiteX38" fmla="*/ 341914 w 455852"/>
                  <a:gd name="connsiteY38" fmla="*/ 303431 h 607004"/>
                  <a:gd name="connsiteX39" fmla="*/ 113937 w 455852"/>
                  <a:gd name="connsiteY39" fmla="*/ 303431 h 607004"/>
                  <a:gd name="connsiteX40" fmla="*/ 75928 w 455852"/>
                  <a:gd name="connsiteY40" fmla="*/ 265561 h 607004"/>
                  <a:gd name="connsiteX41" fmla="*/ 75928 w 455852"/>
                  <a:gd name="connsiteY41" fmla="*/ 151715 h 607004"/>
                  <a:gd name="connsiteX42" fmla="*/ 227886 w 455852"/>
                  <a:gd name="connsiteY42"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852" h="607004">
                    <a:moveTo>
                      <a:pt x="170049" y="541781"/>
                    </a:moveTo>
                    <a:cubicBezTo>
                      <a:pt x="161157" y="541781"/>
                      <a:pt x="153997" y="549010"/>
                      <a:pt x="153997" y="557812"/>
                    </a:cubicBezTo>
                    <a:cubicBezTo>
                      <a:pt x="153997" y="566691"/>
                      <a:pt x="161157" y="573842"/>
                      <a:pt x="170049" y="573842"/>
                    </a:cubicBezTo>
                    <a:cubicBezTo>
                      <a:pt x="178941" y="573842"/>
                      <a:pt x="186102" y="566691"/>
                      <a:pt x="186102" y="557812"/>
                    </a:cubicBezTo>
                    <a:cubicBezTo>
                      <a:pt x="186102" y="549010"/>
                      <a:pt x="178941" y="541781"/>
                      <a:pt x="170049" y="541781"/>
                    </a:cubicBezTo>
                    <a:close/>
                    <a:moveTo>
                      <a:pt x="170049" y="484101"/>
                    </a:moveTo>
                    <a:cubicBezTo>
                      <a:pt x="161157" y="484101"/>
                      <a:pt x="153997" y="491252"/>
                      <a:pt x="153997" y="500132"/>
                    </a:cubicBezTo>
                    <a:cubicBezTo>
                      <a:pt x="153997" y="508933"/>
                      <a:pt x="161157" y="516163"/>
                      <a:pt x="170049" y="516163"/>
                    </a:cubicBezTo>
                    <a:cubicBezTo>
                      <a:pt x="178941" y="516163"/>
                      <a:pt x="186102" y="508933"/>
                      <a:pt x="186102" y="500132"/>
                    </a:cubicBezTo>
                    <a:cubicBezTo>
                      <a:pt x="186102" y="491252"/>
                      <a:pt x="178941" y="484101"/>
                      <a:pt x="170049" y="484101"/>
                    </a:cubicBezTo>
                    <a:close/>
                    <a:moveTo>
                      <a:pt x="75936" y="341396"/>
                    </a:moveTo>
                    <a:lnTo>
                      <a:pt x="107491" y="341396"/>
                    </a:lnTo>
                    <a:cubicBezTo>
                      <a:pt x="112842" y="341396"/>
                      <a:pt x="120711" y="343832"/>
                      <a:pt x="125117" y="346740"/>
                    </a:cubicBezTo>
                    <a:lnTo>
                      <a:pt x="168712" y="376051"/>
                    </a:lnTo>
                    <a:cubicBezTo>
                      <a:pt x="173118" y="379037"/>
                      <a:pt x="177997" y="385559"/>
                      <a:pt x="179571" y="390589"/>
                    </a:cubicBezTo>
                    <a:lnTo>
                      <a:pt x="227178" y="541152"/>
                    </a:lnTo>
                    <a:cubicBezTo>
                      <a:pt x="228752" y="546260"/>
                      <a:pt x="231270" y="546181"/>
                      <a:pt x="232765" y="541152"/>
                    </a:cubicBezTo>
                    <a:lnTo>
                      <a:pt x="278091" y="387917"/>
                    </a:lnTo>
                    <a:cubicBezTo>
                      <a:pt x="279586" y="382888"/>
                      <a:pt x="284308" y="376287"/>
                      <a:pt x="288714" y="373301"/>
                    </a:cubicBezTo>
                    <a:lnTo>
                      <a:pt x="327587" y="346818"/>
                    </a:lnTo>
                    <a:cubicBezTo>
                      <a:pt x="331915" y="343832"/>
                      <a:pt x="339784" y="341396"/>
                      <a:pt x="345135" y="341396"/>
                    </a:cubicBezTo>
                    <a:lnTo>
                      <a:pt x="379916" y="341396"/>
                    </a:lnTo>
                    <a:cubicBezTo>
                      <a:pt x="421858" y="341396"/>
                      <a:pt x="455852" y="375422"/>
                      <a:pt x="455852" y="417307"/>
                    </a:cubicBezTo>
                    <a:lnTo>
                      <a:pt x="455852" y="569049"/>
                    </a:lnTo>
                    <a:cubicBezTo>
                      <a:pt x="455852" y="590030"/>
                      <a:pt x="438855" y="607004"/>
                      <a:pt x="417845" y="607004"/>
                    </a:cubicBezTo>
                    <a:lnTo>
                      <a:pt x="379916" y="607004"/>
                    </a:lnTo>
                    <a:lnTo>
                      <a:pt x="75936" y="607004"/>
                    </a:lnTo>
                    <a:lnTo>
                      <a:pt x="37929" y="607004"/>
                    </a:lnTo>
                    <a:cubicBezTo>
                      <a:pt x="16997" y="607004"/>
                      <a:pt x="0" y="590030"/>
                      <a:pt x="0" y="569049"/>
                    </a:cubicBezTo>
                    <a:lnTo>
                      <a:pt x="0" y="417307"/>
                    </a:lnTo>
                    <a:cubicBezTo>
                      <a:pt x="0" y="375422"/>
                      <a:pt x="33994" y="341396"/>
                      <a:pt x="75936" y="341396"/>
                    </a:cubicBezTo>
                    <a:close/>
                    <a:moveTo>
                      <a:pt x="113937" y="151715"/>
                    </a:moveTo>
                    <a:cubicBezTo>
                      <a:pt x="113937" y="214570"/>
                      <a:pt x="165010" y="265561"/>
                      <a:pt x="227886" y="265561"/>
                    </a:cubicBezTo>
                    <a:cubicBezTo>
                      <a:pt x="290841" y="265561"/>
                      <a:pt x="341914" y="214570"/>
                      <a:pt x="341914" y="151715"/>
                    </a:cubicBezTo>
                    <a:cubicBezTo>
                      <a:pt x="227886" y="152894"/>
                      <a:pt x="113937" y="151715"/>
                      <a:pt x="113937" y="151715"/>
                    </a:cubicBezTo>
                    <a:close/>
                    <a:moveTo>
                      <a:pt x="227886" y="0"/>
                    </a:moveTo>
                    <a:cubicBezTo>
                      <a:pt x="311853" y="0"/>
                      <a:pt x="379923" y="67962"/>
                      <a:pt x="379923" y="151715"/>
                    </a:cubicBezTo>
                    <a:lnTo>
                      <a:pt x="379923" y="265561"/>
                    </a:lnTo>
                    <a:cubicBezTo>
                      <a:pt x="379923" y="286460"/>
                      <a:pt x="362925" y="303431"/>
                      <a:pt x="341914" y="303431"/>
                    </a:cubicBezTo>
                    <a:lnTo>
                      <a:pt x="113937" y="303431"/>
                    </a:lnTo>
                    <a:cubicBezTo>
                      <a:pt x="92926" y="303431"/>
                      <a:pt x="75928" y="286460"/>
                      <a:pt x="75928" y="265561"/>
                    </a:cubicBezTo>
                    <a:lnTo>
                      <a:pt x="75928" y="151715"/>
                    </a:lnTo>
                    <a:cubicBezTo>
                      <a:pt x="75928" y="67962"/>
                      <a:pt x="143998" y="0"/>
                      <a:pt x="227886" y="0"/>
                    </a:cubicBezTo>
                    <a:close/>
                  </a:path>
                </a:pathLst>
              </a:custGeom>
              <a:solidFill>
                <a:srgbClr val="3F9B67"/>
              </a:solidFill>
              <a:ln>
                <a:noFill/>
              </a:ln>
            </p:spPr>
          </p:sp>
          <p:sp>
            <p:nvSpPr>
              <p:cNvPr id="110" name="矩形 109"/>
              <p:cNvSpPr/>
              <p:nvPr/>
            </p:nvSpPr>
            <p:spPr>
              <a:xfrm>
                <a:off x="5963018" y="3433314"/>
                <a:ext cx="902811" cy="307777"/>
              </a:xfrm>
              <a:prstGeom prst="rect">
                <a:avLst/>
              </a:prstGeom>
            </p:spPr>
            <p:txBody>
              <a:bodyPr wrap="none">
                <a:spAutoFit/>
              </a:bodyPr>
              <a:lstStyle/>
              <a:p>
                <a:r>
                  <a:rPr lang="zh-CN" altLang="en-US" sz="1400" b="1" dirty="0">
                    <a:solidFill>
                      <a:srgbClr val="027159"/>
                    </a:solidFill>
                    <a:latin typeface="微软雅黑" panose="020B0503020204020204" pitchFamily="34" charset="-122"/>
                    <a:ea typeface="微软雅黑" panose="020B0503020204020204" pitchFamily="34" charset="-122"/>
                  </a:rPr>
                  <a:t>妇女代表</a:t>
                </a:r>
                <a:endParaRPr lang="zh-CN" altLang="en-US" sz="1400" b="1" dirty="0">
                  <a:solidFill>
                    <a:srgbClr val="027159"/>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686351" y="876953"/>
              <a:ext cx="1261884" cy="1367393"/>
              <a:chOff x="7686351" y="876953"/>
              <a:chExt cx="1261884" cy="1367393"/>
            </a:xfrm>
          </p:grpSpPr>
          <p:sp>
            <p:nvSpPr>
              <p:cNvPr id="107" name="male-man-user-shape_45445"/>
              <p:cNvSpPr>
                <a:spLocks noChangeAspect="1"/>
              </p:cNvSpPr>
              <p:nvPr/>
            </p:nvSpPr>
            <p:spPr bwMode="auto">
              <a:xfrm>
                <a:off x="7885502" y="876953"/>
                <a:ext cx="863582" cy="1022318"/>
              </a:xfrm>
              <a:custGeom>
                <a:avLst/>
                <a:gdLst>
                  <a:gd name="connsiteX0" fmla="*/ 85433 w 512516"/>
                  <a:gd name="connsiteY0" fmla="*/ 327494 h 606721"/>
                  <a:gd name="connsiteX1" fmla="*/ 161126 w 512516"/>
                  <a:gd name="connsiteY1" fmla="*/ 327494 h 606721"/>
                  <a:gd name="connsiteX2" fmla="*/ 176170 w 512516"/>
                  <a:gd name="connsiteY2" fmla="*/ 335558 h 606721"/>
                  <a:gd name="connsiteX3" fmla="*/ 250914 w 512516"/>
                  <a:gd name="connsiteY3" fmla="*/ 440940 h 606721"/>
                  <a:gd name="connsiteX4" fmla="*/ 261603 w 512516"/>
                  <a:gd name="connsiteY4" fmla="*/ 440940 h 606721"/>
                  <a:gd name="connsiteX5" fmla="*/ 336346 w 512516"/>
                  <a:gd name="connsiteY5" fmla="*/ 335558 h 606721"/>
                  <a:gd name="connsiteX6" fmla="*/ 351390 w 512516"/>
                  <a:gd name="connsiteY6" fmla="*/ 327494 h 606721"/>
                  <a:gd name="connsiteX7" fmla="*/ 427084 w 512516"/>
                  <a:gd name="connsiteY7" fmla="*/ 327494 h 606721"/>
                  <a:gd name="connsiteX8" fmla="*/ 512516 w 512516"/>
                  <a:gd name="connsiteY8" fmla="*/ 412796 h 606721"/>
                  <a:gd name="connsiteX9" fmla="*/ 512516 w 512516"/>
                  <a:gd name="connsiteY9" fmla="*/ 478808 h 606721"/>
                  <a:gd name="connsiteX10" fmla="*/ 512516 w 512516"/>
                  <a:gd name="connsiteY10" fmla="*/ 564031 h 606721"/>
                  <a:gd name="connsiteX11" fmla="*/ 469839 w 512516"/>
                  <a:gd name="connsiteY11" fmla="*/ 606721 h 606721"/>
                  <a:gd name="connsiteX12" fmla="*/ 42677 w 512516"/>
                  <a:gd name="connsiteY12" fmla="*/ 606721 h 606721"/>
                  <a:gd name="connsiteX13" fmla="*/ 0 w 512516"/>
                  <a:gd name="connsiteY13" fmla="*/ 564031 h 606721"/>
                  <a:gd name="connsiteX14" fmla="*/ 0 w 512516"/>
                  <a:gd name="connsiteY14" fmla="*/ 478808 h 606721"/>
                  <a:gd name="connsiteX15" fmla="*/ 0 w 512516"/>
                  <a:gd name="connsiteY15" fmla="*/ 412796 h 606721"/>
                  <a:gd name="connsiteX16" fmla="*/ 85433 w 512516"/>
                  <a:gd name="connsiteY16" fmla="*/ 327494 h 606721"/>
                  <a:gd name="connsiteX17" fmla="*/ 170474 w 512516"/>
                  <a:gd name="connsiteY17" fmla="*/ 77794 h 606721"/>
                  <a:gd name="connsiteX18" fmla="*/ 144268 w 512516"/>
                  <a:gd name="connsiteY18" fmla="*/ 152346 h 606721"/>
                  <a:gd name="connsiteX19" fmla="*/ 256218 w 512516"/>
                  <a:gd name="connsiteY19" fmla="*/ 264135 h 606721"/>
                  <a:gd name="connsiteX20" fmla="*/ 368249 w 512516"/>
                  <a:gd name="connsiteY20" fmla="*/ 152346 h 606721"/>
                  <a:gd name="connsiteX21" fmla="*/ 170474 w 512516"/>
                  <a:gd name="connsiteY21" fmla="*/ 77794 h 606721"/>
                  <a:gd name="connsiteX22" fmla="*/ 256218 w 512516"/>
                  <a:gd name="connsiteY22" fmla="*/ 0 h 606721"/>
                  <a:gd name="connsiteX23" fmla="*/ 405539 w 512516"/>
                  <a:gd name="connsiteY23" fmla="*/ 149105 h 606721"/>
                  <a:gd name="connsiteX24" fmla="*/ 256218 w 512516"/>
                  <a:gd name="connsiteY24" fmla="*/ 298209 h 606721"/>
                  <a:gd name="connsiteX25" fmla="*/ 106977 w 512516"/>
                  <a:gd name="connsiteY25" fmla="*/ 149105 h 606721"/>
                  <a:gd name="connsiteX26" fmla="*/ 256218 w 512516"/>
                  <a:gd name="connsiteY26" fmla="*/ 0 h 6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516" h="606721">
                    <a:moveTo>
                      <a:pt x="85433" y="327494"/>
                    </a:moveTo>
                    <a:lnTo>
                      <a:pt x="161126" y="327494"/>
                    </a:lnTo>
                    <a:cubicBezTo>
                      <a:pt x="166510" y="327494"/>
                      <a:pt x="173240" y="331131"/>
                      <a:pt x="176170" y="335558"/>
                    </a:cubicBezTo>
                    <a:lnTo>
                      <a:pt x="250914" y="440940"/>
                    </a:lnTo>
                    <a:cubicBezTo>
                      <a:pt x="253843" y="445446"/>
                      <a:pt x="258673" y="445446"/>
                      <a:pt x="261603" y="440940"/>
                    </a:cubicBezTo>
                    <a:lnTo>
                      <a:pt x="336346" y="335558"/>
                    </a:lnTo>
                    <a:cubicBezTo>
                      <a:pt x="339276" y="331131"/>
                      <a:pt x="346006" y="327494"/>
                      <a:pt x="351390" y="327494"/>
                    </a:cubicBezTo>
                    <a:lnTo>
                      <a:pt x="427084" y="327494"/>
                    </a:lnTo>
                    <a:cubicBezTo>
                      <a:pt x="474353" y="327494"/>
                      <a:pt x="512516" y="365757"/>
                      <a:pt x="512516" y="412796"/>
                    </a:cubicBezTo>
                    <a:lnTo>
                      <a:pt x="512516" y="478808"/>
                    </a:lnTo>
                    <a:lnTo>
                      <a:pt x="512516" y="564031"/>
                    </a:lnTo>
                    <a:cubicBezTo>
                      <a:pt x="512516" y="587668"/>
                      <a:pt x="493434" y="606721"/>
                      <a:pt x="469839" y="606721"/>
                    </a:cubicBezTo>
                    <a:lnTo>
                      <a:pt x="42677" y="606721"/>
                    </a:lnTo>
                    <a:cubicBezTo>
                      <a:pt x="19082" y="606721"/>
                      <a:pt x="0" y="587668"/>
                      <a:pt x="0" y="564031"/>
                    </a:cubicBezTo>
                    <a:lnTo>
                      <a:pt x="0" y="478808"/>
                    </a:lnTo>
                    <a:lnTo>
                      <a:pt x="0" y="412796"/>
                    </a:lnTo>
                    <a:cubicBezTo>
                      <a:pt x="0" y="365757"/>
                      <a:pt x="38243" y="327494"/>
                      <a:pt x="85433" y="327494"/>
                    </a:cubicBezTo>
                    <a:close/>
                    <a:moveTo>
                      <a:pt x="170474" y="77794"/>
                    </a:moveTo>
                    <a:cubicBezTo>
                      <a:pt x="139992" y="110050"/>
                      <a:pt x="144268" y="152346"/>
                      <a:pt x="144268" y="152346"/>
                    </a:cubicBezTo>
                    <a:cubicBezTo>
                      <a:pt x="144268" y="214012"/>
                      <a:pt x="194543" y="264135"/>
                      <a:pt x="256218" y="264135"/>
                    </a:cubicBezTo>
                    <a:cubicBezTo>
                      <a:pt x="317974" y="264135"/>
                      <a:pt x="368249" y="214012"/>
                      <a:pt x="368249" y="152346"/>
                    </a:cubicBezTo>
                    <a:cubicBezTo>
                      <a:pt x="256218" y="152346"/>
                      <a:pt x="191930" y="99298"/>
                      <a:pt x="170474" y="77794"/>
                    </a:cubicBezTo>
                    <a:close/>
                    <a:moveTo>
                      <a:pt x="256218" y="0"/>
                    </a:moveTo>
                    <a:cubicBezTo>
                      <a:pt x="338796" y="0"/>
                      <a:pt x="405539" y="66725"/>
                      <a:pt x="405539" y="149105"/>
                    </a:cubicBezTo>
                    <a:cubicBezTo>
                      <a:pt x="405539" y="231404"/>
                      <a:pt x="338796" y="298209"/>
                      <a:pt x="256218" y="298209"/>
                    </a:cubicBezTo>
                    <a:cubicBezTo>
                      <a:pt x="173799" y="298209"/>
                      <a:pt x="106977" y="231404"/>
                      <a:pt x="106977" y="149105"/>
                    </a:cubicBezTo>
                    <a:cubicBezTo>
                      <a:pt x="106977" y="66725"/>
                      <a:pt x="173799" y="0"/>
                      <a:pt x="256218" y="0"/>
                    </a:cubicBezTo>
                    <a:close/>
                  </a:path>
                </a:pathLst>
              </a:custGeom>
              <a:solidFill>
                <a:srgbClr val="2C8894"/>
              </a:solidFill>
              <a:ln>
                <a:noFill/>
              </a:ln>
            </p:spPr>
          </p:sp>
          <p:sp>
            <p:nvSpPr>
              <p:cNvPr id="108" name="矩形 107"/>
              <p:cNvSpPr/>
              <p:nvPr/>
            </p:nvSpPr>
            <p:spPr>
              <a:xfrm>
                <a:off x="7686351" y="1936569"/>
                <a:ext cx="1261884" cy="307777"/>
              </a:xfrm>
              <a:prstGeom prst="rect">
                <a:avLst/>
              </a:prstGeom>
            </p:spPr>
            <p:txBody>
              <a:bodyPr wrap="none">
                <a:spAutoFit/>
              </a:bodyPr>
              <a:lstStyle/>
              <a:p>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少数民族代表</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7198175" y="2251193"/>
              <a:ext cx="2911025" cy="2865387"/>
              <a:chOff x="7198175" y="2251193"/>
              <a:chExt cx="2911025" cy="2865387"/>
            </a:xfrm>
          </p:grpSpPr>
          <p:grpSp>
            <p:nvGrpSpPr>
              <p:cNvPr id="99" name="组合 98"/>
              <p:cNvGrpSpPr/>
              <p:nvPr/>
            </p:nvGrpSpPr>
            <p:grpSpPr>
              <a:xfrm>
                <a:off x="7198175" y="2251193"/>
                <a:ext cx="2911025" cy="2865387"/>
                <a:chOff x="7198175" y="2251193"/>
                <a:chExt cx="2911025" cy="2865387"/>
              </a:xfrm>
            </p:grpSpPr>
            <p:grpSp>
              <p:nvGrpSpPr>
                <p:cNvPr id="102" name="组合 101"/>
                <p:cNvGrpSpPr/>
                <p:nvPr/>
              </p:nvGrpSpPr>
              <p:grpSpPr>
                <a:xfrm>
                  <a:off x="7198175" y="2251193"/>
                  <a:ext cx="2911025" cy="2865387"/>
                  <a:chOff x="7198175" y="2251193"/>
                  <a:chExt cx="2911025" cy="2865387"/>
                </a:xfrm>
              </p:grpSpPr>
              <p:sp>
                <p:nvSpPr>
                  <p:cNvPr id="104" name="椭圆 103"/>
                  <p:cNvSpPr/>
                  <p:nvPr/>
                </p:nvSpPr>
                <p:spPr>
                  <a:xfrm>
                    <a:off x="7366000" y="2373380"/>
                    <a:ext cx="2743200" cy="2743200"/>
                  </a:xfrm>
                  <a:prstGeom prst="ellipse">
                    <a:avLst/>
                  </a:prstGeom>
                  <a:solidFill>
                    <a:srgbClr val="3F9B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ValueShape1"/>
                  <p:cNvSpPr/>
                  <p:nvPr/>
                </p:nvSpPr>
                <p:spPr>
                  <a:xfrm rot="19284433" flipH="1">
                    <a:off x="7198175" y="2285275"/>
                    <a:ext cx="2710548" cy="2731950"/>
                  </a:xfrm>
                  <a:prstGeom prst="pie">
                    <a:avLst>
                      <a:gd name="adj1" fmla="val 16129341"/>
                      <a:gd name="adj2" fmla="val 20110816"/>
                    </a:avLst>
                  </a:prstGeom>
                  <a:solidFill>
                    <a:srgbClr val="0271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6" name="ValueShape1"/>
                  <p:cNvSpPr/>
                  <p:nvPr/>
                </p:nvSpPr>
                <p:spPr>
                  <a:xfrm rot="1609766" flipH="1">
                    <a:off x="7233888" y="2251193"/>
                    <a:ext cx="2710548" cy="2731950"/>
                  </a:xfrm>
                  <a:prstGeom prst="pie">
                    <a:avLst>
                      <a:gd name="adj1" fmla="val 17622451"/>
                      <a:gd name="adj2" fmla="val 20032321"/>
                    </a:avLst>
                  </a:prstGeom>
                  <a:solidFill>
                    <a:srgbClr val="2C88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03" name="矩形 102"/>
                <p:cNvSpPr/>
                <p:nvPr/>
              </p:nvSpPr>
              <p:spPr>
                <a:xfrm>
                  <a:off x="8143790" y="4314106"/>
                  <a:ext cx="1210588" cy="400110"/>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第十三届</a:t>
                  </a:r>
                  <a:endParaRPr lang="zh-CN" altLang="en-US" sz="2000" dirty="0">
                    <a:solidFill>
                      <a:schemeClr val="bg1"/>
                    </a:solidFill>
                    <a:effectLst>
                      <a:outerShdw blurRad="38100" dist="38100" dir="2700000" algn="tl">
                        <a:srgbClr val="000000">
                          <a:alpha val="43137"/>
                        </a:srgbClr>
                      </a:outerShdw>
                    </a:effectLst>
                  </a:endParaRPr>
                </a:p>
              </p:txBody>
            </p:sp>
          </p:grpSp>
          <p:sp>
            <p:nvSpPr>
              <p:cNvPr id="100" name="矩形 99"/>
              <p:cNvSpPr/>
              <p:nvPr/>
            </p:nvSpPr>
            <p:spPr>
              <a:xfrm>
                <a:off x="7950045" y="2543894"/>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14.7%</a:t>
                </a:r>
                <a:endParaRPr lang="zh-CN" altLang="en-US" sz="1400" dirty="0">
                  <a:solidFill>
                    <a:schemeClr val="bg1"/>
                  </a:solidFill>
                  <a:effectLst>
                    <a:outerShdw blurRad="38100" dist="38100" dir="2700000" algn="tl">
                      <a:srgbClr val="000000">
                        <a:alpha val="43137"/>
                      </a:srgbClr>
                    </a:outerShdw>
                  </a:effectLst>
                </a:endParaRPr>
              </a:p>
            </p:txBody>
          </p:sp>
          <p:sp>
            <p:nvSpPr>
              <p:cNvPr id="101" name="矩形 100"/>
              <p:cNvSpPr/>
              <p:nvPr/>
            </p:nvSpPr>
            <p:spPr>
              <a:xfrm>
                <a:off x="7366000" y="3241809"/>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24.9%</a:t>
                </a:r>
                <a:endParaRPr lang="zh-CN" altLang="en-US" sz="1400" dirty="0">
                  <a:solidFill>
                    <a:schemeClr val="bg1"/>
                  </a:solidFill>
                  <a:effectLst>
                    <a:outerShdw blurRad="38100" dist="38100" dir="2700000" algn="tl">
                      <a:srgbClr val="000000">
                        <a:alpha val="43137"/>
                      </a:srgbClr>
                    </a:outerShdw>
                  </a:effectLst>
                </a:endParaRPr>
              </a:p>
            </p:txBody>
          </p:sp>
        </p:grpSp>
        <p:grpSp>
          <p:nvGrpSpPr>
            <p:cNvPr id="84" name="组合 83"/>
            <p:cNvGrpSpPr/>
            <p:nvPr/>
          </p:nvGrpSpPr>
          <p:grpSpPr>
            <a:xfrm>
              <a:off x="1502444" y="876953"/>
              <a:ext cx="3902934" cy="4239627"/>
              <a:chOff x="1502444" y="876953"/>
              <a:chExt cx="3902934" cy="4239627"/>
            </a:xfrm>
          </p:grpSpPr>
          <p:grpSp>
            <p:nvGrpSpPr>
              <p:cNvPr id="85" name="组合 84"/>
              <p:cNvGrpSpPr/>
              <p:nvPr/>
            </p:nvGrpSpPr>
            <p:grpSpPr>
              <a:xfrm>
                <a:off x="1502444" y="2373380"/>
                <a:ext cx="902811" cy="1367711"/>
                <a:chOff x="5963018" y="2373380"/>
                <a:chExt cx="902811" cy="1367711"/>
              </a:xfrm>
            </p:grpSpPr>
            <p:sp>
              <p:nvSpPr>
                <p:cNvPr id="97" name="woman_45346"/>
                <p:cNvSpPr>
                  <a:spLocks noChangeAspect="1"/>
                </p:cNvSpPr>
                <p:nvPr/>
              </p:nvSpPr>
              <p:spPr bwMode="auto">
                <a:xfrm>
                  <a:off x="6030549" y="2373380"/>
                  <a:ext cx="767748" cy="1022318"/>
                </a:xfrm>
                <a:custGeom>
                  <a:avLst/>
                  <a:gdLst>
                    <a:gd name="connsiteX0" fmla="*/ 170049 w 455852"/>
                    <a:gd name="connsiteY0" fmla="*/ 541781 h 607004"/>
                    <a:gd name="connsiteX1" fmla="*/ 153997 w 455852"/>
                    <a:gd name="connsiteY1" fmla="*/ 557812 h 607004"/>
                    <a:gd name="connsiteX2" fmla="*/ 170049 w 455852"/>
                    <a:gd name="connsiteY2" fmla="*/ 573842 h 607004"/>
                    <a:gd name="connsiteX3" fmla="*/ 186102 w 455852"/>
                    <a:gd name="connsiteY3" fmla="*/ 557812 h 607004"/>
                    <a:gd name="connsiteX4" fmla="*/ 170049 w 455852"/>
                    <a:gd name="connsiteY4" fmla="*/ 541781 h 607004"/>
                    <a:gd name="connsiteX5" fmla="*/ 170049 w 455852"/>
                    <a:gd name="connsiteY5" fmla="*/ 484101 h 607004"/>
                    <a:gd name="connsiteX6" fmla="*/ 153997 w 455852"/>
                    <a:gd name="connsiteY6" fmla="*/ 500132 h 607004"/>
                    <a:gd name="connsiteX7" fmla="*/ 170049 w 455852"/>
                    <a:gd name="connsiteY7" fmla="*/ 516163 h 607004"/>
                    <a:gd name="connsiteX8" fmla="*/ 186102 w 455852"/>
                    <a:gd name="connsiteY8" fmla="*/ 500132 h 607004"/>
                    <a:gd name="connsiteX9" fmla="*/ 170049 w 455852"/>
                    <a:gd name="connsiteY9" fmla="*/ 484101 h 607004"/>
                    <a:gd name="connsiteX10" fmla="*/ 75936 w 455852"/>
                    <a:gd name="connsiteY10" fmla="*/ 341396 h 607004"/>
                    <a:gd name="connsiteX11" fmla="*/ 107491 w 455852"/>
                    <a:gd name="connsiteY11" fmla="*/ 341396 h 607004"/>
                    <a:gd name="connsiteX12" fmla="*/ 125117 w 455852"/>
                    <a:gd name="connsiteY12" fmla="*/ 346740 h 607004"/>
                    <a:gd name="connsiteX13" fmla="*/ 168712 w 455852"/>
                    <a:gd name="connsiteY13" fmla="*/ 376051 h 607004"/>
                    <a:gd name="connsiteX14" fmla="*/ 179571 w 455852"/>
                    <a:gd name="connsiteY14" fmla="*/ 390589 h 607004"/>
                    <a:gd name="connsiteX15" fmla="*/ 227178 w 455852"/>
                    <a:gd name="connsiteY15" fmla="*/ 541152 h 607004"/>
                    <a:gd name="connsiteX16" fmla="*/ 232765 w 455852"/>
                    <a:gd name="connsiteY16" fmla="*/ 541152 h 607004"/>
                    <a:gd name="connsiteX17" fmla="*/ 278091 w 455852"/>
                    <a:gd name="connsiteY17" fmla="*/ 387917 h 607004"/>
                    <a:gd name="connsiteX18" fmla="*/ 288714 w 455852"/>
                    <a:gd name="connsiteY18" fmla="*/ 373301 h 607004"/>
                    <a:gd name="connsiteX19" fmla="*/ 327587 w 455852"/>
                    <a:gd name="connsiteY19" fmla="*/ 346818 h 607004"/>
                    <a:gd name="connsiteX20" fmla="*/ 345135 w 455852"/>
                    <a:gd name="connsiteY20" fmla="*/ 341396 h 607004"/>
                    <a:gd name="connsiteX21" fmla="*/ 379916 w 455852"/>
                    <a:gd name="connsiteY21" fmla="*/ 341396 h 607004"/>
                    <a:gd name="connsiteX22" fmla="*/ 455852 w 455852"/>
                    <a:gd name="connsiteY22" fmla="*/ 417307 h 607004"/>
                    <a:gd name="connsiteX23" fmla="*/ 455852 w 455852"/>
                    <a:gd name="connsiteY23" fmla="*/ 569049 h 607004"/>
                    <a:gd name="connsiteX24" fmla="*/ 417845 w 455852"/>
                    <a:gd name="connsiteY24" fmla="*/ 607004 h 607004"/>
                    <a:gd name="connsiteX25" fmla="*/ 379916 w 455852"/>
                    <a:gd name="connsiteY25" fmla="*/ 607004 h 607004"/>
                    <a:gd name="connsiteX26" fmla="*/ 75936 w 455852"/>
                    <a:gd name="connsiteY26" fmla="*/ 607004 h 607004"/>
                    <a:gd name="connsiteX27" fmla="*/ 37929 w 455852"/>
                    <a:gd name="connsiteY27" fmla="*/ 607004 h 607004"/>
                    <a:gd name="connsiteX28" fmla="*/ 0 w 455852"/>
                    <a:gd name="connsiteY28" fmla="*/ 569049 h 607004"/>
                    <a:gd name="connsiteX29" fmla="*/ 0 w 455852"/>
                    <a:gd name="connsiteY29" fmla="*/ 417307 h 607004"/>
                    <a:gd name="connsiteX30" fmla="*/ 75936 w 455852"/>
                    <a:gd name="connsiteY30" fmla="*/ 341396 h 607004"/>
                    <a:gd name="connsiteX31" fmla="*/ 113937 w 455852"/>
                    <a:gd name="connsiteY31" fmla="*/ 151715 h 607004"/>
                    <a:gd name="connsiteX32" fmla="*/ 227886 w 455852"/>
                    <a:gd name="connsiteY32" fmla="*/ 265561 h 607004"/>
                    <a:gd name="connsiteX33" fmla="*/ 341914 w 455852"/>
                    <a:gd name="connsiteY33" fmla="*/ 151715 h 607004"/>
                    <a:gd name="connsiteX34" fmla="*/ 113937 w 455852"/>
                    <a:gd name="connsiteY34" fmla="*/ 151715 h 607004"/>
                    <a:gd name="connsiteX35" fmla="*/ 227886 w 455852"/>
                    <a:gd name="connsiteY35" fmla="*/ 0 h 607004"/>
                    <a:gd name="connsiteX36" fmla="*/ 379923 w 455852"/>
                    <a:gd name="connsiteY36" fmla="*/ 151715 h 607004"/>
                    <a:gd name="connsiteX37" fmla="*/ 379923 w 455852"/>
                    <a:gd name="connsiteY37" fmla="*/ 265561 h 607004"/>
                    <a:gd name="connsiteX38" fmla="*/ 341914 w 455852"/>
                    <a:gd name="connsiteY38" fmla="*/ 303431 h 607004"/>
                    <a:gd name="connsiteX39" fmla="*/ 113937 w 455852"/>
                    <a:gd name="connsiteY39" fmla="*/ 303431 h 607004"/>
                    <a:gd name="connsiteX40" fmla="*/ 75928 w 455852"/>
                    <a:gd name="connsiteY40" fmla="*/ 265561 h 607004"/>
                    <a:gd name="connsiteX41" fmla="*/ 75928 w 455852"/>
                    <a:gd name="connsiteY41" fmla="*/ 151715 h 607004"/>
                    <a:gd name="connsiteX42" fmla="*/ 227886 w 455852"/>
                    <a:gd name="connsiteY42"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852" h="607004">
                      <a:moveTo>
                        <a:pt x="170049" y="541781"/>
                      </a:moveTo>
                      <a:cubicBezTo>
                        <a:pt x="161157" y="541781"/>
                        <a:pt x="153997" y="549010"/>
                        <a:pt x="153997" y="557812"/>
                      </a:cubicBezTo>
                      <a:cubicBezTo>
                        <a:pt x="153997" y="566691"/>
                        <a:pt x="161157" y="573842"/>
                        <a:pt x="170049" y="573842"/>
                      </a:cubicBezTo>
                      <a:cubicBezTo>
                        <a:pt x="178941" y="573842"/>
                        <a:pt x="186102" y="566691"/>
                        <a:pt x="186102" y="557812"/>
                      </a:cubicBezTo>
                      <a:cubicBezTo>
                        <a:pt x="186102" y="549010"/>
                        <a:pt x="178941" y="541781"/>
                        <a:pt x="170049" y="541781"/>
                      </a:cubicBezTo>
                      <a:close/>
                      <a:moveTo>
                        <a:pt x="170049" y="484101"/>
                      </a:moveTo>
                      <a:cubicBezTo>
                        <a:pt x="161157" y="484101"/>
                        <a:pt x="153997" y="491252"/>
                        <a:pt x="153997" y="500132"/>
                      </a:cubicBezTo>
                      <a:cubicBezTo>
                        <a:pt x="153997" y="508933"/>
                        <a:pt x="161157" y="516163"/>
                        <a:pt x="170049" y="516163"/>
                      </a:cubicBezTo>
                      <a:cubicBezTo>
                        <a:pt x="178941" y="516163"/>
                        <a:pt x="186102" y="508933"/>
                        <a:pt x="186102" y="500132"/>
                      </a:cubicBezTo>
                      <a:cubicBezTo>
                        <a:pt x="186102" y="491252"/>
                        <a:pt x="178941" y="484101"/>
                        <a:pt x="170049" y="484101"/>
                      </a:cubicBezTo>
                      <a:close/>
                      <a:moveTo>
                        <a:pt x="75936" y="341396"/>
                      </a:moveTo>
                      <a:lnTo>
                        <a:pt x="107491" y="341396"/>
                      </a:lnTo>
                      <a:cubicBezTo>
                        <a:pt x="112842" y="341396"/>
                        <a:pt x="120711" y="343832"/>
                        <a:pt x="125117" y="346740"/>
                      </a:cubicBezTo>
                      <a:lnTo>
                        <a:pt x="168712" y="376051"/>
                      </a:lnTo>
                      <a:cubicBezTo>
                        <a:pt x="173118" y="379037"/>
                        <a:pt x="177997" y="385559"/>
                        <a:pt x="179571" y="390589"/>
                      </a:cubicBezTo>
                      <a:lnTo>
                        <a:pt x="227178" y="541152"/>
                      </a:lnTo>
                      <a:cubicBezTo>
                        <a:pt x="228752" y="546260"/>
                        <a:pt x="231270" y="546181"/>
                        <a:pt x="232765" y="541152"/>
                      </a:cubicBezTo>
                      <a:lnTo>
                        <a:pt x="278091" y="387917"/>
                      </a:lnTo>
                      <a:cubicBezTo>
                        <a:pt x="279586" y="382888"/>
                        <a:pt x="284308" y="376287"/>
                        <a:pt x="288714" y="373301"/>
                      </a:cubicBezTo>
                      <a:lnTo>
                        <a:pt x="327587" y="346818"/>
                      </a:lnTo>
                      <a:cubicBezTo>
                        <a:pt x="331915" y="343832"/>
                        <a:pt x="339784" y="341396"/>
                        <a:pt x="345135" y="341396"/>
                      </a:cubicBezTo>
                      <a:lnTo>
                        <a:pt x="379916" y="341396"/>
                      </a:lnTo>
                      <a:cubicBezTo>
                        <a:pt x="421858" y="341396"/>
                        <a:pt x="455852" y="375422"/>
                        <a:pt x="455852" y="417307"/>
                      </a:cubicBezTo>
                      <a:lnTo>
                        <a:pt x="455852" y="569049"/>
                      </a:lnTo>
                      <a:cubicBezTo>
                        <a:pt x="455852" y="590030"/>
                        <a:pt x="438855" y="607004"/>
                        <a:pt x="417845" y="607004"/>
                      </a:cubicBezTo>
                      <a:lnTo>
                        <a:pt x="379916" y="607004"/>
                      </a:lnTo>
                      <a:lnTo>
                        <a:pt x="75936" y="607004"/>
                      </a:lnTo>
                      <a:lnTo>
                        <a:pt x="37929" y="607004"/>
                      </a:lnTo>
                      <a:cubicBezTo>
                        <a:pt x="16997" y="607004"/>
                        <a:pt x="0" y="590030"/>
                        <a:pt x="0" y="569049"/>
                      </a:cubicBezTo>
                      <a:lnTo>
                        <a:pt x="0" y="417307"/>
                      </a:lnTo>
                      <a:cubicBezTo>
                        <a:pt x="0" y="375422"/>
                        <a:pt x="33994" y="341396"/>
                        <a:pt x="75936" y="341396"/>
                      </a:cubicBezTo>
                      <a:close/>
                      <a:moveTo>
                        <a:pt x="113937" y="151715"/>
                      </a:moveTo>
                      <a:cubicBezTo>
                        <a:pt x="113937" y="214570"/>
                        <a:pt x="165010" y="265561"/>
                        <a:pt x="227886" y="265561"/>
                      </a:cubicBezTo>
                      <a:cubicBezTo>
                        <a:pt x="290841" y="265561"/>
                        <a:pt x="341914" y="214570"/>
                        <a:pt x="341914" y="151715"/>
                      </a:cubicBezTo>
                      <a:cubicBezTo>
                        <a:pt x="227886" y="152894"/>
                        <a:pt x="113937" y="151715"/>
                        <a:pt x="113937" y="151715"/>
                      </a:cubicBezTo>
                      <a:close/>
                      <a:moveTo>
                        <a:pt x="227886" y="0"/>
                      </a:moveTo>
                      <a:cubicBezTo>
                        <a:pt x="311853" y="0"/>
                        <a:pt x="379923" y="67962"/>
                        <a:pt x="379923" y="151715"/>
                      </a:cubicBezTo>
                      <a:lnTo>
                        <a:pt x="379923" y="265561"/>
                      </a:lnTo>
                      <a:cubicBezTo>
                        <a:pt x="379923" y="286460"/>
                        <a:pt x="362925" y="303431"/>
                        <a:pt x="341914" y="303431"/>
                      </a:cubicBezTo>
                      <a:lnTo>
                        <a:pt x="113937" y="303431"/>
                      </a:lnTo>
                      <a:cubicBezTo>
                        <a:pt x="92926" y="303431"/>
                        <a:pt x="75928" y="286460"/>
                        <a:pt x="75928" y="265561"/>
                      </a:cubicBezTo>
                      <a:lnTo>
                        <a:pt x="75928" y="151715"/>
                      </a:lnTo>
                      <a:cubicBezTo>
                        <a:pt x="75928" y="67962"/>
                        <a:pt x="143998" y="0"/>
                        <a:pt x="227886" y="0"/>
                      </a:cubicBezTo>
                      <a:close/>
                    </a:path>
                  </a:pathLst>
                </a:custGeom>
                <a:solidFill>
                  <a:srgbClr val="3F9B67"/>
                </a:solidFill>
                <a:ln>
                  <a:noFill/>
                </a:ln>
              </p:spPr>
            </p:sp>
            <p:sp>
              <p:nvSpPr>
                <p:cNvPr id="98" name="矩形 97"/>
                <p:cNvSpPr/>
                <p:nvPr/>
              </p:nvSpPr>
              <p:spPr>
                <a:xfrm>
                  <a:off x="5963018" y="3433314"/>
                  <a:ext cx="902811" cy="307777"/>
                </a:xfrm>
                <a:prstGeom prst="rect">
                  <a:avLst/>
                </a:prstGeom>
              </p:spPr>
              <p:txBody>
                <a:bodyPr wrap="none">
                  <a:spAutoFit/>
                </a:bodyPr>
                <a:lstStyle/>
                <a:p>
                  <a:r>
                    <a:rPr lang="zh-CN" altLang="en-US" sz="1400" b="1" dirty="0">
                      <a:solidFill>
                        <a:srgbClr val="027159"/>
                      </a:solidFill>
                      <a:latin typeface="微软雅黑" panose="020B0503020204020204" pitchFamily="34" charset="-122"/>
                      <a:ea typeface="微软雅黑" panose="020B0503020204020204" pitchFamily="34" charset="-122"/>
                    </a:rPr>
                    <a:t>妇女代表</a:t>
                  </a:r>
                  <a:endParaRPr lang="zh-CN" altLang="en-US" sz="1400" b="1" dirty="0">
                    <a:solidFill>
                      <a:srgbClr val="027159"/>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2946377" y="876953"/>
                <a:ext cx="1261884" cy="1367393"/>
                <a:chOff x="7686351" y="876953"/>
                <a:chExt cx="1261884" cy="1367393"/>
              </a:xfrm>
            </p:grpSpPr>
            <p:sp>
              <p:nvSpPr>
                <p:cNvPr id="95" name="male-man-user-shape_45445"/>
                <p:cNvSpPr>
                  <a:spLocks noChangeAspect="1"/>
                </p:cNvSpPr>
                <p:nvPr/>
              </p:nvSpPr>
              <p:spPr bwMode="auto">
                <a:xfrm>
                  <a:off x="7885502" y="876953"/>
                  <a:ext cx="863582" cy="1022318"/>
                </a:xfrm>
                <a:custGeom>
                  <a:avLst/>
                  <a:gdLst>
                    <a:gd name="connsiteX0" fmla="*/ 85433 w 512516"/>
                    <a:gd name="connsiteY0" fmla="*/ 327494 h 606721"/>
                    <a:gd name="connsiteX1" fmla="*/ 161126 w 512516"/>
                    <a:gd name="connsiteY1" fmla="*/ 327494 h 606721"/>
                    <a:gd name="connsiteX2" fmla="*/ 176170 w 512516"/>
                    <a:gd name="connsiteY2" fmla="*/ 335558 h 606721"/>
                    <a:gd name="connsiteX3" fmla="*/ 250914 w 512516"/>
                    <a:gd name="connsiteY3" fmla="*/ 440940 h 606721"/>
                    <a:gd name="connsiteX4" fmla="*/ 261603 w 512516"/>
                    <a:gd name="connsiteY4" fmla="*/ 440940 h 606721"/>
                    <a:gd name="connsiteX5" fmla="*/ 336346 w 512516"/>
                    <a:gd name="connsiteY5" fmla="*/ 335558 h 606721"/>
                    <a:gd name="connsiteX6" fmla="*/ 351390 w 512516"/>
                    <a:gd name="connsiteY6" fmla="*/ 327494 h 606721"/>
                    <a:gd name="connsiteX7" fmla="*/ 427084 w 512516"/>
                    <a:gd name="connsiteY7" fmla="*/ 327494 h 606721"/>
                    <a:gd name="connsiteX8" fmla="*/ 512516 w 512516"/>
                    <a:gd name="connsiteY8" fmla="*/ 412796 h 606721"/>
                    <a:gd name="connsiteX9" fmla="*/ 512516 w 512516"/>
                    <a:gd name="connsiteY9" fmla="*/ 478808 h 606721"/>
                    <a:gd name="connsiteX10" fmla="*/ 512516 w 512516"/>
                    <a:gd name="connsiteY10" fmla="*/ 564031 h 606721"/>
                    <a:gd name="connsiteX11" fmla="*/ 469839 w 512516"/>
                    <a:gd name="connsiteY11" fmla="*/ 606721 h 606721"/>
                    <a:gd name="connsiteX12" fmla="*/ 42677 w 512516"/>
                    <a:gd name="connsiteY12" fmla="*/ 606721 h 606721"/>
                    <a:gd name="connsiteX13" fmla="*/ 0 w 512516"/>
                    <a:gd name="connsiteY13" fmla="*/ 564031 h 606721"/>
                    <a:gd name="connsiteX14" fmla="*/ 0 w 512516"/>
                    <a:gd name="connsiteY14" fmla="*/ 478808 h 606721"/>
                    <a:gd name="connsiteX15" fmla="*/ 0 w 512516"/>
                    <a:gd name="connsiteY15" fmla="*/ 412796 h 606721"/>
                    <a:gd name="connsiteX16" fmla="*/ 85433 w 512516"/>
                    <a:gd name="connsiteY16" fmla="*/ 327494 h 606721"/>
                    <a:gd name="connsiteX17" fmla="*/ 170474 w 512516"/>
                    <a:gd name="connsiteY17" fmla="*/ 77794 h 606721"/>
                    <a:gd name="connsiteX18" fmla="*/ 144268 w 512516"/>
                    <a:gd name="connsiteY18" fmla="*/ 152346 h 606721"/>
                    <a:gd name="connsiteX19" fmla="*/ 256218 w 512516"/>
                    <a:gd name="connsiteY19" fmla="*/ 264135 h 606721"/>
                    <a:gd name="connsiteX20" fmla="*/ 368249 w 512516"/>
                    <a:gd name="connsiteY20" fmla="*/ 152346 h 606721"/>
                    <a:gd name="connsiteX21" fmla="*/ 170474 w 512516"/>
                    <a:gd name="connsiteY21" fmla="*/ 77794 h 606721"/>
                    <a:gd name="connsiteX22" fmla="*/ 256218 w 512516"/>
                    <a:gd name="connsiteY22" fmla="*/ 0 h 606721"/>
                    <a:gd name="connsiteX23" fmla="*/ 405539 w 512516"/>
                    <a:gd name="connsiteY23" fmla="*/ 149105 h 606721"/>
                    <a:gd name="connsiteX24" fmla="*/ 256218 w 512516"/>
                    <a:gd name="connsiteY24" fmla="*/ 298209 h 606721"/>
                    <a:gd name="connsiteX25" fmla="*/ 106977 w 512516"/>
                    <a:gd name="connsiteY25" fmla="*/ 149105 h 606721"/>
                    <a:gd name="connsiteX26" fmla="*/ 256218 w 512516"/>
                    <a:gd name="connsiteY26" fmla="*/ 0 h 6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516" h="606721">
                      <a:moveTo>
                        <a:pt x="85433" y="327494"/>
                      </a:moveTo>
                      <a:lnTo>
                        <a:pt x="161126" y="327494"/>
                      </a:lnTo>
                      <a:cubicBezTo>
                        <a:pt x="166510" y="327494"/>
                        <a:pt x="173240" y="331131"/>
                        <a:pt x="176170" y="335558"/>
                      </a:cubicBezTo>
                      <a:lnTo>
                        <a:pt x="250914" y="440940"/>
                      </a:lnTo>
                      <a:cubicBezTo>
                        <a:pt x="253843" y="445446"/>
                        <a:pt x="258673" y="445446"/>
                        <a:pt x="261603" y="440940"/>
                      </a:cubicBezTo>
                      <a:lnTo>
                        <a:pt x="336346" y="335558"/>
                      </a:lnTo>
                      <a:cubicBezTo>
                        <a:pt x="339276" y="331131"/>
                        <a:pt x="346006" y="327494"/>
                        <a:pt x="351390" y="327494"/>
                      </a:cubicBezTo>
                      <a:lnTo>
                        <a:pt x="427084" y="327494"/>
                      </a:lnTo>
                      <a:cubicBezTo>
                        <a:pt x="474353" y="327494"/>
                        <a:pt x="512516" y="365757"/>
                        <a:pt x="512516" y="412796"/>
                      </a:cubicBezTo>
                      <a:lnTo>
                        <a:pt x="512516" y="478808"/>
                      </a:lnTo>
                      <a:lnTo>
                        <a:pt x="512516" y="564031"/>
                      </a:lnTo>
                      <a:cubicBezTo>
                        <a:pt x="512516" y="587668"/>
                        <a:pt x="493434" y="606721"/>
                        <a:pt x="469839" y="606721"/>
                      </a:cubicBezTo>
                      <a:lnTo>
                        <a:pt x="42677" y="606721"/>
                      </a:lnTo>
                      <a:cubicBezTo>
                        <a:pt x="19082" y="606721"/>
                        <a:pt x="0" y="587668"/>
                        <a:pt x="0" y="564031"/>
                      </a:cubicBezTo>
                      <a:lnTo>
                        <a:pt x="0" y="478808"/>
                      </a:lnTo>
                      <a:lnTo>
                        <a:pt x="0" y="412796"/>
                      </a:lnTo>
                      <a:cubicBezTo>
                        <a:pt x="0" y="365757"/>
                        <a:pt x="38243" y="327494"/>
                        <a:pt x="85433" y="327494"/>
                      </a:cubicBezTo>
                      <a:close/>
                      <a:moveTo>
                        <a:pt x="170474" y="77794"/>
                      </a:moveTo>
                      <a:cubicBezTo>
                        <a:pt x="139992" y="110050"/>
                        <a:pt x="144268" y="152346"/>
                        <a:pt x="144268" y="152346"/>
                      </a:cubicBezTo>
                      <a:cubicBezTo>
                        <a:pt x="144268" y="214012"/>
                        <a:pt x="194543" y="264135"/>
                        <a:pt x="256218" y="264135"/>
                      </a:cubicBezTo>
                      <a:cubicBezTo>
                        <a:pt x="317974" y="264135"/>
                        <a:pt x="368249" y="214012"/>
                        <a:pt x="368249" y="152346"/>
                      </a:cubicBezTo>
                      <a:cubicBezTo>
                        <a:pt x="256218" y="152346"/>
                        <a:pt x="191930" y="99298"/>
                        <a:pt x="170474" y="77794"/>
                      </a:cubicBezTo>
                      <a:close/>
                      <a:moveTo>
                        <a:pt x="256218" y="0"/>
                      </a:moveTo>
                      <a:cubicBezTo>
                        <a:pt x="338796" y="0"/>
                        <a:pt x="405539" y="66725"/>
                        <a:pt x="405539" y="149105"/>
                      </a:cubicBezTo>
                      <a:cubicBezTo>
                        <a:pt x="405539" y="231404"/>
                        <a:pt x="338796" y="298209"/>
                        <a:pt x="256218" y="298209"/>
                      </a:cubicBezTo>
                      <a:cubicBezTo>
                        <a:pt x="173799" y="298209"/>
                        <a:pt x="106977" y="231404"/>
                        <a:pt x="106977" y="149105"/>
                      </a:cubicBezTo>
                      <a:cubicBezTo>
                        <a:pt x="106977" y="66725"/>
                        <a:pt x="173799" y="0"/>
                        <a:pt x="256218" y="0"/>
                      </a:cubicBezTo>
                      <a:close/>
                    </a:path>
                  </a:pathLst>
                </a:custGeom>
                <a:solidFill>
                  <a:srgbClr val="2C8894"/>
                </a:solidFill>
                <a:ln>
                  <a:noFill/>
                </a:ln>
              </p:spPr>
            </p:sp>
            <p:sp>
              <p:nvSpPr>
                <p:cNvPr id="96" name="矩形 95"/>
                <p:cNvSpPr/>
                <p:nvPr/>
              </p:nvSpPr>
              <p:spPr>
                <a:xfrm>
                  <a:off x="7686351" y="1936569"/>
                  <a:ext cx="1261884" cy="307777"/>
                </a:xfrm>
                <a:prstGeom prst="rect">
                  <a:avLst/>
                </a:prstGeom>
              </p:spPr>
              <p:txBody>
                <a:bodyPr wrap="none">
                  <a:spAutoFit/>
                </a:bodyPr>
                <a:lstStyle/>
                <a:p>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少数民族代表</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2494353" y="2251193"/>
                <a:ext cx="2911025" cy="2865387"/>
                <a:chOff x="2494353" y="2251193"/>
                <a:chExt cx="2911025" cy="2865387"/>
              </a:xfrm>
            </p:grpSpPr>
            <p:grpSp>
              <p:nvGrpSpPr>
                <p:cNvPr id="90" name="组合 89"/>
                <p:cNvGrpSpPr/>
                <p:nvPr/>
              </p:nvGrpSpPr>
              <p:grpSpPr>
                <a:xfrm>
                  <a:off x="2494353" y="2251193"/>
                  <a:ext cx="2911025" cy="2865387"/>
                  <a:chOff x="7198175" y="2251193"/>
                  <a:chExt cx="2911025" cy="2865387"/>
                </a:xfrm>
              </p:grpSpPr>
              <p:sp>
                <p:nvSpPr>
                  <p:cNvPr id="92" name="椭圆 91"/>
                  <p:cNvSpPr/>
                  <p:nvPr/>
                </p:nvSpPr>
                <p:spPr>
                  <a:xfrm>
                    <a:off x="7366000" y="2373380"/>
                    <a:ext cx="2743200" cy="2743200"/>
                  </a:xfrm>
                  <a:prstGeom prst="ellipse">
                    <a:avLst/>
                  </a:prstGeom>
                  <a:solidFill>
                    <a:srgbClr val="3F9B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ValueShape1"/>
                  <p:cNvSpPr/>
                  <p:nvPr/>
                </p:nvSpPr>
                <p:spPr>
                  <a:xfrm rot="19284433" flipH="1">
                    <a:off x="7198175" y="2285275"/>
                    <a:ext cx="2710548" cy="2731950"/>
                  </a:xfrm>
                  <a:prstGeom prst="pie">
                    <a:avLst>
                      <a:gd name="adj1" fmla="val 16264393"/>
                      <a:gd name="adj2" fmla="val 18527896"/>
                    </a:avLst>
                  </a:prstGeom>
                  <a:solidFill>
                    <a:srgbClr val="0271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4" name="ValueShape1"/>
                  <p:cNvSpPr/>
                  <p:nvPr/>
                </p:nvSpPr>
                <p:spPr>
                  <a:xfrm rot="1609766" flipH="1">
                    <a:off x="7233888" y="2251193"/>
                    <a:ext cx="2710548" cy="2731950"/>
                  </a:xfrm>
                  <a:prstGeom prst="pie">
                    <a:avLst>
                      <a:gd name="adj1" fmla="val 17515842"/>
                      <a:gd name="adj2" fmla="val 20237588"/>
                    </a:avLst>
                  </a:prstGeom>
                  <a:solidFill>
                    <a:srgbClr val="2C88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91" name="矩形 90"/>
                <p:cNvSpPr/>
                <p:nvPr/>
              </p:nvSpPr>
              <p:spPr>
                <a:xfrm>
                  <a:off x="3556724" y="4314106"/>
                  <a:ext cx="954107" cy="400110"/>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第一届</a:t>
                  </a:r>
                  <a:endParaRPr lang="zh-CN" altLang="en-US" sz="2000" dirty="0">
                    <a:solidFill>
                      <a:schemeClr val="bg1"/>
                    </a:solidFill>
                    <a:effectLst>
                      <a:outerShdw blurRad="38100" dist="38100" dir="2700000" algn="tl">
                        <a:srgbClr val="000000">
                          <a:alpha val="43137"/>
                        </a:srgbClr>
                      </a:outerShdw>
                    </a:effectLst>
                  </a:endParaRPr>
                </a:p>
              </p:txBody>
            </p:sp>
          </p:grpSp>
          <p:sp>
            <p:nvSpPr>
              <p:cNvPr id="88" name="矩形 87"/>
              <p:cNvSpPr/>
              <p:nvPr/>
            </p:nvSpPr>
            <p:spPr>
              <a:xfrm>
                <a:off x="3210071" y="2543893"/>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14.4%</a:t>
                </a:r>
                <a:endParaRPr lang="zh-CN" altLang="en-US" sz="1400" dirty="0">
                  <a:solidFill>
                    <a:schemeClr val="bg1"/>
                  </a:solidFill>
                  <a:effectLst>
                    <a:outerShdw blurRad="38100" dist="38100" dir="2700000" algn="tl">
                      <a:srgbClr val="000000">
                        <a:alpha val="43137"/>
                      </a:srgbClr>
                    </a:outerShdw>
                  </a:effectLst>
                </a:endParaRPr>
              </a:p>
            </p:txBody>
          </p:sp>
          <p:sp>
            <p:nvSpPr>
              <p:cNvPr id="89" name="矩形 88"/>
              <p:cNvSpPr/>
              <p:nvPr/>
            </p:nvSpPr>
            <p:spPr>
              <a:xfrm>
                <a:off x="2686893" y="3022183"/>
                <a:ext cx="572593"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endParaRPr lang="zh-CN" altLang="en-US" sz="1400" dirty="0">
                  <a:solidFill>
                    <a:schemeClr val="bg1"/>
                  </a:solidFill>
                  <a:effectLst>
                    <a:outerShdw blurRad="38100" dist="38100" dir="2700000" algn="tl">
                      <a:srgbClr val="000000">
                        <a:alpha val="43137"/>
                      </a:srgbClr>
                    </a:outerShdw>
                  </a:effectLst>
                </a:endParaRPr>
              </a:p>
            </p:txBody>
          </p:sp>
        </p:grpSp>
      </p:grpSp>
      <p:sp>
        <p:nvSpPr>
          <p:cNvPr id="111" name="矩形 110"/>
          <p:cNvSpPr/>
          <p:nvPr/>
        </p:nvSpPr>
        <p:spPr>
          <a:xfrm>
            <a:off x="3272176" y="6330814"/>
            <a:ext cx="5677253" cy="646331"/>
          </a:xfrm>
          <a:prstGeom prst="rect">
            <a:avLst/>
          </a:prstGeom>
        </p:spPr>
        <p:txBody>
          <a:bodyPr wrap="square">
            <a:spAutoFit/>
          </a:bodyPr>
          <a:lstStyle/>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图为我国第一届、第十三届全国人民代表大会妇女代表和少数民族代表所占比例。</a:t>
            </a:r>
            <a:endParaRPr lang="en-US" altLang="zh-CN" sz="1200" dirty="0">
              <a:solidFill>
                <a:schemeClr val="tx1">
                  <a:lumMod val="65000"/>
                  <a:lumOff val="35000"/>
                </a:schemeClr>
              </a:solidFill>
              <a:latin typeface="楷体" panose="02010609060101010101" pitchFamily="49" charset="-122"/>
              <a:ea typeface="楷体" panose="02010609060101010101" pitchFamily="49" charset="-122"/>
            </a:endParaRPr>
          </a:p>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资料来源：</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2021</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版教材辅导课件</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a:p>
            <a:pPr algn="ct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nvGrpSpPr>
          <p:cNvPr id="112" name="组合 111"/>
          <p:cNvGrpSpPr/>
          <p:nvPr/>
        </p:nvGrpSpPr>
        <p:grpSpPr>
          <a:xfrm>
            <a:off x="5081448" y="1634950"/>
            <a:ext cx="2070596" cy="1028466"/>
            <a:chOff x="4989146" y="3015666"/>
            <a:chExt cx="2070596" cy="1028466"/>
          </a:xfrm>
          <a:effectLst>
            <a:outerShdw blurRad="50800" dist="38100" dir="2700000" algn="tl" rotWithShape="0">
              <a:prstClr val="black">
                <a:alpha val="40000"/>
              </a:prstClr>
            </a:outerShdw>
          </a:effectLst>
        </p:grpSpPr>
        <p:sp>
          <p:nvSpPr>
            <p:cNvPr id="113" name="矩形 112"/>
            <p:cNvSpPr/>
            <p:nvPr/>
          </p:nvSpPr>
          <p:spPr>
            <a:xfrm>
              <a:off x="4989146" y="3028469"/>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民</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14" name="矩形 113"/>
            <p:cNvSpPr/>
            <p:nvPr/>
          </p:nvSpPr>
          <p:spPr>
            <a:xfrm>
              <a:off x="6102429" y="3015666"/>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主</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5" name="组合 114"/>
            <p:cNvGrpSpPr/>
            <p:nvPr/>
          </p:nvGrpSpPr>
          <p:grpSpPr>
            <a:xfrm>
              <a:off x="5007437" y="3146053"/>
              <a:ext cx="2052305" cy="885279"/>
              <a:chOff x="976134" y="1968667"/>
              <a:chExt cx="2475821" cy="1067967"/>
            </a:xfrm>
          </p:grpSpPr>
          <p:grpSp>
            <p:nvGrpSpPr>
              <p:cNvPr id="116" name="组合 115"/>
              <p:cNvGrpSpPr/>
              <p:nvPr/>
            </p:nvGrpSpPr>
            <p:grpSpPr>
              <a:xfrm>
                <a:off x="976134" y="1968668"/>
                <a:ext cx="1074061" cy="1067966"/>
                <a:chOff x="3757697" y="1786978"/>
                <a:chExt cx="2093594" cy="2081713"/>
              </a:xfrm>
            </p:grpSpPr>
            <p:grpSp>
              <p:nvGrpSpPr>
                <p:cNvPr id="124" name="组合 123"/>
                <p:cNvGrpSpPr/>
                <p:nvPr/>
              </p:nvGrpSpPr>
              <p:grpSpPr>
                <a:xfrm>
                  <a:off x="3757697" y="1786978"/>
                  <a:ext cx="2093594" cy="2081713"/>
                  <a:chOff x="3757697" y="1786978"/>
                  <a:chExt cx="2093594" cy="2081713"/>
                </a:xfrm>
              </p:grpSpPr>
              <p:cxnSp>
                <p:nvCxnSpPr>
                  <p:cNvPr id="126" name="直接连接符 22"/>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23"/>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24"/>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25" name="直接连接符 21"/>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2377895" y="1968667"/>
                <a:ext cx="1074060" cy="1067963"/>
                <a:chOff x="3757697" y="1786978"/>
                <a:chExt cx="2093594" cy="2081713"/>
              </a:xfrm>
            </p:grpSpPr>
            <p:grpSp>
              <p:nvGrpSpPr>
                <p:cNvPr id="118" name="组合 117"/>
                <p:cNvGrpSpPr/>
                <p:nvPr/>
              </p:nvGrpSpPr>
              <p:grpSpPr>
                <a:xfrm>
                  <a:off x="3757697" y="1786978"/>
                  <a:ext cx="2093594" cy="2081713"/>
                  <a:chOff x="3757697" y="1786978"/>
                  <a:chExt cx="2093594" cy="2081713"/>
                </a:xfrm>
              </p:grpSpPr>
              <p:cxnSp>
                <p:nvCxnSpPr>
                  <p:cNvPr id="120" name="直接连接符 1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19" name="直接连接符 1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barn(inVertical)">
                                      <p:cBhvr>
                                        <p:cTn id="10" dur="500"/>
                                        <p:tgtEl>
                                          <p:spTgt spid="1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100337" y="236474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40" name="矩形 39"/>
          <p:cNvSpPr/>
          <p:nvPr/>
        </p:nvSpPr>
        <p:spPr>
          <a:xfrm>
            <a:off x="2332429" y="2989191"/>
            <a:ext cx="8875031" cy="2796920"/>
          </a:xfrm>
          <a:prstGeom prst="rect">
            <a:avLst/>
          </a:prstGeom>
        </p:spPr>
        <p:txBody>
          <a:bodyPr wrap="square">
            <a:spAutoFit/>
          </a:bodyPr>
          <a:lstStyle/>
          <a:p>
            <a:pPr indent="539750" algn="just">
              <a:lnSpc>
                <a:spcPct val="150000"/>
              </a:lnSpc>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是社会进步的重要标志，也是社会主义现代化国家的重要特征。</a:t>
            </a:r>
            <a:r>
              <a:rPr lang="zh-CN" altLang="en-US" sz="2400" b="1" dirty="0">
                <a:solidFill>
                  <a:srgbClr val="C00000"/>
                </a:solidFill>
                <a:latin typeface="华文中宋" panose="02010600040101010101" pitchFamily="2" charset="-122"/>
                <a:ea typeface="华文中宋" panose="02010600040101010101" pitchFamily="2" charset="-122"/>
              </a:rPr>
              <a:t>对于国家，文明就是坚持正义：国家强大，不恃强凌弱；国家弱小，不欺软怕硬；国家有错，也不文过饰非。对于个人，文明就是外在有礼、内在友善。</a:t>
            </a:r>
            <a:endParaRPr lang="en-US" altLang="zh-CN" sz="2400" b="1" dirty="0">
              <a:solidFill>
                <a:srgbClr val="C00000"/>
              </a:solidFill>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accent1">
                    <a:lumMod val="75000"/>
                  </a:schemeClr>
                </a:solidFill>
                <a:latin typeface="华文中宋" panose="02010600040101010101" pitchFamily="2" charset="-122"/>
                <a:ea typeface="华文中宋" panose="02010600040101010101" pitchFamily="2" charset="-122"/>
              </a:rPr>
              <a:t>物质、政治、精神、社会、生态</a:t>
            </a:r>
            <a:endParaRPr lang="zh-CN" altLang="en-US" sz="2400" b="1" dirty="0">
              <a:solidFill>
                <a:schemeClr val="accent1">
                  <a:lumMod val="75000"/>
                </a:schemeClr>
              </a:solidFill>
              <a:latin typeface="华文中宋" panose="02010600040101010101" pitchFamily="2" charset="-122"/>
              <a:ea typeface="华文中宋" panose="02010600040101010101" pitchFamily="2" charset="-122"/>
            </a:endParaRPr>
          </a:p>
        </p:txBody>
      </p:sp>
      <p:grpSp>
        <p:nvGrpSpPr>
          <p:cNvPr id="41" name="组合 40"/>
          <p:cNvGrpSpPr/>
          <p:nvPr/>
        </p:nvGrpSpPr>
        <p:grpSpPr>
          <a:xfrm>
            <a:off x="1394554" y="1863225"/>
            <a:ext cx="2399514" cy="1125966"/>
            <a:chOff x="1703693" y="1206002"/>
            <a:chExt cx="2399514" cy="1125966"/>
          </a:xfrm>
        </p:grpSpPr>
        <p:grpSp>
          <p:nvGrpSpPr>
            <p:cNvPr id="42" name="组合 41"/>
            <p:cNvGrpSpPr/>
            <p:nvPr/>
          </p:nvGrpSpPr>
          <p:grpSpPr>
            <a:xfrm>
              <a:off x="1711233" y="1300170"/>
              <a:ext cx="2391974" cy="1031798"/>
              <a:chOff x="976134" y="1968667"/>
              <a:chExt cx="2475821" cy="1067967"/>
            </a:xfrm>
          </p:grpSpPr>
          <p:grpSp>
            <p:nvGrpSpPr>
              <p:cNvPr id="45" name="组合 44"/>
              <p:cNvGrpSpPr/>
              <p:nvPr/>
            </p:nvGrpSpPr>
            <p:grpSpPr>
              <a:xfrm>
                <a:off x="976134" y="1968668"/>
                <a:ext cx="1074061" cy="1067966"/>
                <a:chOff x="3757697" y="1786978"/>
                <a:chExt cx="2093594" cy="2081713"/>
              </a:xfrm>
            </p:grpSpPr>
            <p:grpSp>
              <p:nvGrpSpPr>
                <p:cNvPr id="53" name="组合 52"/>
                <p:cNvGrpSpPr/>
                <p:nvPr/>
              </p:nvGrpSpPr>
              <p:grpSpPr>
                <a:xfrm>
                  <a:off x="3757697" y="1786978"/>
                  <a:ext cx="2093594" cy="2081713"/>
                  <a:chOff x="3757697" y="1786978"/>
                  <a:chExt cx="2093594" cy="2081713"/>
                </a:xfrm>
              </p:grpSpPr>
              <p:cxnSp>
                <p:nvCxnSpPr>
                  <p:cNvPr id="55" name="直接连接符 50"/>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1"/>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2"/>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4" name="直接连接符 49"/>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2377895" y="1968667"/>
                <a:ext cx="1074060" cy="1067963"/>
                <a:chOff x="3757697" y="1786978"/>
                <a:chExt cx="2093594" cy="2081713"/>
              </a:xfrm>
            </p:grpSpPr>
            <p:grpSp>
              <p:nvGrpSpPr>
                <p:cNvPr id="47" name="组合 46"/>
                <p:cNvGrpSpPr/>
                <p:nvPr/>
              </p:nvGrpSpPr>
              <p:grpSpPr>
                <a:xfrm>
                  <a:off x="3757697" y="1786978"/>
                  <a:ext cx="2093594" cy="2081713"/>
                  <a:chOff x="3757697" y="1786978"/>
                  <a:chExt cx="2093594" cy="2081713"/>
                </a:xfrm>
              </p:grpSpPr>
              <p:cxnSp>
                <p:nvCxnSpPr>
                  <p:cNvPr id="49" name="直接连接符 44"/>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5"/>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46"/>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48" name="直接连接符 43"/>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43" name="矩形 42"/>
            <p:cNvSpPr/>
            <p:nvPr/>
          </p:nvSpPr>
          <p:spPr>
            <a:xfrm>
              <a:off x="1703693" y="1206002"/>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文</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44" name="矩形 43"/>
            <p:cNvSpPr/>
            <p:nvPr/>
          </p:nvSpPr>
          <p:spPr>
            <a:xfrm>
              <a:off x="3036833" y="1220824"/>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明</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2323065" y="1862567"/>
            <a:ext cx="7426411" cy="4476826"/>
            <a:chOff x="2323065" y="1954007"/>
            <a:chExt cx="7426411" cy="4476826"/>
          </a:xfrm>
        </p:grpSpPr>
        <p:sp>
          <p:nvSpPr>
            <p:cNvPr id="49" name="矩形 48"/>
            <p:cNvSpPr/>
            <p:nvPr/>
          </p:nvSpPr>
          <p:spPr>
            <a:xfrm>
              <a:off x="2323065" y="1954007"/>
              <a:ext cx="7426411" cy="44768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nvGrpSpPr>
            <p:cNvPr id="51" name="组合 50"/>
            <p:cNvGrpSpPr/>
            <p:nvPr/>
          </p:nvGrpSpPr>
          <p:grpSpPr>
            <a:xfrm>
              <a:off x="2688943" y="2145366"/>
              <a:ext cx="6757182" cy="1442323"/>
              <a:chOff x="2619852" y="991832"/>
              <a:chExt cx="6757182" cy="1442323"/>
            </a:xfrm>
          </p:grpSpPr>
          <p:grpSp>
            <p:nvGrpSpPr>
              <p:cNvPr id="52" name="组合 51"/>
              <p:cNvGrpSpPr/>
              <p:nvPr/>
            </p:nvGrpSpPr>
            <p:grpSpPr>
              <a:xfrm>
                <a:off x="6604001" y="1573632"/>
                <a:ext cx="2773033" cy="860523"/>
                <a:chOff x="9418967" y="1574800"/>
                <a:chExt cx="2773033" cy="860523"/>
              </a:xfrm>
            </p:grpSpPr>
            <p:grpSp>
              <p:nvGrpSpPr>
                <p:cNvPr id="56" name="组合 55"/>
                <p:cNvGrpSpPr/>
                <p:nvPr/>
              </p:nvGrpSpPr>
              <p:grpSpPr>
                <a:xfrm>
                  <a:off x="9418967" y="1574800"/>
                  <a:ext cx="1330814" cy="800100"/>
                  <a:chOff x="9418967" y="1574800"/>
                  <a:chExt cx="1330814" cy="800100"/>
                </a:xfrm>
              </p:grpSpPr>
              <p:sp>
                <p:nvSpPr>
                  <p:cNvPr id="100" name="矩形: 圆角 4"/>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p:cNvSpPr txBox="1"/>
                  <p:nvPr/>
                </p:nvSpPr>
                <p:spPr>
                  <a:xfrm>
                    <a:off x="9662624" y="1587500"/>
                    <a:ext cx="843501"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896</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10861186" y="1587500"/>
                  <a:ext cx="1330814" cy="847823"/>
                  <a:chOff x="11014277" y="1556782"/>
                  <a:chExt cx="1330814" cy="847823"/>
                </a:xfrm>
              </p:grpSpPr>
              <p:sp>
                <p:nvSpPr>
                  <p:cNvPr id="58" name="矩形: 圆角 10"/>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7"/>
                  <p:cNvSpPr txBox="1"/>
                  <p:nvPr/>
                </p:nvSpPr>
                <p:spPr>
                  <a:xfrm>
                    <a:off x="11191467" y="2035273"/>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3327</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53" name="church_274021"/>
              <p:cNvSpPr>
                <a:spLocks noChangeAspect="1"/>
              </p:cNvSpPr>
              <p:nvPr/>
            </p:nvSpPr>
            <p:spPr bwMode="auto">
              <a:xfrm>
                <a:off x="4343401" y="991832"/>
                <a:ext cx="1244600" cy="1242851"/>
              </a:xfrm>
              <a:custGeom>
                <a:avLst/>
                <a:gdLst>
                  <a:gd name="connsiteX0" fmla="*/ 303784 w 607576"/>
                  <a:gd name="connsiteY0" fmla="*/ 480259 h 606722"/>
                  <a:gd name="connsiteX1" fmla="*/ 278495 w 607576"/>
                  <a:gd name="connsiteY1" fmla="*/ 505602 h 606722"/>
                  <a:gd name="connsiteX2" fmla="*/ 278495 w 607576"/>
                  <a:gd name="connsiteY2" fmla="*/ 530855 h 606722"/>
                  <a:gd name="connsiteX3" fmla="*/ 329161 w 607576"/>
                  <a:gd name="connsiteY3" fmla="*/ 530855 h 606722"/>
                  <a:gd name="connsiteX4" fmla="*/ 329161 w 607576"/>
                  <a:gd name="connsiteY4" fmla="*/ 505602 h 606722"/>
                  <a:gd name="connsiteX5" fmla="*/ 303784 w 607576"/>
                  <a:gd name="connsiteY5" fmla="*/ 480259 h 606722"/>
                  <a:gd name="connsiteX6" fmla="*/ 126558 w 607576"/>
                  <a:gd name="connsiteY6" fmla="*/ 480259 h 606722"/>
                  <a:gd name="connsiteX7" fmla="*/ 101288 w 607576"/>
                  <a:gd name="connsiteY7" fmla="*/ 505602 h 606722"/>
                  <a:gd name="connsiteX8" fmla="*/ 101288 w 607576"/>
                  <a:gd name="connsiteY8" fmla="*/ 530855 h 606722"/>
                  <a:gd name="connsiteX9" fmla="*/ 151918 w 607576"/>
                  <a:gd name="connsiteY9" fmla="*/ 530855 h 606722"/>
                  <a:gd name="connsiteX10" fmla="*/ 151918 w 607576"/>
                  <a:gd name="connsiteY10" fmla="*/ 505602 h 606722"/>
                  <a:gd name="connsiteX11" fmla="*/ 126558 w 607576"/>
                  <a:gd name="connsiteY11" fmla="*/ 480259 h 606722"/>
                  <a:gd name="connsiteX12" fmla="*/ 303784 w 607576"/>
                  <a:gd name="connsiteY12" fmla="*/ 455006 h 606722"/>
                  <a:gd name="connsiteX13" fmla="*/ 354450 w 607576"/>
                  <a:gd name="connsiteY13" fmla="*/ 505602 h 606722"/>
                  <a:gd name="connsiteX14" fmla="*/ 354450 w 607576"/>
                  <a:gd name="connsiteY14" fmla="*/ 543570 h 606722"/>
                  <a:gd name="connsiteX15" fmla="*/ 341806 w 607576"/>
                  <a:gd name="connsiteY15" fmla="*/ 556197 h 606722"/>
                  <a:gd name="connsiteX16" fmla="*/ 265851 w 607576"/>
                  <a:gd name="connsiteY16" fmla="*/ 556197 h 606722"/>
                  <a:gd name="connsiteX17" fmla="*/ 253118 w 607576"/>
                  <a:gd name="connsiteY17" fmla="*/ 543570 h 606722"/>
                  <a:gd name="connsiteX18" fmla="*/ 253118 w 607576"/>
                  <a:gd name="connsiteY18" fmla="*/ 505602 h 606722"/>
                  <a:gd name="connsiteX19" fmla="*/ 303784 w 607576"/>
                  <a:gd name="connsiteY19" fmla="*/ 455006 h 606722"/>
                  <a:gd name="connsiteX20" fmla="*/ 126558 w 607576"/>
                  <a:gd name="connsiteY20" fmla="*/ 455006 h 606722"/>
                  <a:gd name="connsiteX21" fmla="*/ 177189 w 607576"/>
                  <a:gd name="connsiteY21" fmla="*/ 505602 h 606722"/>
                  <a:gd name="connsiteX22" fmla="*/ 177189 w 607576"/>
                  <a:gd name="connsiteY22" fmla="*/ 543570 h 606722"/>
                  <a:gd name="connsiteX23" fmla="*/ 164554 w 607576"/>
                  <a:gd name="connsiteY23" fmla="*/ 556197 h 606722"/>
                  <a:gd name="connsiteX24" fmla="*/ 88652 w 607576"/>
                  <a:gd name="connsiteY24" fmla="*/ 556197 h 606722"/>
                  <a:gd name="connsiteX25" fmla="*/ 75928 w 607576"/>
                  <a:gd name="connsiteY25" fmla="*/ 543570 h 606722"/>
                  <a:gd name="connsiteX26" fmla="*/ 75928 w 607576"/>
                  <a:gd name="connsiteY26" fmla="*/ 505602 h 606722"/>
                  <a:gd name="connsiteX27" fmla="*/ 126558 w 607576"/>
                  <a:gd name="connsiteY27" fmla="*/ 455006 h 606722"/>
                  <a:gd name="connsiteX28" fmla="*/ 25276 w 607576"/>
                  <a:gd name="connsiteY28" fmla="*/ 429780 h 606722"/>
                  <a:gd name="connsiteX29" fmla="*/ 25276 w 607576"/>
                  <a:gd name="connsiteY29" fmla="*/ 581394 h 606722"/>
                  <a:gd name="connsiteX30" fmla="*/ 405036 w 607576"/>
                  <a:gd name="connsiteY30" fmla="*/ 581394 h 606722"/>
                  <a:gd name="connsiteX31" fmla="*/ 405036 w 607576"/>
                  <a:gd name="connsiteY31" fmla="*/ 429780 h 606722"/>
                  <a:gd name="connsiteX32" fmla="*/ 493721 w 607576"/>
                  <a:gd name="connsiteY32" fmla="*/ 353879 h 606722"/>
                  <a:gd name="connsiteX33" fmla="*/ 480992 w 607576"/>
                  <a:gd name="connsiteY33" fmla="*/ 366508 h 606722"/>
                  <a:gd name="connsiteX34" fmla="*/ 493721 w 607576"/>
                  <a:gd name="connsiteY34" fmla="*/ 379225 h 606722"/>
                  <a:gd name="connsiteX35" fmla="*/ 506360 w 607576"/>
                  <a:gd name="connsiteY35" fmla="*/ 366508 h 606722"/>
                  <a:gd name="connsiteX36" fmla="*/ 493721 w 607576"/>
                  <a:gd name="connsiteY36" fmla="*/ 353879 h 606722"/>
                  <a:gd name="connsiteX37" fmla="*/ 94962 w 607576"/>
                  <a:gd name="connsiteY37" fmla="*/ 328645 h 606722"/>
                  <a:gd name="connsiteX38" fmla="*/ 38003 w 607576"/>
                  <a:gd name="connsiteY38" fmla="*/ 404452 h 606722"/>
                  <a:gd name="connsiteX39" fmla="*/ 405036 w 607576"/>
                  <a:gd name="connsiteY39" fmla="*/ 404452 h 606722"/>
                  <a:gd name="connsiteX40" fmla="*/ 405036 w 607576"/>
                  <a:gd name="connsiteY40" fmla="*/ 328645 h 606722"/>
                  <a:gd name="connsiteX41" fmla="*/ 493721 w 607576"/>
                  <a:gd name="connsiteY41" fmla="*/ 328623 h 606722"/>
                  <a:gd name="connsiteX42" fmla="*/ 531640 w 607576"/>
                  <a:gd name="connsiteY42" fmla="*/ 366508 h 606722"/>
                  <a:gd name="connsiteX43" fmla="*/ 493721 w 607576"/>
                  <a:gd name="connsiteY43" fmla="*/ 404481 h 606722"/>
                  <a:gd name="connsiteX44" fmla="*/ 455712 w 607576"/>
                  <a:gd name="connsiteY44" fmla="*/ 366508 h 606722"/>
                  <a:gd name="connsiteX45" fmla="*/ 493721 w 607576"/>
                  <a:gd name="connsiteY45" fmla="*/ 328623 h 606722"/>
                  <a:gd name="connsiteX46" fmla="*/ 430401 w 607576"/>
                  <a:gd name="connsiteY46" fmla="*/ 278077 h 606722"/>
                  <a:gd name="connsiteX47" fmla="*/ 430401 w 607576"/>
                  <a:gd name="connsiteY47" fmla="*/ 315847 h 606722"/>
                  <a:gd name="connsiteX48" fmla="*/ 430401 w 607576"/>
                  <a:gd name="connsiteY48" fmla="*/ 316025 h 606722"/>
                  <a:gd name="connsiteX49" fmla="*/ 430401 w 607576"/>
                  <a:gd name="connsiteY49" fmla="*/ 316114 h 606722"/>
                  <a:gd name="connsiteX50" fmla="*/ 430401 w 607576"/>
                  <a:gd name="connsiteY50" fmla="*/ 581394 h 606722"/>
                  <a:gd name="connsiteX51" fmla="*/ 556958 w 607576"/>
                  <a:gd name="connsiteY51" fmla="*/ 581394 h 606722"/>
                  <a:gd name="connsiteX52" fmla="*/ 556958 w 607576"/>
                  <a:gd name="connsiteY52" fmla="*/ 278077 h 606722"/>
                  <a:gd name="connsiteX53" fmla="*/ 493680 w 607576"/>
                  <a:gd name="connsiteY53" fmla="*/ 113932 h 606722"/>
                  <a:gd name="connsiteX54" fmla="*/ 414203 w 607576"/>
                  <a:gd name="connsiteY54" fmla="*/ 252749 h 606722"/>
                  <a:gd name="connsiteX55" fmla="*/ 573067 w 607576"/>
                  <a:gd name="connsiteY55" fmla="*/ 252749 h 606722"/>
                  <a:gd name="connsiteX56" fmla="*/ 493680 w 607576"/>
                  <a:gd name="connsiteY56" fmla="*/ 0 h 606722"/>
                  <a:gd name="connsiteX57" fmla="*/ 506318 w 607576"/>
                  <a:gd name="connsiteY57" fmla="*/ 12620 h 606722"/>
                  <a:gd name="connsiteX58" fmla="*/ 506318 w 607576"/>
                  <a:gd name="connsiteY58" fmla="*/ 25239 h 606722"/>
                  <a:gd name="connsiteX59" fmla="*/ 518956 w 607576"/>
                  <a:gd name="connsiteY59" fmla="*/ 25239 h 606722"/>
                  <a:gd name="connsiteX60" fmla="*/ 531594 w 607576"/>
                  <a:gd name="connsiteY60" fmla="*/ 37948 h 606722"/>
                  <a:gd name="connsiteX61" fmla="*/ 518956 w 607576"/>
                  <a:gd name="connsiteY61" fmla="*/ 50567 h 606722"/>
                  <a:gd name="connsiteX62" fmla="*/ 506318 w 607576"/>
                  <a:gd name="connsiteY62" fmla="*/ 50567 h 606722"/>
                  <a:gd name="connsiteX63" fmla="*/ 506318 w 607576"/>
                  <a:gd name="connsiteY63" fmla="*/ 85138 h 606722"/>
                  <a:gd name="connsiteX64" fmla="*/ 605908 w 607576"/>
                  <a:gd name="connsiteY64" fmla="*/ 259148 h 606722"/>
                  <a:gd name="connsiteX65" fmla="*/ 605908 w 607576"/>
                  <a:gd name="connsiteY65" fmla="*/ 271767 h 606722"/>
                  <a:gd name="connsiteX66" fmla="*/ 594872 w 607576"/>
                  <a:gd name="connsiteY66" fmla="*/ 278077 h 606722"/>
                  <a:gd name="connsiteX67" fmla="*/ 582234 w 607576"/>
                  <a:gd name="connsiteY67" fmla="*/ 278077 h 606722"/>
                  <a:gd name="connsiteX68" fmla="*/ 582234 w 607576"/>
                  <a:gd name="connsiteY68" fmla="*/ 594014 h 606722"/>
                  <a:gd name="connsiteX69" fmla="*/ 569596 w 607576"/>
                  <a:gd name="connsiteY69" fmla="*/ 606722 h 606722"/>
                  <a:gd name="connsiteX70" fmla="*/ 12638 w 607576"/>
                  <a:gd name="connsiteY70" fmla="*/ 606722 h 606722"/>
                  <a:gd name="connsiteX71" fmla="*/ 0 w 607576"/>
                  <a:gd name="connsiteY71" fmla="*/ 594014 h 606722"/>
                  <a:gd name="connsiteX72" fmla="*/ 0 w 607576"/>
                  <a:gd name="connsiteY72" fmla="*/ 417072 h 606722"/>
                  <a:gd name="connsiteX73" fmla="*/ 356 w 607576"/>
                  <a:gd name="connsiteY73" fmla="*/ 415472 h 606722"/>
                  <a:gd name="connsiteX74" fmla="*/ 801 w 607576"/>
                  <a:gd name="connsiteY74" fmla="*/ 413250 h 606722"/>
                  <a:gd name="connsiteX75" fmla="*/ 1958 w 607576"/>
                  <a:gd name="connsiteY75" fmla="*/ 410673 h 606722"/>
                  <a:gd name="connsiteX76" fmla="*/ 2581 w 607576"/>
                  <a:gd name="connsiteY76" fmla="*/ 409517 h 606722"/>
                  <a:gd name="connsiteX77" fmla="*/ 78497 w 607576"/>
                  <a:gd name="connsiteY77" fmla="*/ 308382 h 606722"/>
                  <a:gd name="connsiteX78" fmla="*/ 88643 w 607576"/>
                  <a:gd name="connsiteY78" fmla="*/ 303316 h 606722"/>
                  <a:gd name="connsiteX79" fmla="*/ 405036 w 607576"/>
                  <a:gd name="connsiteY79" fmla="*/ 303316 h 606722"/>
                  <a:gd name="connsiteX80" fmla="*/ 405036 w 607576"/>
                  <a:gd name="connsiteY80" fmla="*/ 278077 h 606722"/>
                  <a:gd name="connsiteX81" fmla="*/ 392398 w 607576"/>
                  <a:gd name="connsiteY81" fmla="*/ 278077 h 606722"/>
                  <a:gd name="connsiteX82" fmla="*/ 381451 w 607576"/>
                  <a:gd name="connsiteY82" fmla="*/ 271767 h 606722"/>
                  <a:gd name="connsiteX83" fmla="*/ 381362 w 607576"/>
                  <a:gd name="connsiteY83" fmla="*/ 259148 h 606722"/>
                  <a:gd name="connsiteX84" fmla="*/ 480953 w 607576"/>
                  <a:gd name="connsiteY84" fmla="*/ 85138 h 606722"/>
                  <a:gd name="connsiteX85" fmla="*/ 480953 w 607576"/>
                  <a:gd name="connsiteY85" fmla="*/ 50567 h 606722"/>
                  <a:gd name="connsiteX86" fmla="*/ 468315 w 607576"/>
                  <a:gd name="connsiteY86" fmla="*/ 50567 h 606722"/>
                  <a:gd name="connsiteX87" fmla="*/ 455677 w 607576"/>
                  <a:gd name="connsiteY87" fmla="*/ 37948 h 606722"/>
                  <a:gd name="connsiteX88" fmla="*/ 468315 w 607576"/>
                  <a:gd name="connsiteY88" fmla="*/ 25239 h 606722"/>
                  <a:gd name="connsiteX89" fmla="*/ 480953 w 607576"/>
                  <a:gd name="connsiteY89" fmla="*/ 25239 h 606722"/>
                  <a:gd name="connsiteX90" fmla="*/ 480953 w 607576"/>
                  <a:gd name="connsiteY90" fmla="*/ 12620 h 606722"/>
                  <a:gd name="connsiteX91" fmla="*/ 493680 w 607576"/>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576" h="606722">
                    <a:moveTo>
                      <a:pt x="303784" y="480259"/>
                    </a:moveTo>
                    <a:cubicBezTo>
                      <a:pt x="289893" y="480259"/>
                      <a:pt x="278495" y="491641"/>
                      <a:pt x="278495" y="505602"/>
                    </a:cubicBezTo>
                    <a:lnTo>
                      <a:pt x="278495" y="530855"/>
                    </a:lnTo>
                    <a:lnTo>
                      <a:pt x="329161" y="530855"/>
                    </a:lnTo>
                    <a:lnTo>
                      <a:pt x="329161" y="505602"/>
                    </a:lnTo>
                    <a:cubicBezTo>
                      <a:pt x="329161" y="491641"/>
                      <a:pt x="317764" y="480259"/>
                      <a:pt x="303784" y="480259"/>
                    </a:cubicBezTo>
                    <a:close/>
                    <a:moveTo>
                      <a:pt x="126558" y="480259"/>
                    </a:moveTo>
                    <a:cubicBezTo>
                      <a:pt x="112677" y="480259"/>
                      <a:pt x="101288" y="491641"/>
                      <a:pt x="101288" y="505602"/>
                    </a:cubicBezTo>
                    <a:lnTo>
                      <a:pt x="101288" y="530855"/>
                    </a:lnTo>
                    <a:lnTo>
                      <a:pt x="151918" y="530855"/>
                    </a:lnTo>
                    <a:lnTo>
                      <a:pt x="151918" y="505602"/>
                    </a:lnTo>
                    <a:cubicBezTo>
                      <a:pt x="151918" y="491641"/>
                      <a:pt x="140529" y="480259"/>
                      <a:pt x="126558" y="480259"/>
                    </a:cubicBezTo>
                    <a:close/>
                    <a:moveTo>
                      <a:pt x="303784" y="455006"/>
                    </a:moveTo>
                    <a:cubicBezTo>
                      <a:pt x="331744" y="455006"/>
                      <a:pt x="354450" y="477681"/>
                      <a:pt x="354450" y="505602"/>
                    </a:cubicBezTo>
                    <a:lnTo>
                      <a:pt x="354450" y="543570"/>
                    </a:lnTo>
                    <a:cubicBezTo>
                      <a:pt x="354450" y="550506"/>
                      <a:pt x="348840" y="556197"/>
                      <a:pt x="341806" y="556197"/>
                    </a:cubicBezTo>
                    <a:lnTo>
                      <a:pt x="265851" y="556197"/>
                    </a:lnTo>
                    <a:cubicBezTo>
                      <a:pt x="258817" y="556197"/>
                      <a:pt x="253118" y="550506"/>
                      <a:pt x="253118" y="543570"/>
                    </a:cubicBezTo>
                    <a:lnTo>
                      <a:pt x="253118" y="505602"/>
                    </a:lnTo>
                    <a:cubicBezTo>
                      <a:pt x="253118" y="477681"/>
                      <a:pt x="275913" y="455006"/>
                      <a:pt x="303784" y="455006"/>
                    </a:cubicBezTo>
                    <a:close/>
                    <a:moveTo>
                      <a:pt x="126558" y="455006"/>
                    </a:moveTo>
                    <a:cubicBezTo>
                      <a:pt x="154499" y="455006"/>
                      <a:pt x="177189" y="477681"/>
                      <a:pt x="177189" y="505602"/>
                    </a:cubicBezTo>
                    <a:lnTo>
                      <a:pt x="177189" y="543570"/>
                    </a:lnTo>
                    <a:cubicBezTo>
                      <a:pt x="177189" y="550506"/>
                      <a:pt x="171494" y="556197"/>
                      <a:pt x="164554" y="556197"/>
                    </a:cubicBezTo>
                    <a:lnTo>
                      <a:pt x="88652" y="556197"/>
                    </a:lnTo>
                    <a:cubicBezTo>
                      <a:pt x="81623" y="556197"/>
                      <a:pt x="75928" y="550506"/>
                      <a:pt x="75928" y="543570"/>
                    </a:cubicBezTo>
                    <a:lnTo>
                      <a:pt x="75928" y="505602"/>
                    </a:lnTo>
                    <a:cubicBezTo>
                      <a:pt x="75928" y="477681"/>
                      <a:pt x="98618" y="455006"/>
                      <a:pt x="126558" y="455006"/>
                    </a:cubicBezTo>
                    <a:close/>
                    <a:moveTo>
                      <a:pt x="25276" y="429780"/>
                    </a:moveTo>
                    <a:lnTo>
                      <a:pt x="25276" y="581394"/>
                    </a:lnTo>
                    <a:lnTo>
                      <a:pt x="405036" y="581394"/>
                    </a:lnTo>
                    <a:lnTo>
                      <a:pt x="405036" y="429780"/>
                    </a:lnTo>
                    <a:close/>
                    <a:moveTo>
                      <a:pt x="493721" y="353879"/>
                    </a:moveTo>
                    <a:cubicBezTo>
                      <a:pt x="486689" y="353879"/>
                      <a:pt x="480992" y="359571"/>
                      <a:pt x="480992" y="366508"/>
                    </a:cubicBezTo>
                    <a:cubicBezTo>
                      <a:pt x="480992" y="373533"/>
                      <a:pt x="486689" y="379225"/>
                      <a:pt x="493721" y="379225"/>
                    </a:cubicBezTo>
                    <a:cubicBezTo>
                      <a:pt x="500664" y="379225"/>
                      <a:pt x="506360" y="373533"/>
                      <a:pt x="506360" y="366508"/>
                    </a:cubicBezTo>
                    <a:cubicBezTo>
                      <a:pt x="506360" y="359571"/>
                      <a:pt x="500664" y="353879"/>
                      <a:pt x="493721" y="353879"/>
                    </a:cubicBezTo>
                    <a:close/>
                    <a:moveTo>
                      <a:pt x="94962" y="328645"/>
                    </a:moveTo>
                    <a:lnTo>
                      <a:pt x="38003" y="404452"/>
                    </a:lnTo>
                    <a:lnTo>
                      <a:pt x="405036" y="404452"/>
                    </a:lnTo>
                    <a:lnTo>
                      <a:pt x="405036" y="328645"/>
                    </a:lnTo>
                    <a:close/>
                    <a:moveTo>
                      <a:pt x="493721" y="328623"/>
                    </a:moveTo>
                    <a:cubicBezTo>
                      <a:pt x="514639" y="328623"/>
                      <a:pt x="531640" y="345609"/>
                      <a:pt x="531640" y="366508"/>
                    </a:cubicBezTo>
                    <a:cubicBezTo>
                      <a:pt x="531640" y="387495"/>
                      <a:pt x="514639" y="404481"/>
                      <a:pt x="493721" y="404481"/>
                    </a:cubicBezTo>
                    <a:cubicBezTo>
                      <a:pt x="472714" y="404481"/>
                      <a:pt x="455712" y="387495"/>
                      <a:pt x="455712" y="366508"/>
                    </a:cubicBezTo>
                    <a:cubicBezTo>
                      <a:pt x="455712" y="345609"/>
                      <a:pt x="472714" y="328623"/>
                      <a:pt x="493721" y="328623"/>
                    </a:cubicBezTo>
                    <a:close/>
                    <a:moveTo>
                      <a:pt x="430401" y="278077"/>
                    </a:moveTo>
                    <a:lnTo>
                      <a:pt x="430401" y="315847"/>
                    </a:lnTo>
                    <a:cubicBezTo>
                      <a:pt x="430401" y="315936"/>
                      <a:pt x="430401" y="315936"/>
                      <a:pt x="430401" y="316025"/>
                    </a:cubicBezTo>
                    <a:cubicBezTo>
                      <a:pt x="430401" y="316025"/>
                      <a:pt x="430401" y="316025"/>
                      <a:pt x="430401" y="316114"/>
                    </a:cubicBezTo>
                    <a:lnTo>
                      <a:pt x="430401" y="581394"/>
                    </a:lnTo>
                    <a:lnTo>
                      <a:pt x="556958" y="581394"/>
                    </a:lnTo>
                    <a:lnTo>
                      <a:pt x="556958" y="278077"/>
                    </a:lnTo>
                    <a:close/>
                    <a:moveTo>
                      <a:pt x="493680" y="113932"/>
                    </a:moveTo>
                    <a:lnTo>
                      <a:pt x="414203" y="252749"/>
                    </a:lnTo>
                    <a:lnTo>
                      <a:pt x="573067" y="252749"/>
                    </a:lnTo>
                    <a:close/>
                    <a:moveTo>
                      <a:pt x="493680" y="0"/>
                    </a:moveTo>
                    <a:cubicBezTo>
                      <a:pt x="500622" y="0"/>
                      <a:pt x="506318" y="5688"/>
                      <a:pt x="506318" y="12620"/>
                    </a:cubicBezTo>
                    <a:lnTo>
                      <a:pt x="506318" y="25239"/>
                    </a:lnTo>
                    <a:lnTo>
                      <a:pt x="518956" y="25239"/>
                    </a:lnTo>
                    <a:cubicBezTo>
                      <a:pt x="525987" y="25239"/>
                      <a:pt x="531594" y="30927"/>
                      <a:pt x="531594" y="37948"/>
                    </a:cubicBezTo>
                    <a:cubicBezTo>
                      <a:pt x="531594" y="44880"/>
                      <a:pt x="525987" y="50567"/>
                      <a:pt x="518956" y="50567"/>
                    </a:cubicBezTo>
                    <a:lnTo>
                      <a:pt x="506318" y="50567"/>
                    </a:lnTo>
                    <a:lnTo>
                      <a:pt x="506318" y="85138"/>
                    </a:lnTo>
                    <a:lnTo>
                      <a:pt x="605908" y="259148"/>
                    </a:lnTo>
                    <a:cubicBezTo>
                      <a:pt x="608133" y="263058"/>
                      <a:pt x="608133" y="267857"/>
                      <a:pt x="605908" y="271767"/>
                    </a:cubicBezTo>
                    <a:cubicBezTo>
                      <a:pt x="603594" y="275678"/>
                      <a:pt x="599411" y="278077"/>
                      <a:pt x="594872" y="278077"/>
                    </a:cubicBezTo>
                    <a:lnTo>
                      <a:pt x="582234" y="278077"/>
                    </a:lnTo>
                    <a:lnTo>
                      <a:pt x="582234" y="594014"/>
                    </a:lnTo>
                    <a:cubicBezTo>
                      <a:pt x="582234" y="601034"/>
                      <a:pt x="576627" y="606722"/>
                      <a:pt x="569596" y="606722"/>
                    </a:cubicBezTo>
                    <a:lnTo>
                      <a:pt x="12638" y="606722"/>
                    </a:lnTo>
                    <a:cubicBezTo>
                      <a:pt x="5696" y="606722"/>
                      <a:pt x="0" y="601034"/>
                      <a:pt x="0" y="594014"/>
                    </a:cubicBezTo>
                    <a:lnTo>
                      <a:pt x="0" y="417072"/>
                    </a:lnTo>
                    <a:cubicBezTo>
                      <a:pt x="0" y="416538"/>
                      <a:pt x="267" y="416094"/>
                      <a:pt x="356" y="415472"/>
                    </a:cubicBezTo>
                    <a:cubicBezTo>
                      <a:pt x="445" y="414761"/>
                      <a:pt x="534" y="413961"/>
                      <a:pt x="801" y="413250"/>
                    </a:cubicBezTo>
                    <a:cubicBezTo>
                      <a:pt x="1068" y="412361"/>
                      <a:pt x="1513" y="411473"/>
                      <a:pt x="1958" y="410673"/>
                    </a:cubicBezTo>
                    <a:cubicBezTo>
                      <a:pt x="2225" y="410317"/>
                      <a:pt x="2314" y="409873"/>
                      <a:pt x="2581" y="409517"/>
                    </a:cubicBezTo>
                    <a:lnTo>
                      <a:pt x="78497" y="308382"/>
                    </a:lnTo>
                    <a:cubicBezTo>
                      <a:pt x="80900" y="305183"/>
                      <a:pt x="84638" y="303316"/>
                      <a:pt x="88643" y="303316"/>
                    </a:cubicBezTo>
                    <a:lnTo>
                      <a:pt x="405036" y="303316"/>
                    </a:lnTo>
                    <a:lnTo>
                      <a:pt x="405036" y="278077"/>
                    </a:lnTo>
                    <a:lnTo>
                      <a:pt x="392398" y="278077"/>
                    </a:lnTo>
                    <a:cubicBezTo>
                      <a:pt x="387859" y="278077"/>
                      <a:pt x="383676" y="275678"/>
                      <a:pt x="381451" y="271767"/>
                    </a:cubicBezTo>
                    <a:cubicBezTo>
                      <a:pt x="379137" y="267857"/>
                      <a:pt x="379137" y="263058"/>
                      <a:pt x="381362" y="259148"/>
                    </a:cubicBezTo>
                    <a:lnTo>
                      <a:pt x="480953" y="85138"/>
                    </a:lnTo>
                    <a:lnTo>
                      <a:pt x="480953" y="50567"/>
                    </a:lnTo>
                    <a:lnTo>
                      <a:pt x="468315" y="50567"/>
                    </a:lnTo>
                    <a:cubicBezTo>
                      <a:pt x="461373" y="50567"/>
                      <a:pt x="455677" y="44880"/>
                      <a:pt x="455677" y="37948"/>
                    </a:cubicBezTo>
                    <a:cubicBezTo>
                      <a:pt x="455677" y="30927"/>
                      <a:pt x="461373" y="25239"/>
                      <a:pt x="468315" y="25239"/>
                    </a:cubicBezTo>
                    <a:lnTo>
                      <a:pt x="480953" y="25239"/>
                    </a:lnTo>
                    <a:lnTo>
                      <a:pt x="480953" y="12620"/>
                    </a:lnTo>
                    <a:cubicBezTo>
                      <a:pt x="480953" y="5688"/>
                      <a:pt x="486649" y="0"/>
                      <a:pt x="493680" y="0"/>
                    </a:cubicBezTo>
                    <a:close/>
                  </a:path>
                </a:pathLst>
              </a:custGeom>
              <a:solidFill>
                <a:srgbClr val="027159"/>
              </a:solidFill>
              <a:ln>
                <a:noFill/>
              </a:ln>
            </p:spPr>
          </p:sp>
          <p:sp>
            <p:nvSpPr>
              <p:cNvPr id="54" name="矩形 53"/>
              <p:cNvSpPr/>
              <p:nvPr/>
            </p:nvSpPr>
            <p:spPr>
              <a:xfrm>
                <a:off x="2619852" y="1866748"/>
                <a:ext cx="1723549"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文化馆（展）</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55" name="直接连接符 13"/>
              <p:cNvCxnSpPr/>
              <p:nvPr/>
            </p:nvCxnSpPr>
            <p:spPr>
              <a:xfrm>
                <a:off x="2619852" y="2312541"/>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nvGrpSpPr>
            <p:cNvPr id="103" name="组合 102"/>
            <p:cNvGrpSpPr/>
            <p:nvPr/>
          </p:nvGrpSpPr>
          <p:grpSpPr>
            <a:xfrm>
              <a:off x="2688943" y="3670115"/>
              <a:ext cx="6757182" cy="1283599"/>
              <a:chOff x="2619852" y="2494447"/>
              <a:chExt cx="6757182" cy="1283599"/>
            </a:xfrm>
          </p:grpSpPr>
          <p:grpSp>
            <p:nvGrpSpPr>
              <p:cNvPr id="104" name="组合 103"/>
              <p:cNvGrpSpPr/>
              <p:nvPr/>
            </p:nvGrpSpPr>
            <p:grpSpPr>
              <a:xfrm>
                <a:off x="6604001" y="2933496"/>
                <a:ext cx="2773033" cy="844550"/>
                <a:chOff x="9418967" y="1574800"/>
                <a:chExt cx="2773033" cy="844550"/>
              </a:xfrm>
            </p:grpSpPr>
            <p:grpSp>
              <p:nvGrpSpPr>
                <p:cNvPr id="108" name="组合 107"/>
                <p:cNvGrpSpPr/>
                <p:nvPr/>
              </p:nvGrpSpPr>
              <p:grpSpPr>
                <a:xfrm>
                  <a:off x="9418967" y="1574800"/>
                  <a:ext cx="1330814" cy="800100"/>
                  <a:chOff x="9418967" y="1574800"/>
                  <a:chExt cx="1330814" cy="800100"/>
                </a:xfrm>
              </p:grpSpPr>
              <p:sp>
                <p:nvSpPr>
                  <p:cNvPr id="113" name="矩形: 圆角 22"/>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p:cNvSpPr txBox="1"/>
                  <p:nvPr/>
                </p:nvSpPr>
                <p:spPr>
                  <a:xfrm>
                    <a:off x="9662624" y="1587500"/>
                    <a:ext cx="838691"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  55</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10861186" y="1587500"/>
                  <a:ext cx="1330814" cy="831850"/>
                  <a:chOff x="11014277" y="1556782"/>
                  <a:chExt cx="1330814" cy="831850"/>
                </a:xfrm>
              </p:grpSpPr>
              <p:sp>
                <p:nvSpPr>
                  <p:cNvPr id="110" name="矩形: 圆角 19"/>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p:cNvSpPr txBox="1"/>
                  <p:nvPr/>
                </p:nvSpPr>
                <p:spPr>
                  <a:xfrm>
                    <a:off x="11191467" y="2019300"/>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3203</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12" name="文本框 111"/>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105" name="library_182329"/>
              <p:cNvSpPr>
                <a:spLocks noChangeAspect="1"/>
              </p:cNvSpPr>
              <p:nvPr/>
            </p:nvSpPr>
            <p:spPr bwMode="auto">
              <a:xfrm>
                <a:off x="4414066" y="2494447"/>
                <a:ext cx="1173935" cy="1172162"/>
              </a:xfrm>
              <a:custGeom>
                <a:avLst/>
                <a:gdLst>
                  <a:gd name="connsiteX0" fmla="*/ 10147 w 607639"/>
                  <a:gd name="connsiteY0" fmla="*/ 586470 h 606722"/>
                  <a:gd name="connsiteX1" fmla="*/ 597492 w 607639"/>
                  <a:gd name="connsiteY1" fmla="*/ 586470 h 606722"/>
                  <a:gd name="connsiteX2" fmla="*/ 607639 w 607639"/>
                  <a:gd name="connsiteY2" fmla="*/ 596596 h 606722"/>
                  <a:gd name="connsiteX3" fmla="*/ 597492 w 607639"/>
                  <a:gd name="connsiteY3" fmla="*/ 606722 h 606722"/>
                  <a:gd name="connsiteX4" fmla="*/ 10147 w 607639"/>
                  <a:gd name="connsiteY4" fmla="*/ 606722 h 606722"/>
                  <a:gd name="connsiteX5" fmla="*/ 0 w 607639"/>
                  <a:gd name="connsiteY5" fmla="*/ 596596 h 606722"/>
                  <a:gd name="connsiteX6" fmla="*/ 10147 w 607639"/>
                  <a:gd name="connsiteY6" fmla="*/ 586470 h 606722"/>
                  <a:gd name="connsiteX7" fmla="*/ 192419 w 607639"/>
                  <a:gd name="connsiteY7" fmla="*/ 546036 h 606722"/>
                  <a:gd name="connsiteX8" fmla="*/ 415221 w 607639"/>
                  <a:gd name="connsiteY8" fmla="*/ 546036 h 606722"/>
                  <a:gd name="connsiteX9" fmla="*/ 425369 w 607639"/>
                  <a:gd name="connsiteY9" fmla="*/ 556162 h 606722"/>
                  <a:gd name="connsiteX10" fmla="*/ 415221 w 607639"/>
                  <a:gd name="connsiteY10" fmla="*/ 566288 h 606722"/>
                  <a:gd name="connsiteX11" fmla="*/ 192419 w 607639"/>
                  <a:gd name="connsiteY11" fmla="*/ 566288 h 606722"/>
                  <a:gd name="connsiteX12" fmla="*/ 182271 w 607639"/>
                  <a:gd name="connsiteY12" fmla="*/ 556162 h 606722"/>
                  <a:gd name="connsiteX13" fmla="*/ 192419 w 607639"/>
                  <a:gd name="connsiteY13" fmla="*/ 546036 h 606722"/>
                  <a:gd name="connsiteX14" fmla="*/ 303775 w 607639"/>
                  <a:gd name="connsiteY14" fmla="*/ 343795 h 606722"/>
                  <a:gd name="connsiteX15" fmla="*/ 381838 w 607639"/>
                  <a:gd name="connsiteY15" fmla="*/ 366988 h 606722"/>
                  <a:gd name="connsiteX16" fmla="*/ 384864 w 607639"/>
                  <a:gd name="connsiteY16" fmla="*/ 374186 h 606722"/>
                  <a:gd name="connsiteX17" fmla="*/ 384864 w 607639"/>
                  <a:gd name="connsiteY17" fmla="*/ 515742 h 606722"/>
                  <a:gd name="connsiteX18" fmla="*/ 374717 w 607639"/>
                  <a:gd name="connsiteY18" fmla="*/ 525783 h 606722"/>
                  <a:gd name="connsiteX19" fmla="*/ 364570 w 607639"/>
                  <a:gd name="connsiteY19" fmla="*/ 515742 h 606722"/>
                  <a:gd name="connsiteX20" fmla="*/ 364570 w 607639"/>
                  <a:gd name="connsiteY20" fmla="*/ 379073 h 606722"/>
                  <a:gd name="connsiteX21" fmla="*/ 313922 w 607639"/>
                  <a:gd name="connsiteY21" fmla="*/ 364411 h 606722"/>
                  <a:gd name="connsiteX22" fmla="*/ 313922 w 607639"/>
                  <a:gd name="connsiteY22" fmla="*/ 465180 h 606722"/>
                  <a:gd name="connsiteX23" fmla="*/ 324070 w 607639"/>
                  <a:gd name="connsiteY23" fmla="*/ 475310 h 606722"/>
                  <a:gd name="connsiteX24" fmla="*/ 313922 w 607639"/>
                  <a:gd name="connsiteY24" fmla="*/ 485351 h 606722"/>
                  <a:gd name="connsiteX25" fmla="*/ 313922 w 607639"/>
                  <a:gd name="connsiteY25" fmla="*/ 515742 h 606722"/>
                  <a:gd name="connsiteX26" fmla="*/ 303775 w 607639"/>
                  <a:gd name="connsiteY26" fmla="*/ 525783 h 606722"/>
                  <a:gd name="connsiteX27" fmla="*/ 293717 w 607639"/>
                  <a:gd name="connsiteY27" fmla="*/ 515742 h 606722"/>
                  <a:gd name="connsiteX28" fmla="*/ 293717 w 607639"/>
                  <a:gd name="connsiteY28" fmla="*/ 485351 h 606722"/>
                  <a:gd name="connsiteX29" fmla="*/ 283570 w 607639"/>
                  <a:gd name="connsiteY29" fmla="*/ 475310 h 606722"/>
                  <a:gd name="connsiteX30" fmla="*/ 293717 w 607639"/>
                  <a:gd name="connsiteY30" fmla="*/ 465180 h 606722"/>
                  <a:gd name="connsiteX31" fmla="*/ 293717 w 607639"/>
                  <a:gd name="connsiteY31" fmla="*/ 364411 h 606722"/>
                  <a:gd name="connsiteX32" fmla="*/ 243070 w 607639"/>
                  <a:gd name="connsiteY32" fmla="*/ 379073 h 606722"/>
                  <a:gd name="connsiteX33" fmla="*/ 243070 w 607639"/>
                  <a:gd name="connsiteY33" fmla="*/ 515742 h 606722"/>
                  <a:gd name="connsiteX34" fmla="*/ 232922 w 607639"/>
                  <a:gd name="connsiteY34" fmla="*/ 525783 h 606722"/>
                  <a:gd name="connsiteX35" fmla="*/ 222775 w 607639"/>
                  <a:gd name="connsiteY35" fmla="*/ 515742 h 606722"/>
                  <a:gd name="connsiteX36" fmla="*/ 222775 w 607639"/>
                  <a:gd name="connsiteY36" fmla="*/ 374186 h 606722"/>
                  <a:gd name="connsiteX37" fmla="*/ 225712 w 607639"/>
                  <a:gd name="connsiteY37" fmla="*/ 366988 h 606722"/>
                  <a:gd name="connsiteX38" fmla="*/ 303775 w 607639"/>
                  <a:gd name="connsiteY38" fmla="*/ 343795 h 606722"/>
                  <a:gd name="connsiteX39" fmla="*/ 486053 w 607639"/>
                  <a:gd name="connsiteY39" fmla="*/ 303350 h 606722"/>
                  <a:gd name="connsiteX40" fmla="*/ 486053 w 607639"/>
                  <a:gd name="connsiteY40" fmla="*/ 546028 h 606722"/>
                  <a:gd name="connsiteX41" fmla="*/ 526550 w 607639"/>
                  <a:gd name="connsiteY41" fmla="*/ 546028 h 606722"/>
                  <a:gd name="connsiteX42" fmla="*/ 526550 w 607639"/>
                  <a:gd name="connsiteY42" fmla="*/ 303350 h 606722"/>
                  <a:gd name="connsiteX43" fmla="*/ 81001 w 607639"/>
                  <a:gd name="connsiteY43" fmla="*/ 303350 h 606722"/>
                  <a:gd name="connsiteX44" fmla="*/ 81001 w 607639"/>
                  <a:gd name="connsiteY44" fmla="*/ 546028 h 606722"/>
                  <a:gd name="connsiteX45" fmla="*/ 121498 w 607639"/>
                  <a:gd name="connsiteY45" fmla="*/ 546028 h 606722"/>
                  <a:gd name="connsiteX46" fmla="*/ 121498 w 607639"/>
                  <a:gd name="connsiteY46" fmla="*/ 303350 h 606722"/>
                  <a:gd name="connsiteX47" fmla="*/ 50651 w 607639"/>
                  <a:gd name="connsiteY47" fmla="*/ 283179 h 606722"/>
                  <a:gd name="connsiteX48" fmla="*/ 556989 w 607639"/>
                  <a:gd name="connsiteY48" fmla="*/ 283179 h 606722"/>
                  <a:gd name="connsiteX49" fmla="*/ 567135 w 607639"/>
                  <a:gd name="connsiteY49" fmla="*/ 293309 h 606722"/>
                  <a:gd name="connsiteX50" fmla="*/ 556989 w 607639"/>
                  <a:gd name="connsiteY50" fmla="*/ 303350 h 606722"/>
                  <a:gd name="connsiteX51" fmla="*/ 546842 w 607639"/>
                  <a:gd name="connsiteY51" fmla="*/ 303350 h 606722"/>
                  <a:gd name="connsiteX52" fmla="*/ 546842 w 607639"/>
                  <a:gd name="connsiteY52" fmla="*/ 546028 h 606722"/>
                  <a:gd name="connsiteX53" fmla="*/ 556989 w 607639"/>
                  <a:gd name="connsiteY53" fmla="*/ 546028 h 606722"/>
                  <a:gd name="connsiteX54" fmla="*/ 567135 w 607639"/>
                  <a:gd name="connsiteY54" fmla="*/ 556158 h 606722"/>
                  <a:gd name="connsiteX55" fmla="*/ 556989 w 607639"/>
                  <a:gd name="connsiteY55" fmla="*/ 566288 h 606722"/>
                  <a:gd name="connsiteX56" fmla="*/ 455703 w 607639"/>
                  <a:gd name="connsiteY56" fmla="*/ 566288 h 606722"/>
                  <a:gd name="connsiteX57" fmla="*/ 445557 w 607639"/>
                  <a:gd name="connsiteY57" fmla="*/ 556158 h 606722"/>
                  <a:gd name="connsiteX58" fmla="*/ 455703 w 607639"/>
                  <a:gd name="connsiteY58" fmla="*/ 546028 h 606722"/>
                  <a:gd name="connsiteX59" fmla="*/ 465850 w 607639"/>
                  <a:gd name="connsiteY59" fmla="*/ 546028 h 606722"/>
                  <a:gd name="connsiteX60" fmla="*/ 465850 w 607639"/>
                  <a:gd name="connsiteY60" fmla="*/ 303350 h 606722"/>
                  <a:gd name="connsiteX61" fmla="*/ 141790 w 607639"/>
                  <a:gd name="connsiteY61" fmla="*/ 303350 h 606722"/>
                  <a:gd name="connsiteX62" fmla="*/ 141790 w 607639"/>
                  <a:gd name="connsiteY62" fmla="*/ 546028 h 606722"/>
                  <a:gd name="connsiteX63" fmla="*/ 151937 w 607639"/>
                  <a:gd name="connsiteY63" fmla="*/ 546028 h 606722"/>
                  <a:gd name="connsiteX64" fmla="*/ 161994 w 607639"/>
                  <a:gd name="connsiteY64" fmla="*/ 556158 h 606722"/>
                  <a:gd name="connsiteX65" fmla="*/ 151937 w 607639"/>
                  <a:gd name="connsiteY65" fmla="*/ 566288 h 606722"/>
                  <a:gd name="connsiteX66" fmla="*/ 50651 w 607639"/>
                  <a:gd name="connsiteY66" fmla="*/ 566288 h 606722"/>
                  <a:gd name="connsiteX67" fmla="*/ 40505 w 607639"/>
                  <a:gd name="connsiteY67" fmla="*/ 556158 h 606722"/>
                  <a:gd name="connsiteX68" fmla="*/ 50651 w 607639"/>
                  <a:gd name="connsiteY68" fmla="*/ 546028 h 606722"/>
                  <a:gd name="connsiteX69" fmla="*/ 60798 w 607639"/>
                  <a:gd name="connsiteY69" fmla="*/ 546028 h 606722"/>
                  <a:gd name="connsiteX70" fmla="*/ 60798 w 607639"/>
                  <a:gd name="connsiteY70" fmla="*/ 303350 h 606722"/>
                  <a:gd name="connsiteX71" fmla="*/ 50651 w 607639"/>
                  <a:gd name="connsiteY71" fmla="*/ 303350 h 606722"/>
                  <a:gd name="connsiteX72" fmla="*/ 40505 w 607639"/>
                  <a:gd name="connsiteY72" fmla="*/ 293309 h 606722"/>
                  <a:gd name="connsiteX73" fmla="*/ 50651 w 607639"/>
                  <a:gd name="connsiteY73" fmla="*/ 283179 h 606722"/>
                  <a:gd name="connsiteX74" fmla="*/ 243057 w 607639"/>
                  <a:gd name="connsiteY74" fmla="*/ 161727 h 606722"/>
                  <a:gd name="connsiteX75" fmla="*/ 243057 w 607639"/>
                  <a:gd name="connsiteY75" fmla="*/ 202249 h 606722"/>
                  <a:gd name="connsiteX76" fmla="*/ 263250 w 607639"/>
                  <a:gd name="connsiteY76" fmla="*/ 202249 h 606722"/>
                  <a:gd name="connsiteX77" fmla="*/ 263250 w 607639"/>
                  <a:gd name="connsiteY77" fmla="*/ 161727 h 606722"/>
                  <a:gd name="connsiteX78" fmla="*/ 141796 w 607639"/>
                  <a:gd name="connsiteY78" fmla="*/ 161727 h 606722"/>
                  <a:gd name="connsiteX79" fmla="*/ 141796 w 607639"/>
                  <a:gd name="connsiteY79" fmla="*/ 202249 h 606722"/>
                  <a:gd name="connsiteX80" fmla="*/ 161989 w 607639"/>
                  <a:gd name="connsiteY80" fmla="*/ 202249 h 606722"/>
                  <a:gd name="connsiteX81" fmla="*/ 161989 w 607639"/>
                  <a:gd name="connsiteY81" fmla="*/ 161727 h 606722"/>
                  <a:gd name="connsiteX82" fmla="*/ 445567 w 607639"/>
                  <a:gd name="connsiteY82" fmla="*/ 161727 h 606722"/>
                  <a:gd name="connsiteX83" fmla="*/ 445567 w 607639"/>
                  <a:gd name="connsiteY83" fmla="*/ 202249 h 606722"/>
                  <a:gd name="connsiteX84" fmla="*/ 465855 w 607639"/>
                  <a:gd name="connsiteY84" fmla="*/ 202249 h 606722"/>
                  <a:gd name="connsiteX85" fmla="*/ 465855 w 607639"/>
                  <a:gd name="connsiteY85" fmla="*/ 161727 h 606722"/>
                  <a:gd name="connsiteX86" fmla="*/ 344252 w 607639"/>
                  <a:gd name="connsiteY86" fmla="*/ 161727 h 606722"/>
                  <a:gd name="connsiteX87" fmla="*/ 344252 w 607639"/>
                  <a:gd name="connsiteY87" fmla="*/ 202249 h 606722"/>
                  <a:gd name="connsiteX88" fmla="*/ 364558 w 607639"/>
                  <a:gd name="connsiteY88" fmla="*/ 202249 h 606722"/>
                  <a:gd name="connsiteX89" fmla="*/ 364558 w 607639"/>
                  <a:gd name="connsiteY89" fmla="*/ 161727 h 606722"/>
                  <a:gd name="connsiteX90" fmla="*/ 435423 w 607639"/>
                  <a:gd name="connsiteY90" fmla="*/ 141554 h 606722"/>
                  <a:gd name="connsiteX91" fmla="*/ 475999 w 607639"/>
                  <a:gd name="connsiteY91" fmla="*/ 141554 h 606722"/>
                  <a:gd name="connsiteX92" fmla="*/ 486054 w 607639"/>
                  <a:gd name="connsiteY92" fmla="*/ 151685 h 606722"/>
                  <a:gd name="connsiteX93" fmla="*/ 486054 w 607639"/>
                  <a:gd name="connsiteY93" fmla="*/ 212291 h 606722"/>
                  <a:gd name="connsiteX94" fmla="*/ 475999 w 607639"/>
                  <a:gd name="connsiteY94" fmla="*/ 222422 h 606722"/>
                  <a:gd name="connsiteX95" fmla="*/ 435423 w 607639"/>
                  <a:gd name="connsiteY95" fmla="*/ 222422 h 606722"/>
                  <a:gd name="connsiteX96" fmla="*/ 425368 w 607639"/>
                  <a:gd name="connsiteY96" fmla="*/ 212291 h 606722"/>
                  <a:gd name="connsiteX97" fmla="*/ 425368 w 607639"/>
                  <a:gd name="connsiteY97" fmla="*/ 151685 h 606722"/>
                  <a:gd name="connsiteX98" fmla="*/ 435423 w 607639"/>
                  <a:gd name="connsiteY98" fmla="*/ 141554 h 606722"/>
                  <a:gd name="connsiteX99" fmla="*/ 232916 w 607639"/>
                  <a:gd name="connsiteY99" fmla="*/ 141554 h 606722"/>
                  <a:gd name="connsiteX100" fmla="*/ 273391 w 607639"/>
                  <a:gd name="connsiteY100" fmla="*/ 141554 h 606722"/>
                  <a:gd name="connsiteX101" fmla="*/ 283532 w 607639"/>
                  <a:gd name="connsiteY101" fmla="*/ 151685 h 606722"/>
                  <a:gd name="connsiteX102" fmla="*/ 283532 w 607639"/>
                  <a:gd name="connsiteY102" fmla="*/ 212291 h 606722"/>
                  <a:gd name="connsiteX103" fmla="*/ 273391 w 607639"/>
                  <a:gd name="connsiteY103" fmla="*/ 222422 h 606722"/>
                  <a:gd name="connsiteX104" fmla="*/ 232916 w 607639"/>
                  <a:gd name="connsiteY104" fmla="*/ 222422 h 606722"/>
                  <a:gd name="connsiteX105" fmla="*/ 222775 w 607639"/>
                  <a:gd name="connsiteY105" fmla="*/ 212291 h 606722"/>
                  <a:gd name="connsiteX106" fmla="*/ 222775 w 607639"/>
                  <a:gd name="connsiteY106" fmla="*/ 151685 h 606722"/>
                  <a:gd name="connsiteX107" fmla="*/ 232916 w 607639"/>
                  <a:gd name="connsiteY107" fmla="*/ 141554 h 606722"/>
                  <a:gd name="connsiteX108" fmla="*/ 131655 w 607639"/>
                  <a:gd name="connsiteY108" fmla="*/ 141554 h 606722"/>
                  <a:gd name="connsiteX109" fmla="*/ 172130 w 607639"/>
                  <a:gd name="connsiteY109" fmla="*/ 141554 h 606722"/>
                  <a:gd name="connsiteX110" fmla="*/ 182271 w 607639"/>
                  <a:gd name="connsiteY110" fmla="*/ 151685 h 606722"/>
                  <a:gd name="connsiteX111" fmla="*/ 182271 w 607639"/>
                  <a:gd name="connsiteY111" fmla="*/ 212291 h 606722"/>
                  <a:gd name="connsiteX112" fmla="*/ 172130 w 607639"/>
                  <a:gd name="connsiteY112" fmla="*/ 222422 h 606722"/>
                  <a:gd name="connsiteX113" fmla="*/ 131655 w 607639"/>
                  <a:gd name="connsiteY113" fmla="*/ 222422 h 606722"/>
                  <a:gd name="connsiteX114" fmla="*/ 121514 w 607639"/>
                  <a:gd name="connsiteY114" fmla="*/ 212291 h 606722"/>
                  <a:gd name="connsiteX115" fmla="*/ 121514 w 607639"/>
                  <a:gd name="connsiteY115" fmla="*/ 151685 h 606722"/>
                  <a:gd name="connsiteX116" fmla="*/ 131655 w 607639"/>
                  <a:gd name="connsiteY116" fmla="*/ 141554 h 606722"/>
                  <a:gd name="connsiteX117" fmla="*/ 334189 w 607639"/>
                  <a:gd name="connsiteY117" fmla="*/ 141554 h 606722"/>
                  <a:gd name="connsiteX118" fmla="*/ 374710 w 607639"/>
                  <a:gd name="connsiteY118" fmla="*/ 141554 h 606722"/>
                  <a:gd name="connsiteX119" fmla="*/ 384863 w 607639"/>
                  <a:gd name="connsiteY119" fmla="*/ 151685 h 606722"/>
                  <a:gd name="connsiteX120" fmla="*/ 384863 w 607639"/>
                  <a:gd name="connsiteY120" fmla="*/ 212291 h 606722"/>
                  <a:gd name="connsiteX121" fmla="*/ 374710 w 607639"/>
                  <a:gd name="connsiteY121" fmla="*/ 222422 h 606722"/>
                  <a:gd name="connsiteX122" fmla="*/ 334189 w 607639"/>
                  <a:gd name="connsiteY122" fmla="*/ 222422 h 606722"/>
                  <a:gd name="connsiteX123" fmla="*/ 324036 w 607639"/>
                  <a:gd name="connsiteY123" fmla="*/ 212291 h 606722"/>
                  <a:gd name="connsiteX124" fmla="*/ 324036 w 607639"/>
                  <a:gd name="connsiteY124" fmla="*/ 151685 h 606722"/>
                  <a:gd name="connsiteX125" fmla="*/ 334189 w 607639"/>
                  <a:gd name="connsiteY125" fmla="*/ 141554 h 606722"/>
                  <a:gd name="connsiteX126" fmla="*/ 293682 w 607639"/>
                  <a:gd name="connsiteY126" fmla="*/ 0 h 606722"/>
                  <a:gd name="connsiteX127" fmla="*/ 364530 w 607639"/>
                  <a:gd name="connsiteY127" fmla="*/ 0 h 606722"/>
                  <a:gd name="connsiteX128" fmla="*/ 374677 w 607639"/>
                  <a:gd name="connsiteY128" fmla="*/ 10130 h 606722"/>
                  <a:gd name="connsiteX129" fmla="*/ 374677 w 607639"/>
                  <a:gd name="connsiteY129" fmla="*/ 50563 h 606722"/>
                  <a:gd name="connsiteX130" fmla="*/ 364530 w 607639"/>
                  <a:gd name="connsiteY130" fmla="*/ 60693 h 606722"/>
                  <a:gd name="connsiteX131" fmla="*/ 324033 w 607639"/>
                  <a:gd name="connsiteY131" fmla="*/ 60693 h 606722"/>
                  <a:gd name="connsiteX132" fmla="*/ 313887 w 607639"/>
                  <a:gd name="connsiteY132" fmla="*/ 50563 h 606722"/>
                  <a:gd name="connsiteX133" fmla="*/ 324033 w 607639"/>
                  <a:gd name="connsiteY133" fmla="*/ 40433 h 606722"/>
                  <a:gd name="connsiteX134" fmla="*/ 354384 w 607639"/>
                  <a:gd name="connsiteY134" fmla="*/ 40433 h 606722"/>
                  <a:gd name="connsiteX135" fmla="*/ 354384 w 607639"/>
                  <a:gd name="connsiteY135" fmla="*/ 20261 h 606722"/>
                  <a:gd name="connsiteX136" fmla="*/ 303740 w 607639"/>
                  <a:gd name="connsiteY136" fmla="*/ 20261 h 606722"/>
                  <a:gd name="connsiteX137" fmla="*/ 303740 w 607639"/>
                  <a:gd name="connsiteY137" fmla="*/ 80865 h 606722"/>
                  <a:gd name="connsiteX138" fmla="*/ 536666 w 607639"/>
                  <a:gd name="connsiteY138" fmla="*/ 80865 h 606722"/>
                  <a:gd name="connsiteX139" fmla="*/ 546812 w 607639"/>
                  <a:gd name="connsiteY139" fmla="*/ 90995 h 606722"/>
                  <a:gd name="connsiteX140" fmla="*/ 546812 w 607639"/>
                  <a:gd name="connsiteY140" fmla="*/ 252726 h 606722"/>
                  <a:gd name="connsiteX141" fmla="*/ 536666 w 607639"/>
                  <a:gd name="connsiteY141" fmla="*/ 262856 h 606722"/>
                  <a:gd name="connsiteX142" fmla="*/ 526519 w 607639"/>
                  <a:gd name="connsiteY142" fmla="*/ 252726 h 606722"/>
                  <a:gd name="connsiteX143" fmla="*/ 526519 w 607639"/>
                  <a:gd name="connsiteY143" fmla="*/ 101126 h 606722"/>
                  <a:gd name="connsiteX144" fmla="*/ 80961 w 607639"/>
                  <a:gd name="connsiteY144" fmla="*/ 101126 h 606722"/>
                  <a:gd name="connsiteX145" fmla="*/ 80961 w 607639"/>
                  <a:gd name="connsiteY145" fmla="*/ 252726 h 606722"/>
                  <a:gd name="connsiteX146" fmla="*/ 70815 w 607639"/>
                  <a:gd name="connsiteY146" fmla="*/ 262856 h 606722"/>
                  <a:gd name="connsiteX147" fmla="*/ 60757 w 607639"/>
                  <a:gd name="connsiteY147" fmla="*/ 252726 h 606722"/>
                  <a:gd name="connsiteX148" fmla="*/ 60757 w 607639"/>
                  <a:gd name="connsiteY148" fmla="*/ 90995 h 606722"/>
                  <a:gd name="connsiteX149" fmla="*/ 70815 w 607639"/>
                  <a:gd name="connsiteY149" fmla="*/ 80865 h 606722"/>
                  <a:gd name="connsiteX150" fmla="*/ 283536 w 607639"/>
                  <a:gd name="connsiteY150" fmla="*/ 80865 h 606722"/>
                  <a:gd name="connsiteX151" fmla="*/ 283536 w 607639"/>
                  <a:gd name="connsiteY151" fmla="*/ 10130 h 606722"/>
                  <a:gd name="connsiteX152" fmla="*/ 293682 w 607639"/>
                  <a:gd name="connsiteY15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7639" h="606722">
                    <a:moveTo>
                      <a:pt x="10147" y="586470"/>
                    </a:moveTo>
                    <a:lnTo>
                      <a:pt x="597492" y="586470"/>
                    </a:lnTo>
                    <a:cubicBezTo>
                      <a:pt x="603100" y="586470"/>
                      <a:pt x="607639" y="591000"/>
                      <a:pt x="607639" y="596596"/>
                    </a:cubicBezTo>
                    <a:cubicBezTo>
                      <a:pt x="607639" y="602192"/>
                      <a:pt x="603100" y="606722"/>
                      <a:pt x="597492" y="606722"/>
                    </a:cubicBezTo>
                    <a:lnTo>
                      <a:pt x="10147" y="606722"/>
                    </a:lnTo>
                    <a:cubicBezTo>
                      <a:pt x="4539" y="606722"/>
                      <a:pt x="0" y="602192"/>
                      <a:pt x="0" y="596596"/>
                    </a:cubicBezTo>
                    <a:cubicBezTo>
                      <a:pt x="0" y="591000"/>
                      <a:pt x="4539" y="586470"/>
                      <a:pt x="10147" y="586470"/>
                    </a:cubicBezTo>
                    <a:close/>
                    <a:moveTo>
                      <a:pt x="192419" y="546036"/>
                    </a:moveTo>
                    <a:lnTo>
                      <a:pt x="415221" y="546036"/>
                    </a:lnTo>
                    <a:cubicBezTo>
                      <a:pt x="420829" y="546036"/>
                      <a:pt x="425369" y="550566"/>
                      <a:pt x="425369" y="556162"/>
                    </a:cubicBezTo>
                    <a:cubicBezTo>
                      <a:pt x="425369" y="561758"/>
                      <a:pt x="420829" y="566288"/>
                      <a:pt x="415221" y="566288"/>
                    </a:cubicBezTo>
                    <a:lnTo>
                      <a:pt x="192419" y="566288"/>
                    </a:lnTo>
                    <a:cubicBezTo>
                      <a:pt x="186811" y="566288"/>
                      <a:pt x="182271" y="561758"/>
                      <a:pt x="182271" y="556162"/>
                    </a:cubicBezTo>
                    <a:cubicBezTo>
                      <a:pt x="182271" y="550566"/>
                      <a:pt x="186811" y="546036"/>
                      <a:pt x="192419" y="546036"/>
                    </a:cubicBezTo>
                    <a:close/>
                    <a:moveTo>
                      <a:pt x="303775" y="343795"/>
                    </a:moveTo>
                    <a:cubicBezTo>
                      <a:pt x="357983" y="343795"/>
                      <a:pt x="380948" y="366099"/>
                      <a:pt x="381838" y="366988"/>
                    </a:cubicBezTo>
                    <a:cubicBezTo>
                      <a:pt x="383796" y="368943"/>
                      <a:pt x="384864" y="371520"/>
                      <a:pt x="384864" y="374186"/>
                    </a:cubicBezTo>
                    <a:lnTo>
                      <a:pt x="384864" y="515742"/>
                    </a:lnTo>
                    <a:cubicBezTo>
                      <a:pt x="384864" y="521251"/>
                      <a:pt x="380324" y="525783"/>
                      <a:pt x="374717" y="525783"/>
                    </a:cubicBezTo>
                    <a:cubicBezTo>
                      <a:pt x="369109" y="525783"/>
                      <a:pt x="364570" y="521251"/>
                      <a:pt x="364570" y="515742"/>
                    </a:cubicBezTo>
                    <a:lnTo>
                      <a:pt x="364570" y="379073"/>
                    </a:lnTo>
                    <a:cubicBezTo>
                      <a:pt x="358428" y="374808"/>
                      <a:pt x="342406" y="366188"/>
                      <a:pt x="313922" y="364411"/>
                    </a:cubicBezTo>
                    <a:lnTo>
                      <a:pt x="313922" y="465180"/>
                    </a:lnTo>
                    <a:cubicBezTo>
                      <a:pt x="319530" y="465180"/>
                      <a:pt x="324070" y="469712"/>
                      <a:pt x="324070" y="475310"/>
                    </a:cubicBezTo>
                    <a:cubicBezTo>
                      <a:pt x="324070" y="480819"/>
                      <a:pt x="319530" y="485351"/>
                      <a:pt x="313922" y="485351"/>
                    </a:cubicBezTo>
                    <a:lnTo>
                      <a:pt x="313922" y="515742"/>
                    </a:lnTo>
                    <a:cubicBezTo>
                      <a:pt x="313922" y="521251"/>
                      <a:pt x="309383" y="525783"/>
                      <a:pt x="303775" y="525783"/>
                    </a:cubicBezTo>
                    <a:cubicBezTo>
                      <a:pt x="298256" y="525783"/>
                      <a:pt x="293717" y="521251"/>
                      <a:pt x="293717" y="515742"/>
                    </a:cubicBezTo>
                    <a:lnTo>
                      <a:pt x="293717" y="485351"/>
                    </a:lnTo>
                    <a:cubicBezTo>
                      <a:pt x="288109" y="485351"/>
                      <a:pt x="283570" y="480819"/>
                      <a:pt x="283570" y="475310"/>
                    </a:cubicBezTo>
                    <a:cubicBezTo>
                      <a:pt x="283570" y="469712"/>
                      <a:pt x="288109" y="465180"/>
                      <a:pt x="293717" y="465180"/>
                    </a:cubicBezTo>
                    <a:lnTo>
                      <a:pt x="293717" y="364411"/>
                    </a:lnTo>
                    <a:cubicBezTo>
                      <a:pt x="265322" y="366188"/>
                      <a:pt x="249211" y="374808"/>
                      <a:pt x="243070" y="379073"/>
                    </a:cubicBezTo>
                    <a:lnTo>
                      <a:pt x="243070" y="515742"/>
                    </a:lnTo>
                    <a:cubicBezTo>
                      <a:pt x="243070" y="521251"/>
                      <a:pt x="238530" y="525783"/>
                      <a:pt x="232922" y="525783"/>
                    </a:cubicBezTo>
                    <a:cubicBezTo>
                      <a:pt x="227315" y="525783"/>
                      <a:pt x="222775" y="521251"/>
                      <a:pt x="222775" y="515742"/>
                    </a:cubicBezTo>
                    <a:lnTo>
                      <a:pt x="222775" y="374186"/>
                    </a:lnTo>
                    <a:cubicBezTo>
                      <a:pt x="222775" y="371520"/>
                      <a:pt x="223843" y="368943"/>
                      <a:pt x="225712" y="366988"/>
                    </a:cubicBezTo>
                    <a:cubicBezTo>
                      <a:pt x="226692" y="366099"/>
                      <a:pt x="249567" y="343795"/>
                      <a:pt x="303775" y="343795"/>
                    </a:cubicBezTo>
                    <a:close/>
                    <a:moveTo>
                      <a:pt x="486053" y="303350"/>
                    </a:moveTo>
                    <a:lnTo>
                      <a:pt x="486053" y="546028"/>
                    </a:lnTo>
                    <a:lnTo>
                      <a:pt x="526550" y="546028"/>
                    </a:lnTo>
                    <a:lnTo>
                      <a:pt x="526550" y="303350"/>
                    </a:lnTo>
                    <a:close/>
                    <a:moveTo>
                      <a:pt x="81001" y="303350"/>
                    </a:moveTo>
                    <a:lnTo>
                      <a:pt x="81001" y="546028"/>
                    </a:lnTo>
                    <a:lnTo>
                      <a:pt x="121498" y="546028"/>
                    </a:lnTo>
                    <a:lnTo>
                      <a:pt x="121498" y="303350"/>
                    </a:lnTo>
                    <a:close/>
                    <a:moveTo>
                      <a:pt x="50651" y="283179"/>
                    </a:moveTo>
                    <a:lnTo>
                      <a:pt x="556989" y="283179"/>
                    </a:lnTo>
                    <a:cubicBezTo>
                      <a:pt x="562596" y="283179"/>
                      <a:pt x="567135" y="287711"/>
                      <a:pt x="567135" y="293309"/>
                    </a:cubicBezTo>
                    <a:cubicBezTo>
                      <a:pt x="567135" y="298818"/>
                      <a:pt x="562596" y="303350"/>
                      <a:pt x="556989" y="303350"/>
                    </a:cubicBezTo>
                    <a:lnTo>
                      <a:pt x="546842" y="303350"/>
                    </a:lnTo>
                    <a:lnTo>
                      <a:pt x="546842" y="546028"/>
                    </a:lnTo>
                    <a:lnTo>
                      <a:pt x="556989" y="546028"/>
                    </a:lnTo>
                    <a:cubicBezTo>
                      <a:pt x="562596" y="546028"/>
                      <a:pt x="567135" y="550560"/>
                      <a:pt x="567135" y="556158"/>
                    </a:cubicBezTo>
                    <a:cubicBezTo>
                      <a:pt x="567135" y="561756"/>
                      <a:pt x="562596" y="566288"/>
                      <a:pt x="556989" y="566288"/>
                    </a:cubicBezTo>
                    <a:lnTo>
                      <a:pt x="455703" y="566288"/>
                    </a:lnTo>
                    <a:cubicBezTo>
                      <a:pt x="450096" y="566288"/>
                      <a:pt x="445557" y="561756"/>
                      <a:pt x="445557" y="556158"/>
                    </a:cubicBezTo>
                    <a:cubicBezTo>
                      <a:pt x="445557" y="550560"/>
                      <a:pt x="450096" y="546028"/>
                      <a:pt x="455703" y="546028"/>
                    </a:cubicBezTo>
                    <a:lnTo>
                      <a:pt x="465850" y="546028"/>
                    </a:lnTo>
                    <a:lnTo>
                      <a:pt x="465850" y="303350"/>
                    </a:lnTo>
                    <a:lnTo>
                      <a:pt x="141790" y="303350"/>
                    </a:lnTo>
                    <a:lnTo>
                      <a:pt x="141790" y="546028"/>
                    </a:lnTo>
                    <a:lnTo>
                      <a:pt x="151937" y="546028"/>
                    </a:lnTo>
                    <a:cubicBezTo>
                      <a:pt x="157455" y="546028"/>
                      <a:pt x="161994" y="550560"/>
                      <a:pt x="161994" y="556158"/>
                    </a:cubicBezTo>
                    <a:cubicBezTo>
                      <a:pt x="161994" y="561756"/>
                      <a:pt x="157455" y="566288"/>
                      <a:pt x="151937" y="566288"/>
                    </a:cubicBezTo>
                    <a:lnTo>
                      <a:pt x="50651" y="566288"/>
                    </a:lnTo>
                    <a:cubicBezTo>
                      <a:pt x="45044" y="566288"/>
                      <a:pt x="40505" y="561756"/>
                      <a:pt x="40505" y="556158"/>
                    </a:cubicBezTo>
                    <a:cubicBezTo>
                      <a:pt x="40505" y="550560"/>
                      <a:pt x="45044" y="546028"/>
                      <a:pt x="50651" y="546028"/>
                    </a:cubicBezTo>
                    <a:lnTo>
                      <a:pt x="60798" y="546028"/>
                    </a:lnTo>
                    <a:lnTo>
                      <a:pt x="60798" y="303350"/>
                    </a:lnTo>
                    <a:lnTo>
                      <a:pt x="50651" y="303350"/>
                    </a:lnTo>
                    <a:cubicBezTo>
                      <a:pt x="45044" y="303350"/>
                      <a:pt x="40505" y="298818"/>
                      <a:pt x="40505" y="293309"/>
                    </a:cubicBezTo>
                    <a:cubicBezTo>
                      <a:pt x="40505" y="287711"/>
                      <a:pt x="45044" y="283179"/>
                      <a:pt x="50651" y="283179"/>
                    </a:cubicBezTo>
                    <a:close/>
                    <a:moveTo>
                      <a:pt x="243057" y="161727"/>
                    </a:moveTo>
                    <a:lnTo>
                      <a:pt x="243057" y="202249"/>
                    </a:lnTo>
                    <a:lnTo>
                      <a:pt x="263250" y="202249"/>
                    </a:lnTo>
                    <a:lnTo>
                      <a:pt x="263250" y="161727"/>
                    </a:lnTo>
                    <a:close/>
                    <a:moveTo>
                      <a:pt x="141796" y="161727"/>
                    </a:moveTo>
                    <a:lnTo>
                      <a:pt x="141796" y="202249"/>
                    </a:lnTo>
                    <a:lnTo>
                      <a:pt x="161989" y="202249"/>
                    </a:lnTo>
                    <a:lnTo>
                      <a:pt x="161989" y="161727"/>
                    </a:lnTo>
                    <a:close/>
                    <a:moveTo>
                      <a:pt x="445567" y="161727"/>
                    </a:moveTo>
                    <a:lnTo>
                      <a:pt x="445567" y="202249"/>
                    </a:lnTo>
                    <a:lnTo>
                      <a:pt x="465855" y="202249"/>
                    </a:lnTo>
                    <a:lnTo>
                      <a:pt x="465855" y="161727"/>
                    </a:lnTo>
                    <a:close/>
                    <a:moveTo>
                      <a:pt x="344252" y="161727"/>
                    </a:moveTo>
                    <a:lnTo>
                      <a:pt x="344252" y="202249"/>
                    </a:lnTo>
                    <a:lnTo>
                      <a:pt x="364558" y="202249"/>
                    </a:lnTo>
                    <a:lnTo>
                      <a:pt x="364558" y="161727"/>
                    </a:lnTo>
                    <a:close/>
                    <a:moveTo>
                      <a:pt x="435423" y="141554"/>
                    </a:moveTo>
                    <a:lnTo>
                      <a:pt x="475999" y="141554"/>
                    </a:lnTo>
                    <a:cubicBezTo>
                      <a:pt x="481516" y="141554"/>
                      <a:pt x="486054" y="146086"/>
                      <a:pt x="486054" y="151685"/>
                    </a:cubicBezTo>
                    <a:lnTo>
                      <a:pt x="486054" y="212291"/>
                    </a:lnTo>
                    <a:cubicBezTo>
                      <a:pt x="486054" y="217890"/>
                      <a:pt x="481516" y="222422"/>
                      <a:pt x="475999" y="222422"/>
                    </a:cubicBezTo>
                    <a:lnTo>
                      <a:pt x="435423" y="222422"/>
                    </a:lnTo>
                    <a:cubicBezTo>
                      <a:pt x="429906" y="222422"/>
                      <a:pt x="425368" y="217890"/>
                      <a:pt x="425368" y="212291"/>
                    </a:cubicBezTo>
                    <a:lnTo>
                      <a:pt x="425368" y="151685"/>
                    </a:lnTo>
                    <a:cubicBezTo>
                      <a:pt x="425368" y="146086"/>
                      <a:pt x="429906" y="141554"/>
                      <a:pt x="435423" y="141554"/>
                    </a:cubicBezTo>
                    <a:close/>
                    <a:moveTo>
                      <a:pt x="232916" y="141554"/>
                    </a:moveTo>
                    <a:lnTo>
                      <a:pt x="273391" y="141554"/>
                    </a:lnTo>
                    <a:cubicBezTo>
                      <a:pt x="278995" y="141554"/>
                      <a:pt x="283532" y="146086"/>
                      <a:pt x="283532" y="151685"/>
                    </a:cubicBezTo>
                    <a:lnTo>
                      <a:pt x="283532" y="212291"/>
                    </a:lnTo>
                    <a:cubicBezTo>
                      <a:pt x="283532" y="217890"/>
                      <a:pt x="278995" y="222422"/>
                      <a:pt x="273391" y="222422"/>
                    </a:cubicBezTo>
                    <a:lnTo>
                      <a:pt x="232916" y="222422"/>
                    </a:lnTo>
                    <a:cubicBezTo>
                      <a:pt x="227312" y="222422"/>
                      <a:pt x="222775" y="217890"/>
                      <a:pt x="222775" y="212291"/>
                    </a:cubicBezTo>
                    <a:lnTo>
                      <a:pt x="222775" y="151685"/>
                    </a:lnTo>
                    <a:cubicBezTo>
                      <a:pt x="222775" y="146086"/>
                      <a:pt x="227312" y="141554"/>
                      <a:pt x="232916" y="141554"/>
                    </a:cubicBezTo>
                    <a:close/>
                    <a:moveTo>
                      <a:pt x="131655" y="141554"/>
                    </a:moveTo>
                    <a:lnTo>
                      <a:pt x="172130" y="141554"/>
                    </a:lnTo>
                    <a:cubicBezTo>
                      <a:pt x="177734" y="141554"/>
                      <a:pt x="182271" y="146086"/>
                      <a:pt x="182271" y="151685"/>
                    </a:cubicBezTo>
                    <a:lnTo>
                      <a:pt x="182271" y="212291"/>
                    </a:lnTo>
                    <a:cubicBezTo>
                      <a:pt x="182271" y="217890"/>
                      <a:pt x="177734" y="222422"/>
                      <a:pt x="172130" y="222422"/>
                    </a:cubicBezTo>
                    <a:lnTo>
                      <a:pt x="131655" y="222422"/>
                    </a:lnTo>
                    <a:cubicBezTo>
                      <a:pt x="126051" y="222422"/>
                      <a:pt x="121514" y="217890"/>
                      <a:pt x="121514" y="212291"/>
                    </a:cubicBezTo>
                    <a:lnTo>
                      <a:pt x="121514" y="151685"/>
                    </a:lnTo>
                    <a:cubicBezTo>
                      <a:pt x="121514" y="146086"/>
                      <a:pt x="126051" y="141554"/>
                      <a:pt x="131655" y="141554"/>
                    </a:cubicBezTo>
                    <a:close/>
                    <a:moveTo>
                      <a:pt x="334189" y="141554"/>
                    </a:moveTo>
                    <a:lnTo>
                      <a:pt x="374710" y="141554"/>
                    </a:lnTo>
                    <a:cubicBezTo>
                      <a:pt x="380321" y="141554"/>
                      <a:pt x="384863" y="146086"/>
                      <a:pt x="384863" y="151685"/>
                    </a:cubicBezTo>
                    <a:lnTo>
                      <a:pt x="384863" y="212291"/>
                    </a:lnTo>
                    <a:cubicBezTo>
                      <a:pt x="384863" y="217890"/>
                      <a:pt x="380321" y="222422"/>
                      <a:pt x="374710" y="222422"/>
                    </a:cubicBezTo>
                    <a:lnTo>
                      <a:pt x="334189" y="222422"/>
                    </a:lnTo>
                    <a:cubicBezTo>
                      <a:pt x="328578" y="222422"/>
                      <a:pt x="324036" y="217890"/>
                      <a:pt x="324036" y="212291"/>
                    </a:cubicBezTo>
                    <a:lnTo>
                      <a:pt x="324036" y="151685"/>
                    </a:lnTo>
                    <a:cubicBezTo>
                      <a:pt x="324036" y="146086"/>
                      <a:pt x="328578" y="141554"/>
                      <a:pt x="334189" y="141554"/>
                    </a:cubicBezTo>
                    <a:close/>
                    <a:moveTo>
                      <a:pt x="293682" y="0"/>
                    </a:moveTo>
                    <a:lnTo>
                      <a:pt x="364530" y="0"/>
                    </a:lnTo>
                    <a:cubicBezTo>
                      <a:pt x="370138" y="0"/>
                      <a:pt x="374677" y="4532"/>
                      <a:pt x="374677" y="10130"/>
                    </a:cubicBezTo>
                    <a:lnTo>
                      <a:pt x="374677" y="50563"/>
                    </a:lnTo>
                    <a:cubicBezTo>
                      <a:pt x="374677" y="56161"/>
                      <a:pt x="370138" y="60693"/>
                      <a:pt x="364530" y="60693"/>
                    </a:cubicBezTo>
                    <a:lnTo>
                      <a:pt x="324033" y="60693"/>
                    </a:lnTo>
                    <a:cubicBezTo>
                      <a:pt x="318426" y="60693"/>
                      <a:pt x="313887" y="56161"/>
                      <a:pt x="313887" y="50563"/>
                    </a:cubicBezTo>
                    <a:cubicBezTo>
                      <a:pt x="313887" y="44965"/>
                      <a:pt x="318426" y="40433"/>
                      <a:pt x="324033" y="40433"/>
                    </a:cubicBezTo>
                    <a:lnTo>
                      <a:pt x="354384" y="40433"/>
                    </a:lnTo>
                    <a:lnTo>
                      <a:pt x="354384" y="20261"/>
                    </a:lnTo>
                    <a:lnTo>
                      <a:pt x="303740" y="20261"/>
                    </a:lnTo>
                    <a:lnTo>
                      <a:pt x="303740" y="80865"/>
                    </a:lnTo>
                    <a:lnTo>
                      <a:pt x="536666" y="80865"/>
                    </a:lnTo>
                    <a:cubicBezTo>
                      <a:pt x="542273" y="80865"/>
                      <a:pt x="546812" y="85397"/>
                      <a:pt x="546812" y="90995"/>
                    </a:cubicBezTo>
                    <a:lnTo>
                      <a:pt x="546812" y="252726"/>
                    </a:lnTo>
                    <a:cubicBezTo>
                      <a:pt x="546812" y="258324"/>
                      <a:pt x="542273" y="262856"/>
                      <a:pt x="536666" y="262856"/>
                    </a:cubicBezTo>
                    <a:cubicBezTo>
                      <a:pt x="531058" y="262856"/>
                      <a:pt x="526519" y="258324"/>
                      <a:pt x="526519" y="252726"/>
                    </a:cubicBezTo>
                    <a:lnTo>
                      <a:pt x="526519" y="101126"/>
                    </a:lnTo>
                    <a:lnTo>
                      <a:pt x="80961" y="101126"/>
                    </a:lnTo>
                    <a:lnTo>
                      <a:pt x="80961" y="252726"/>
                    </a:lnTo>
                    <a:cubicBezTo>
                      <a:pt x="80961" y="258324"/>
                      <a:pt x="76422" y="262856"/>
                      <a:pt x="70815" y="262856"/>
                    </a:cubicBezTo>
                    <a:cubicBezTo>
                      <a:pt x="65296" y="262856"/>
                      <a:pt x="60757" y="258324"/>
                      <a:pt x="60757" y="252726"/>
                    </a:cubicBezTo>
                    <a:lnTo>
                      <a:pt x="60757" y="90995"/>
                    </a:lnTo>
                    <a:cubicBezTo>
                      <a:pt x="60757" y="85397"/>
                      <a:pt x="65296" y="80865"/>
                      <a:pt x="70815" y="80865"/>
                    </a:cubicBezTo>
                    <a:lnTo>
                      <a:pt x="283536" y="80865"/>
                    </a:lnTo>
                    <a:lnTo>
                      <a:pt x="283536" y="10130"/>
                    </a:lnTo>
                    <a:cubicBezTo>
                      <a:pt x="283536" y="4532"/>
                      <a:pt x="288075" y="0"/>
                      <a:pt x="293682" y="0"/>
                    </a:cubicBezTo>
                    <a:close/>
                  </a:path>
                </a:pathLst>
              </a:custGeom>
              <a:solidFill>
                <a:srgbClr val="027159"/>
              </a:solidFill>
              <a:ln>
                <a:noFill/>
              </a:ln>
            </p:spPr>
          </p:sp>
          <p:sp>
            <p:nvSpPr>
              <p:cNvPr id="106" name="矩形 105"/>
              <p:cNvSpPr/>
              <p:nvPr/>
            </p:nvSpPr>
            <p:spPr>
              <a:xfrm>
                <a:off x="2619852" y="3228945"/>
                <a:ext cx="954107"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图书馆</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107" name="直接连接符 41"/>
              <p:cNvCxnSpPr/>
              <p:nvPr/>
            </p:nvCxnSpPr>
            <p:spPr>
              <a:xfrm>
                <a:off x="2619852" y="3728503"/>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2688943" y="5052112"/>
              <a:ext cx="6757182" cy="1239332"/>
              <a:chOff x="2619852" y="3898578"/>
              <a:chExt cx="6757182" cy="1239332"/>
            </a:xfrm>
          </p:grpSpPr>
          <p:grpSp>
            <p:nvGrpSpPr>
              <p:cNvPr id="117" name="组合 116"/>
              <p:cNvGrpSpPr/>
              <p:nvPr/>
            </p:nvGrpSpPr>
            <p:grpSpPr>
              <a:xfrm>
                <a:off x="6604001" y="4293360"/>
                <a:ext cx="2773033" cy="844550"/>
                <a:chOff x="9418967" y="1574800"/>
                <a:chExt cx="2773033" cy="844550"/>
              </a:xfrm>
            </p:grpSpPr>
            <p:grpSp>
              <p:nvGrpSpPr>
                <p:cNvPr id="121" name="组合 120"/>
                <p:cNvGrpSpPr/>
                <p:nvPr/>
              </p:nvGrpSpPr>
              <p:grpSpPr>
                <a:xfrm>
                  <a:off x="9418967" y="1574800"/>
                  <a:ext cx="1330814" cy="800100"/>
                  <a:chOff x="9418967" y="1574800"/>
                  <a:chExt cx="1330814" cy="800100"/>
                </a:xfrm>
              </p:grpSpPr>
              <p:sp>
                <p:nvSpPr>
                  <p:cNvPr id="126" name="矩形: 圆角 31"/>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文本框 126"/>
                  <p:cNvSpPr txBox="1"/>
                  <p:nvPr/>
                </p:nvSpPr>
                <p:spPr>
                  <a:xfrm>
                    <a:off x="9751524" y="1587500"/>
                    <a:ext cx="700833"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21</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28" name="文本框 127"/>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10861186" y="1587500"/>
                  <a:ext cx="1330814" cy="831850"/>
                  <a:chOff x="11014277" y="1556782"/>
                  <a:chExt cx="1330814" cy="831850"/>
                </a:xfrm>
              </p:grpSpPr>
              <p:sp>
                <p:nvSpPr>
                  <p:cNvPr id="123" name="矩形: 圆角 28"/>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123"/>
                  <p:cNvSpPr txBox="1"/>
                  <p:nvPr/>
                </p:nvSpPr>
                <p:spPr>
                  <a:xfrm>
                    <a:off x="11191467" y="2019300"/>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3510</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118" name="museum-building_28539"/>
              <p:cNvSpPr>
                <a:spLocks noChangeAspect="1"/>
              </p:cNvSpPr>
              <p:nvPr/>
            </p:nvSpPr>
            <p:spPr bwMode="auto">
              <a:xfrm>
                <a:off x="4414066" y="3898578"/>
                <a:ext cx="1236029" cy="1080144"/>
              </a:xfrm>
              <a:custGeom>
                <a:avLst/>
                <a:gdLst>
                  <a:gd name="connsiteX0" fmla="*/ 31019 w 605046"/>
                  <a:gd name="connsiteY0" fmla="*/ 483296 h 528740"/>
                  <a:gd name="connsiteX1" fmla="*/ 573764 w 605046"/>
                  <a:gd name="connsiteY1" fmla="*/ 483296 h 528740"/>
                  <a:gd name="connsiteX2" fmla="*/ 584088 w 605046"/>
                  <a:gd name="connsiteY2" fmla="*/ 493618 h 528740"/>
                  <a:gd name="connsiteX3" fmla="*/ 584088 w 605046"/>
                  <a:gd name="connsiteY3" fmla="*/ 518419 h 528740"/>
                  <a:gd name="connsiteX4" fmla="*/ 573764 w 605046"/>
                  <a:gd name="connsiteY4" fmla="*/ 528740 h 528740"/>
                  <a:gd name="connsiteX5" fmla="*/ 31019 w 605046"/>
                  <a:gd name="connsiteY5" fmla="*/ 528740 h 528740"/>
                  <a:gd name="connsiteX6" fmla="*/ 20694 w 605046"/>
                  <a:gd name="connsiteY6" fmla="*/ 518419 h 528740"/>
                  <a:gd name="connsiteX7" fmla="*/ 20694 w 605046"/>
                  <a:gd name="connsiteY7" fmla="*/ 493618 h 528740"/>
                  <a:gd name="connsiteX8" fmla="*/ 31019 w 605046"/>
                  <a:gd name="connsiteY8" fmla="*/ 483296 h 528740"/>
                  <a:gd name="connsiteX9" fmla="*/ 53812 w 605046"/>
                  <a:gd name="connsiteY9" fmla="*/ 427761 h 528740"/>
                  <a:gd name="connsiteX10" fmla="*/ 550971 w 605046"/>
                  <a:gd name="connsiteY10" fmla="*/ 427761 h 528740"/>
                  <a:gd name="connsiteX11" fmla="*/ 561295 w 605046"/>
                  <a:gd name="connsiteY11" fmla="*/ 437924 h 528740"/>
                  <a:gd name="connsiteX12" fmla="*/ 561295 w 605046"/>
                  <a:gd name="connsiteY12" fmla="*/ 462830 h 528740"/>
                  <a:gd name="connsiteX13" fmla="*/ 550971 w 605046"/>
                  <a:gd name="connsiteY13" fmla="*/ 472993 h 528740"/>
                  <a:gd name="connsiteX14" fmla="*/ 53812 w 605046"/>
                  <a:gd name="connsiteY14" fmla="*/ 472993 h 528740"/>
                  <a:gd name="connsiteX15" fmla="*/ 43487 w 605046"/>
                  <a:gd name="connsiteY15" fmla="*/ 462830 h 528740"/>
                  <a:gd name="connsiteX16" fmla="*/ 43487 w 605046"/>
                  <a:gd name="connsiteY16" fmla="*/ 437924 h 528740"/>
                  <a:gd name="connsiteX17" fmla="*/ 53812 w 605046"/>
                  <a:gd name="connsiteY17" fmla="*/ 427761 h 528740"/>
                  <a:gd name="connsiteX18" fmla="*/ 476418 w 605046"/>
                  <a:gd name="connsiteY18" fmla="*/ 198282 h 528740"/>
                  <a:gd name="connsiteX19" fmla="*/ 526140 w 605046"/>
                  <a:gd name="connsiteY19" fmla="*/ 198282 h 528740"/>
                  <a:gd name="connsiteX20" fmla="*/ 536457 w 605046"/>
                  <a:gd name="connsiteY20" fmla="*/ 208589 h 528740"/>
                  <a:gd name="connsiteX21" fmla="*/ 536457 w 605046"/>
                  <a:gd name="connsiteY21" fmla="*/ 407150 h 528740"/>
                  <a:gd name="connsiteX22" fmla="*/ 526140 w 605046"/>
                  <a:gd name="connsiteY22" fmla="*/ 417458 h 528740"/>
                  <a:gd name="connsiteX23" fmla="*/ 476418 w 605046"/>
                  <a:gd name="connsiteY23" fmla="*/ 417458 h 528740"/>
                  <a:gd name="connsiteX24" fmla="*/ 466244 w 605046"/>
                  <a:gd name="connsiteY24" fmla="*/ 407150 h 528740"/>
                  <a:gd name="connsiteX25" fmla="*/ 466244 w 605046"/>
                  <a:gd name="connsiteY25" fmla="*/ 208589 h 528740"/>
                  <a:gd name="connsiteX26" fmla="*/ 476418 w 605046"/>
                  <a:gd name="connsiteY26" fmla="*/ 198282 h 528740"/>
                  <a:gd name="connsiteX27" fmla="*/ 277504 w 605046"/>
                  <a:gd name="connsiteY27" fmla="*/ 198282 h 528740"/>
                  <a:gd name="connsiteX28" fmla="*/ 327276 w 605046"/>
                  <a:gd name="connsiteY28" fmla="*/ 198282 h 528740"/>
                  <a:gd name="connsiteX29" fmla="*/ 337603 w 605046"/>
                  <a:gd name="connsiteY29" fmla="*/ 208589 h 528740"/>
                  <a:gd name="connsiteX30" fmla="*/ 337603 w 605046"/>
                  <a:gd name="connsiteY30" fmla="*/ 407150 h 528740"/>
                  <a:gd name="connsiteX31" fmla="*/ 327276 w 605046"/>
                  <a:gd name="connsiteY31" fmla="*/ 417458 h 528740"/>
                  <a:gd name="connsiteX32" fmla="*/ 277504 w 605046"/>
                  <a:gd name="connsiteY32" fmla="*/ 417458 h 528740"/>
                  <a:gd name="connsiteX33" fmla="*/ 267320 w 605046"/>
                  <a:gd name="connsiteY33" fmla="*/ 407150 h 528740"/>
                  <a:gd name="connsiteX34" fmla="*/ 267320 w 605046"/>
                  <a:gd name="connsiteY34" fmla="*/ 208589 h 528740"/>
                  <a:gd name="connsiteX35" fmla="*/ 277504 w 605046"/>
                  <a:gd name="connsiteY35" fmla="*/ 198282 h 528740"/>
                  <a:gd name="connsiteX36" fmla="*/ 78581 w 605046"/>
                  <a:gd name="connsiteY36" fmla="*/ 198282 h 528740"/>
                  <a:gd name="connsiteX37" fmla="*/ 128353 w 605046"/>
                  <a:gd name="connsiteY37" fmla="*/ 198282 h 528740"/>
                  <a:gd name="connsiteX38" fmla="*/ 138680 w 605046"/>
                  <a:gd name="connsiteY38" fmla="*/ 208589 h 528740"/>
                  <a:gd name="connsiteX39" fmla="*/ 138680 w 605046"/>
                  <a:gd name="connsiteY39" fmla="*/ 407150 h 528740"/>
                  <a:gd name="connsiteX40" fmla="*/ 128353 w 605046"/>
                  <a:gd name="connsiteY40" fmla="*/ 417458 h 528740"/>
                  <a:gd name="connsiteX41" fmla="*/ 78581 w 605046"/>
                  <a:gd name="connsiteY41" fmla="*/ 417458 h 528740"/>
                  <a:gd name="connsiteX42" fmla="*/ 68397 w 605046"/>
                  <a:gd name="connsiteY42" fmla="*/ 407150 h 528740"/>
                  <a:gd name="connsiteX43" fmla="*/ 68397 w 605046"/>
                  <a:gd name="connsiteY43" fmla="*/ 208589 h 528740"/>
                  <a:gd name="connsiteX44" fmla="*/ 78581 w 605046"/>
                  <a:gd name="connsiteY44" fmla="*/ 198282 h 528740"/>
                  <a:gd name="connsiteX45" fmla="*/ 302356 w 605046"/>
                  <a:gd name="connsiteY45" fmla="*/ 84672 h 528740"/>
                  <a:gd name="connsiteX46" fmla="*/ 322926 w 605046"/>
                  <a:gd name="connsiteY46" fmla="*/ 105136 h 528740"/>
                  <a:gd name="connsiteX47" fmla="*/ 302356 w 605046"/>
                  <a:gd name="connsiteY47" fmla="*/ 125600 h 528740"/>
                  <a:gd name="connsiteX48" fmla="*/ 281786 w 605046"/>
                  <a:gd name="connsiteY48" fmla="*/ 105136 h 528740"/>
                  <a:gd name="connsiteX49" fmla="*/ 302356 w 605046"/>
                  <a:gd name="connsiteY49" fmla="*/ 84672 h 528740"/>
                  <a:gd name="connsiteX50" fmla="*/ 302468 w 605046"/>
                  <a:gd name="connsiteY50" fmla="*/ 64001 h 528740"/>
                  <a:gd name="connsiteX51" fmla="*/ 261311 w 605046"/>
                  <a:gd name="connsiteY51" fmla="*/ 105094 h 528740"/>
                  <a:gd name="connsiteX52" fmla="*/ 302468 w 605046"/>
                  <a:gd name="connsiteY52" fmla="*/ 146187 h 528740"/>
                  <a:gd name="connsiteX53" fmla="*/ 343481 w 605046"/>
                  <a:gd name="connsiteY53" fmla="*/ 105094 h 528740"/>
                  <a:gd name="connsiteX54" fmla="*/ 302468 w 605046"/>
                  <a:gd name="connsiteY54" fmla="*/ 64001 h 528740"/>
                  <a:gd name="connsiteX55" fmla="*/ 297449 w 605046"/>
                  <a:gd name="connsiteY55" fmla="*/ 1288 h 528740"/>
                  <a:gd name="connsiteX56" fmla="*/ 307343 w 605046"/>
                  <a:gd name="connsiteY56" fmla="*/ 1288 h 528740"/>
                  <a:gd name="connsiteX57" fmla="*/ 598450 w 605046"/>
                  <a:gd name="connsiteY57" fmla="*/ 162080 h 528740"/>
                  <a:gd name="connsiteX58" fmla="*/ 605046 w 605046"/>
                  <a:gd name="connsiteY58" fmla="*/ 171673 h 528740"/>
                  <a:gd name="connsiteX59" fmla="*/ 594721 w 605046"/>
                  <a:gd name="connsiteY59" fmla="*/ 181982 h 528740"/>
                  <a:gd name="connsiteX60" fmla="*/ 594578 w 605046"/>
                  <a:gd name="connsiteY60" fmla="*/ 181982 h 528740"/>
                  <a:gd name="connsiteX61" fmla="*/ 10357 w 605046"/>
                  <a:gd name="connsiteY61" fmla="*/ 181982 h 528740"/>
                  <a:gd name="connsiteX62" fmla="*/ 319 w 605046"/>
                  <a:gd name="connsiteY62" fmla="*/ 174250 h 528740"/>
                  <a:gd name="connsiteX63" fmla="*/ 5338 w 605046"/>
                  <a:gd name="connsiteY63" fmla="*/ 162652 h 52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5046" h="528740">
                    <a:moveTo>
                      <a:pt x="31019" y="483296"/>
                    </a:moveTo>
                    <a:lnTo>
                      <a:pt x="573764" y="483296"/>
                    </a:lnTo>
                    <a:cubicBezTo>
                      <a:pt x="579500" y="483296"/>
                      <a:pt x="584088" y="487884"/>
                      <a:pt x="584088" y="493618"/>
                    </a:cubicBezTo>
                    <a:lnTo>
                      <a:pt x="584088" y="518419"/>
                    </a:lnTo>
                    <a:cubicBezTo>
                      <a:pt x="584088" y="524009"/>
                      <a:pt x="579500" y="528740"/>
                      <a:pt x="573764" y="528740"/>
                    </a:cubicBezTo>
                    <a:lnTo>
                      <a:pt x="31019" y="528740"/>
                    </a:lnTo>
                    <a:cubicBezTo>
                      <a:pt x="25426" y="528740"/>
                      <a:pt x="20694" y="524009"/>
                      <a:pt x="20694" y="518419"/>
                    </a:cubicBezTo>
                    <a:lnTo>
                      <a:pt x="20694" y="493618"/>
                    </a:lnTo>
                    <a:cubicBezTo>
                      <a:pt x="20694" y="487884"/>
                      <a:pt x="25426" y="483296"/>
                      <a:pt x="31019" y="483296"/>
                    </a:cubicBezTo>
                    <a:close/>
                    <a:moveTo>
                      <a:pt x="53812" y="427761"/>
                    </a:moveTo>
                    <a:lnTo>
                      <a:pt x="550971" y="427761"/>
                    </a:lnTo>
                    <a:cubicBezTo>
                      <a:pt x="556707" y="427761"/>
                      <a:pt x="561295" y="432198"/>
                      <a:pt x="561295" y="437924"/>
                    </a:cubicBezTo>
                    <a:lnTo>
                      <a:pt x="561295" y="462830"/>
                    </a:lnTo>
                    <a:cubicBezTo>
                      <a:pt x="561295" y="468412"/>
                      <a:pt x="556707" y="472993"/>
                      <a:pt x="550971" y="472993"/>
                    </a:cubicBezTo>
                    <a:lnTo>
                      <a:pt x="53812" y="472993"/>
                    </a:lnTo>
                    <a:cubicBezTo>
                      <a:pt x="48219" y="472993"/>
                      <a:pt x="43487" y="468412"/>
                      <a:pt x="43487" y="462830"/>
                    </a:cubicBezTo>
                    <a:lnTo>
                      <a:pt x="43487" y="437924"/>
                    </a:lnTo>
                    <a:cubicBezTo>
                      <a:pt x="43487" y="432198"/>
                      <a:pt x="48219" y="427761"/>
                      <a:pt x="53812" y="427761"/>
                    </a:cubicBezTo>
                    <a:close/>
                    <a:moveTo>
                      <a:pt x="476418" y="198282"/>
                    </a:moveTo>
                    <a:lnTo>
                      <a:pt x="526140" y="198282"/>
                    </a:lnTo>
                    <a:cubicBezTo>
                      <a:pt x="531872" y="198282"/>
                      <a:pt x="536457" y="202863"/>
                      <a:pt x="536457" y="208589"/>
                    </a:cubicBezTo>
                    <a:lnTo>
                      <a:pt x="536457" y="407150"/>
                    </a:lnTo>
                    <a:cubicBezTo>
                      <a:pt x="536457" y="412877"/>
                      <a:pt x="531872" y="417458"/>
                      <a:pt x="526140" y="417458"/>
                    </a:cubicBezTo>
                    <a:lnTo>
                      <a:pt x="476418" y="417458"/>
                    </a:lnTo>
                    <a:cubicBezTo>
                      <a:pt x="470830" y="417458"/>
                      <a:pt x="466244" y="412877"/>
                      <a:pt x="466244" y="407150"/>
                    </a:cubicBezTo>
                    <a:lnTo>
                      <a:pt x="466244" y="208589"/>
                    </a:lnTo>
                    <a:cubicBezTo>
                      <a:pt x="466244" y="202863"/>
                      <a:pt x="470830" y="198282"/>
                      <a:pt x="476418" y="198282"/>
                    </a:cubicBezTo>
                    <a:close/>
                    <a:moveTo>
                      <a:pt x="277504" y="198282"/>
                    </a:moveTo>
                    <a:lnTo>
                      <a:pt x="327276" y="198282"/>
                    </a:lnTo>
                    <a:cubicBezTo>
                      <a:pt x="333013" y="198282"/>
                      <a:pt x="337603" y="202863"/>
                      <a:pt x="337603" y="208589"/>
                    </a:cubicBezTo>
                    <a:lnTo>
                      <a:pt x="337603" y="407150"/>
                    </a:lnTo>
                    <a:cubicBezTo>
                      <a:pt x="337603" y="412877"/>
                      <a:pt x="333013" y="417458"/>
                      <a:pt x="327276" y="417458"/>
                    </a:cubicBezTo>
                    <a:lnTo>
                      <a:pt x="277504" y="417458"/>
                    </a:lnTo>
                    <a:cubicBezTo>
                      <a:pt x="271910" y="417458"/>
                      <a:pt x="267320" y="412877"/>
                      <a:pt x="267320" y="407150"/>
                    </a:cubicBezTo>
                    <a:lnTo>
                      <a:pt x="267320" y="208589"/>
                    </a:lnTo>
                    <a:cubicBezTo>
                      <a:pt x="267320" y="202863"/>
                      <a:pt x="271910" y="198282"/>
                      <a:pt x="277504" y="198282"/>
                    </a:cubicBezTo>
                    <a:close/>
                    <a:moveTo>
                      <a:pt x="78581" y="198282"/>
                    </a:moveTo>
                    <a:lnTo>
                      <a:pt x="128353" y="198282"/>
                    </a:lnTo>
                    <a:cubicBezTo>
                      <a:pt x="134090" y="198282"/>
                      <a:pt x="138680" y="202863"/>
                      <a:pt x="138680" y="208589"/>
                    </a:cubicBezTo>
                    <a:lnTo>
                      <a:pt x="138680" y="407150"/>
                    </a:lnTo>
                    <a:cubicBezTo>
                      <a:pt x="138680" y="412877"/>
                      <a:pt x="134090" y="417458"/>
                      <a:pt x="128353" y="417458"/>
                    </a:cubicBezTo>
                    <a:lnTo>
                      <a:pt x="78581" y="417458"/>
                    </a:lnTo>
                    <a:cubicBezTo>
                      <a:pt x="72987" y="417458"/>
                      <a:pt x="68397" y="412877"/>
                      <a:pt x="68397" y="407150"/>
                    </a:cubicBezTo>
                    <a:lnTo>
                      <a:pt x="68397" y="208589"/>
                    </a:lnTo>
                    <a:cubicBezTo>
                      <a:pt x="68397" y="202863"/>
                      <a:pt x="72987" y="198282"/>
                      <a:pt x="78581" y="198282"/>
                    </a:cubicBezTo>
                    <a:close/>
                    <a:moveTo>
                      <a:pt x="302356" y="84672"/>
                    </a:moveTo>
                    <a:cubicBezTo>
                      <a:pt x="313716" y="84672"/>
                      <a:pt x="322926" y="93834"/>
                      <a:pt x="322926" y="105136"/>
                    </a:cubicBezTo>
                    <a:cubicBezTo>
                      <a:pt x="322926" y="116438"/>
                      <a:pt x="313716" y="125600"/>
                      <a:pt x="302356" y="125600"/>
                    </a:cubicBezTo>
                    <a:cubicBezTo>
                      <a:pt x="290996" y="125600"/>
                      <a:pt x="281786" y="116438"/>
                      <a:pt x="281786" y="105136"/>
                    </a:cubicBezTo>
                    <a:cubicBezTo>
                      <a:pt x="281786" y="93834"/>
                      <a:pt x="290996" y="84672"/>
                      <a:pt x="302356" y="84672"/>
                    </a:cubicBezTo>
                    <a:close/>
                    <a:moveTo>
                      <a:pt x="302468" y="64001"/>
                    </a:moveTo>
                    <a:cubicBezTo>
                      <a:pt x="279667" y="64001"/>
                      <a:pt x="261311" y="82471"/>
                      <a:pt x="261311" y="105094"/>
                    </a:cubicBezTo>
                    <a:cubicBezTo>
                      <a:pt x="261311" y="127716"/>
                      <a:pt x="279667" y="146187"/>
                      <a:pt x="302468" y="146187"/>
                    </a:cubicBezTo>
                    <a:cubicBezTo>
                      <a:pt x="325125" y="146187"/>
                      <a:pt x="343481" y="127716"/>
                      <a:pt x="343481" y="105094"/>
                    </a:cubicBezTo>
                    <a:cubicBezTo>
                      <a:pt x="343481" y="82471"/>
                      <a:pt x="325125" y="64001"/>
                      <a:pt x="302468" y="64001"/>
                    </a:cubicBezTo>
                    <a:close/>
                    <a:moveTo>
                      <a:pt x="297449" y="1288"/>
                    </a:moveTo>
                    <a:cubicBezTo>
                      <a:pt x="300604" y="-430"/>
                      <a:pt x="304332" y="-430"/>
                      <a:pt x="307343" y="1288"/>
                    </a:cubicBezTo>
                    <a:lnTo>
                      <a:pt x="598450" y="162080"/>
                    </a:lnTo>
                    <a:cubicBezTo>
                      <a:pt x="602322" y="163511"/>
                      <a:pt x="605046" y="167234"/>
                      <a:pt x="605046" y="171673"/>
                    </a:cubicBezTo>
                    <a:cubicBezTo>
                      <a:pt x="605046" y="177400"/>
                      <a:pt x="600457" y="181982"/>
                      <a:pt x="594721" y="181982"/>
                    </a:cubicBezTo>
                    <a:cubicBezTo>
                      <a:pt x="594721" y="181982"/>
                      <a:pt x="594578" y="181982"/>
                      <a:pt x="594578" y="181982"/>
                    </a:cubicBezTo>
                    <a:lnTo>
                      <a:pt x="10357" y="181982"/>
                    </a:lnTo>
                    <a:cubicBezTo>
                      <a:pt x="5625" y="181982"/>
                      <a:pt x="1466" y="178689"/>
                      <a:pt x="319" y="174250"/>
                    </a:cubicBezTo>
                    <a:cubicBezTo>
                      <a:pt x="-828" y="169668"/>
                      <a:pt x="1179" y="164943"/>
                      <a:pt x="5338" y="162652"/>
                    </a:cubicBezTo>
                    <a:close/>
                  </a:path>
                </a:pathLst>
              </a:custGeom>
              <a:solidFill>
                <a:srgbClr val="027159"/>
              </a:solidFill>
              <a:ln>
                <a:noFill/>
              </a:ln>
            </p:spPr>
          </p:sp>
          <p:sp>
            <p:nvSpPr>
              <p:cNvPr id="119" name="矩形 118"/>
              <p:cNvSpPr/>
              <p:nvPr/>
            </p:nvSpPr>
            <p:spPr>
              <a:xfrm>
                <a:off x="2619852" y="4545459"/>
                <a:ext cx="954107"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博物馆</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120" name="直接连接符 42"/>
              <p:cNvCxnSpPr/>
              <p:nvPr/>
            </p:nvCxnSpPr>
            <p:spPr>
              <a:xfrm>
                <a:off x="2619852" y="5061834"/>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sp>
        <p:nvSpPr>
          <p:cNvPr id="50" name="文本框 49"/>
          <p:cNvSpPr txBox="1"/>
          <p:nvPr/>
        </p:nvSpPr>
        <p:spPr>
          <a:xfrm>
            <a:off x="1858361" y="1610925"/>
            <a:ext cx="3262432" cy="82663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defPPr>
              <a:defRPr lang="zh-CN"/>
            </a:defPPr>
            <a:lvl1pPr algn="ctr">
              <a:lnSpc>
                <a:spcPct val="125000"/>
              </a:lnSpc>
              <a:defRPr sz="1400">
                <a:solidFill>
                  <a:srgbClr val="006C53"/>
                </a:solidFill>
                <a:latin typeface="微软雅黑" panose="020B0503020204020204" pitchFamily="34" charset="-122"/>
                <a:ea typeface="微软雅黑" panose="020B0503020204020204" pitchFamily="34" charset="-122"/>
              </a:defRPr>
            </a:lvl1pPr>
          </a:lstStyle>
          <a:p>
            <a:pPr algn="l"/>
            <a:r>
              <a:rPr lang="zh-CN" altLang="en-US" sz="2000" dirty="0">
                <a:solidFill>
                  <a:srgbClr val="027159"/>
                </a:solidFill>
              </a:rPr>
              <a:t>公共文化不断发展  </a:t>
            </a:r>
            <a:r>
              <a:rPr lang="en-US" altLang="zh-CN" sz="2000" dirty="0">
                <a:solidFill>
                  <a:srgbClr val="027159"/>
                </a:solidFill>
              </a:rPr>
              <a:t> </a:t>
            </a:r>
            <a:endParaRPr lang="en-US" altLang="zh-CN" sz="2000" dirty="0">
              <a:solidFill>
                <a:srgbClr val="027159"/>
              </a:solidFill>
            </a:endParaRPr>
          </a:p>
          <a:p>
            <a:pPr algn="l"/>
            <a:r>
              <a:rPr lang="zh-CN" altLang="en-US" sz="2000" dirty="0">
                <a:solidFill>
                  <a:srgbClr val="027159"/>
                </a:solidFill>
              </a:rPr>
              <a:t>公共文化基础设施覆盖城乡</a:t>
            </a:r>
            <a:endParaRPr lang="zh-CN" altLang="en-US" sz="2000" dirty="0">
              <a:solidFill>
                <a:srgbClr val="027159"/>
              </a:solidFill>
            </a:endParaRPr>
          </a:p>
        </p:txBody>
      </p:sp>
      <p:sp>
        <p:nvSpPr>
          <p:cNvPr id="129" name="文本框 128"/>
          <p:cNvSpPr txBox="1"/>
          <p:nvPr/>
        </p:nvSpPr>
        <p:spPr>
          <a:xfrm>
            <a:off x="4126809" y="6351588"/>
            <a:ext cx="3818921" cy="830997"/>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solidFill>
                  <a:schemeClr val="tx1">
                    <a:lumMod val="95000"/>
                    <a:lumOff val="5000"/>
                  </a:schemeClr>
                </a:solidFill>
              </a:rPr>
              <a:t>图为我国</a:t>
            </a:r>
            <a:r>
              <a:rPr lang="en-US" altLang="zh-CN" dirty="0">
                <a:solidFill>
                  <a:schemeClr val="tx1">
                    <a:lumMod val="95000"/>
                    <a:lumOff val="5000"/>
                  </a:schemeClr>
                </a:solidFill>
              </a:rPr>
              <a:t>1949</a:t>
            </a:r>
            <a:r>
              <a:rPr lang="en-US" altLang="zh-CN" dirty="0"/>
              <a:t>—</a:t>
            </a:r>
            <a:r>
              <a:rPr lang="en-US" altLang="zh-CN" dirty="0">
                <a:solidFill>
                  <a:schemeClr val="tx1">
                    <a:lumMod val="95000"/>
                    <a:lumOff val="5000"/>
                  </a:schemeClr>
                </a:solidFill>
              </a:rPr>
              <a:t>2020</a:t>
            </a:r>
            <a:r>
              <a:rPr lang="zh-CN" altLang="en-US" dirty="0">
                <a:solidFill>
                  <a:schemeClr val="tx1">
                    <a:lumMod val="95000"/>
                    <a:lumOff val="5000"/>
                  </a:schemeClr>
                </a:solidFill>
              </a:rPr>
              <a:t>年公共文化基础设施数量。资料来源：</a:t>
            </a:r>
            <a:r>
              <a:rPr lang="en-US" altLang="zh-CN" dirty="0">
                <a:solidFill>
                  <a:schemeClr val="tx1">
                    <a:lumMod val="95000"/>
                    <a:lumOff val="5000"/>
                  </a:schemeClr>
                </a:solidFill>
              </a:rPr>
              <a:t>2021</a:t>
            </a:r>
            <a:r>
              <a:rPr lang="zh-CN" altLang="en-US" dirty="0">
                <a:solidFill>
                  <a:schemeClr val="tx1">
                    <a:lumMod val="95000"/>
                    <a:lumOff val="5000"/>
                  </a:schemeClr>
                </a:solidFill>
              </a:rPr>
              <a:t>版教材辅导课件</a:t>
            </a:r>
            <a:r>
              <a:rPr lang="en-US" altLang="zh-CN" dirty="0">
                <a:solidFill>
                  <a:schemeClr val="tx1">
                    <a:lumMod val="95000"/>
                    <a:lumOff val="5000"/>
                  </a:schemeClr>
                </a:solidFill>
              </a:rPr>
              <a:t>+</a:t>
            </a:r>
            <a:r>
              <a:rPr lang="zh-CN" altLang="en-US" dirty="0">
                <a:solidFill>
                  <a:schemeClr val="tx1">
                    <a:lumMod val="95000"/>
                    <a:lumOff val="5000"/>
                  </a:schemeClr>
                </a:solidFill>
              </a:rPr>
              <a:t>国家年度统计公报</a:t>
            </a:r>
            <a:endParaRPr lang="zh-CN" altLang="en-US" dirty="0">
              <a:solidFill>
                <a:schemeClr val="tx1">
                  <a:lumMod val="95000"/>
                  <a:lumOff val="5000"/>
                </a:schemeClr>
              </a:solidFill>
            </a:endParaRPr>
          </a:p>
          <a:p>
            <a:endParaRPr lang="en-US" altLang="zh-CN" dirty="0">
              <a:solidFill>
                <a:schemeClr val="tx1">
                  <a:lumMod val="95000"/>
                  <a:lumOff val="5000"/>
                </a:schemeClr>
              </a:solidFill>
            </a:endParaRPr>
          </a:p>
          <a:p>
            <a:endParaRPr lang="zh-CN" altLang="en-US"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2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 name="文本框 158"/>
          <p:cNvSpPr txBox="1"/>
          <p:nvPr/>
        </p:nvSpPr>
        <p:spPr>
          <a:xfrm>
            <a:off x="208703" y="1959366"/>
            <a:ext cx="4266914" cy="24765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25000"/>
              </a:lnSpc>
            </a:pPr>
            <a:r>
              <a:rPr lang="zh-CN" altLang="en-US" sz="2400" dirty="0">
                <a:solidFill>
                  <a:srgbClr val="FF0000"/>
                </a:solidFill>
                <a:latin typeface="微软雅黑" panose="020B0503020204020204" pitchFamily="34" charset="-122"/>
                <a:ea typeface="微软雅黑" panose="020B0503020204020204" pitchFamily="34" charset="-122"/>
              </a:rPr>
              <a:t>互联网用户爆发式增长</a:t>
            </a:r>
            <a:endParaRPr lang="en-US" altLang="zh-CN" sz="2400" dirty="0">
              <a:solidFill>
                <a:srgbClr val="006C53"/>
              </a:solidFill>
              <a:latin typeface="微软雅黑" panose="020B0503020204020204" pitchFamily="34" charset="-122"/>
              <a:ea typeface="微软雅黑" panose="020B0503020204020204" pitchFamily="34" charset="-122"/>
            </a:endParaRPr>
          </a:p>
          <a:p>
            <a:pPr>
              <a:lnSpc>
                <a:spcPct val="125000"/>
              </a:lnSpc>
            </a:pPr>
            <a:r>
              <a:rPr lang="en-US" altLang="zh-CN" sz="2400" dirty="0">
                <a:solidFill>
                  <a:srgbClr val="006C53"/>
                </a:solidFill>
                <a:latin typeface="微软雅黑" panose="020B0503020204020204" pitchFamily="34" charset="-122"/>
                <a:ea typeface="微软雅黑" panose="020B0503020204020204" pitchFamily="34" charset="-122"/>
              </a:rPr>
              <a:t>       </a:t>
            </a:r>
            <a:r>
              <a:rPr lang="en-US" altLang="zh-CN" sz="2400" dirty="0"/>
              <a:t>2020</a:t>
            </a:r>
            <a:r>
              <a:rPr lang="zh-CN" altLang="en-US" sz="2400" dirty="0"/>
              <a:t>年中国网民规模为</a:t>
            </a:r>
            <a:r>
              <a:rPr lang="en-US" altLang="zh-CN" sz="2400" dirty="0"/>
              <a:t>9.89</a:t>
            </a:r>
            <a:r>
              <a:rPr lang="zh-CN" altLang="en-US" sz="2400" dirty="0"/>
              <a:t>亿人，已占全球网民的五分之一。</a:t>
            </a:r>
            <a:endParaRPr lang="en-US" altLang="zh-CN" sz="2400" dirty="0"/>
          </a:p>
          <a:p>
            <a:pPr>
              <a:lnSpc>
                <a:spcPct val="125000"/>
              </a:lnSpc>
            </a:pPr>
            <a:endParaRPr lang="en-US" altLang="zh-CN" sz="1400" dirty="0">
              <a:latin typeface="微软雅黑" panose="020B0503020204020204" pitchFamily="34" charset="-122"/>
              <a:ea typeface="微软雅黑" panose="020B0503020204020204" pitchFamily="34" charset="-122"/>
            </a:endParaRPr>
          </a:p>
          <a:p>
            <a:pPr>
              <a:lnSpc>
                <a:spcPct val="125000"/>
              </a:lnSpc>
            </a:pPr>
            <a:r>
              <a:rPr lang="zh-CN" altLang="en-US" sz="1400" dirty="0">
                <a:latin typeface="微软雅黑" panose="020B0503020204020204" pitchFamily="34" charset="-122"/>
                <a:ea typeface="微软雅黑" panose="020B0503020204020204" pitchFamily="34" charset="-122"/>
              </a:rPr>
              <a:t>数据来源：</a:t>
            </a:r>
            <a:r>
              <a:rPr lang="en-GB" altLang="zh-CN" sz="1400" dirty="0">
                <a:latin typeface="微软雅黑" panose="020B0503020204020204" pitchFamily="34" charset="-122"/>
                <a:ea typeface="微软雅黑" panose="020B0503020204020204" pitchFamily="34" charset="-122"/>
              </a:rPr>
              <a:t>CNNIC</a:t>
            </a:r>
            <a:r>
              <a:rPr lang="zh-CN" altLang="en-GB"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智研咨询整理</a:t>
            </a:r>
            <a:endParaRPr lang="zh-CN" altLang="en-US" sz="1400" dirty="0">
              <a:latin typeface="微软雅黑" panose="020B0503020204020204" pitchFamily="34" charset="-122"/>
              <a:ea typeface="微软雅黑" panose="020B0503020204020204" pitchFamily="34" charset="-122"/>
            </a:endParaRPr>
          </a:p>
        </p:txBody>
      </p:sp>
      <p:pic>
        <p:nvPicPr>
          <p:cNvPr id="1026" name="Picture 2" descr="http://image.thepaper.cn/www/image/28/974/239.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06097" y="0"/>
            <a:ext cx="7685903" cy="6857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3071762" y="2167261"/>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32" name="矩形 31"/>
          <p:cNvSpPr/>
          <p:nvPr/>
        </p:nvSpPr>
        <p:spPr>
          <a:xfrm>
            <a:off x="2113539" y="1925274"/>
            <a:ext cx="9285897" cy="34150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lnSpc>
                <a:spcPct val="150000"/>
              </a:lnSpc>
              <a:buFont typeface="Wingdings" panose="05000000000000000000" charset="0"/>
              <a:buChar char="u"/>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和谐，是中华文明的核心价值理念。</a:t>
            </a:r>
            <a:endParaRPr lang="en-US" altLang="zh-CN"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社会主义核心价值观倡导的和谐，是人与人、人与社会、人与自然的有机统一。</a:t>
            </a:r>
            <a:endParaRPr lang="en-US" altLang="zh-CN"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和谐的中国，是民主与法治相统一、公平与效率相统一、活力与秩序相统一、人与自然相统一的社会主义国家。</a:t>
            </a:r>
            <a:endParaRPr lang="en-US" altLang="zh-CN"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和谐世界：持久和平，共同繁荣，可持续发展。</a:t>
            </a:r>
            <a:endPar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33" name="组合 32"/>
          <p:cNvGrpSpPr/>
          <p:nvPr/>
        </p:nvGrpSpPr>
        <p:grpSpPr>
          <a:xfrm>
            <a:off x="717057" y="2580138"/>
            <a:ext cx="1319887" cy="2041188"/>
            <a:chOff x="976133" y="1895822"/>
            <a:chExt cx="2475823" cy="2132770"/>
          </a:xfrm>
        </p:grpSpPr>
        <p:grpSp>
          <p:nvGrpSpPr>
            <p:cNvPr id="34" name="组合 33"/>
            <p:cNvGrpSpPr/>
            <p:nvPr/>
          </p:nvGrpSpPr>
          <p:grpSpPr>
            <a:xfrm>
              <a:off x="976133" y="1895822"/>
              <a:ext cx="1074060" cy="1140812"/>
              <a:chOff x="1329854" y="1673313"/>
              <a:chExt cx="643836" cy="683849"/>
            </a:xfrm>
          </p:grpSpPr>
          <p:grpSp>
            <p:nvGrpSpPr>
              <p:cNvPr id="63" name="组合 62"/>
              <p:cNvGrpSpPr/>
              <p:nvPr/>
            </p:nvGrpSpPr>
            <p:grpSpPr>
              <a:xfrm>
                <a:off x="1329854" y="1716980"/>
                <a:ext cx="643836" cy="640182"/>
                <a:chOff x="3757697" y="1786978"/>
                <a:chExt cx="2093594" cy="2081713"/>
              </a:xfrm>
            </p:grpSpPr>
            <p:grpSp>
              <p:nvGrpSpPr>
                <p:cNvPr id="65" name="组合 64"/>
                <p:cNvGrpSpPr/>
                <p:nvPr/>
              </p:nvGrpSpPr>
              <p:grpSpPr>
                <a:xfrm>
                  <a:off x="3757697" y="1786978"/>
                  <a:ext cx="2093594" cy="2081713"/>
                  <a:chOff x="3757697" y="1786978"/>
                  <a:chExt cx="2093594" cy="2081713"/>
                </a:xfrm>
              </p:grpSpPr>
              <p:cxnSp>
                <p:nvCxnSpPr>
                  <p:cNvPr id="67" name="直接连接符 43"/>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44"/>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45"/>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66" name="直接连接符 42"/>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4" name="文本框 63"/>
              <p:cNvSpPr txBox="1"/>
              <p:nvPr/>
            </p:nvSpPr>
            <p:spPr>
              <a:xfrm>
                <a:off x="1338883" y="1673313"/>
                <a:ext cx="599600" cy="636146"/>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和</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35" name="组合 34"/>
            <p:cNvGrpSpPr/>
            <p:nvPr/>
          </p:nvGrpSpPr>
          <p:grpSpPr>
            <a:xfrm>
              <a:off x="1009644" y="1968668"/>
              <a:ext cx="2442312" cy="2059924"/>
              <a:chOff x="1413805" y="1716980"/>
              <a:chExt cx="1464024" cy="1234805"/>
            </a:xfrm>
          </p:grpSpPr>
          <p:grpSp>
            <p:nvGrpSpPr>
              <p:cNvPr id="36" name="组合 35"/>
              <p:cNvGrpSpPr/>
              <p:nvPr/>
            </p:nvGrpSpPr>
            <p:grpSpPr>
              <a:xfrm>
                <a:off x="2233993" y="1716980"/>
                <a:ext cx="643836" cy="640182"/>
                <a:chOff x="3757697" y="1786978"/>
                <a:chExt cx="2093594" cy="2081713"/>
              </a:xfrm>
            </p:grpSpPr>
            <p:grpSp>
              <p:nvGrpSpPr>
                <p:cNvPr id="38" name="组合 37"/>
                <p:cNvGrpSpPr/>
                <p:nvPr/>
              </p:nvGrpSpPr>
              <p:grpSpPr>
                <a:xfrm>
                  <a:off x="3757697" y="1786978"/>
                  <a:ext cx="2093594" cy="2081713"/>
                  <a:chOff x="3757697" y="1786978"/>
                  <a:chExt cx="2093594" cy="2081713"/>
                </a:xfrm>
              </p:grpSpPr>
              <p:cxnSp>
                <p:nvCxnSpPr>
                  <p:cNvPr id="59" name="直接连接符 3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3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3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9" name="直接连接符 3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7" name="文本框 36"/>
              <p:cNvSpPr txBox="1"/>
              <p:nvPr/>
            </p:nvSpPr>
            <p:spPr>
              <a:xfrm>
                <a:off x="1413805" y="2315637"/>
                <a:ext cx="599601" cy="636148"/>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谐</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7651115" y="6473825"/>
            <a:ext cx="3851910" cy="398780"/>
          </a:xfrm>
          <a:prstGeom prst="rect">
            <a:avLst/>
          </a:prstGeom>
          <a:noFill/>
        </p:spPr>
        <p:txBody>
          <a:bodyPr wrap="square" rtlCol="0">
            <a:spAutoFit/>
          </a:bodyPr>
          <a:p>
            <a:pPr algn="ctr"/>
            <a:r>
              <a:rPr lang="zh-CN" altLang="en-US" sz="2000" b="1">
                <a:solidFill>
                  <a:schemeClr val="tx1"/>
                </a:solidFill>
                <a:latin typeface="微软雅黑" panose="020B0503020204020204" pitchFamily="34" charset="-122"/>
                <a:ea typeface="微软雅黑" panose="020B0503020204020204" pitchFamily="34" charset="-122"/>
              </a:rPr>
              <a:t>穿上防护服，我就不是个孩子了</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19760" y="6473825"/>
            <a:ext cx="3851910" cy="398780"/>
          </a:xfrm>
          <a:prstGeom prst="rect">
            <a:avLst/>
          </a:prstGeom>
          <a:noFill/>
        </p:spPr>
        <p:txBody>
          <a:bodyPr wrap="square" rtlCol="0">
            <a:spAutoFit/>
          </a:bodyPr>
          <a:p>
            <a:pPr algn="ct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无名女护士</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岁刘守玟</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1" name="图片 100"/>
          <p:cNvPicPr/>
          <p:nvPr>
            <p:custDataLst>
              <p:tags r:id="rId1"/>
            </p:custDataLst>
          </p:nvPr>
        </p:nvPicPr>
        <p:blipFill>
          <a:blip r:embed="rId2" r:link="rId3"/>
          <a:stretch>
            <a:fillRect/>
          </a:stretch>
        </p:blipFill>
        <p:spPr>
          <a:xfrm>
            <a:off x="676275" y="812165"/>
            <a:ext cx="3682365" cy="5666105"/>
          </a:xfrm>
          <a:prstGeom prst="rect">
            <a:avLst/>
          </a:prstGeom>
          <a:noFill/>
          <a:ln w="9525">
            <a:noFill/>
          </a:ln>
        </p:spPr>
      </p:pic>
      <p:pic>
        <p:nvPicPr>
          <p:cNvPr id="102" name="图片 101"/>
          <p:cNvPicPr/>
          <p:nvPr>
            <p:custDataLst>
              <p:tags r:id="rId4"/>
            </p:custDataLst>
          </p:nvPr>
        </p:nvPicPr>
        <p:blipFill>
          <a:blip r:embed="rId5" r:link="rId6"/>
          <a:stretch>
            <a:fillRect/>
          </a:stretch>
        </p:blipFill>
        <p:spPr>
          <a:xfrm>
            <a:off x="7773035" y="807720"/>
            <a:ext cx="3856990" cy="5666105"/>
          </a:xfrm>
          <a:prstGeom prst="rect">
            <a:avLst/>
          </a:prstGeom>
          <a:noFill/>
          <a:ln w="9525">
            <a:noFill/>
          </a:ln>
        </p:spPr>
      </p:pic>
      <p:sp>
        <p:nvSpPr>
          <p:cNvPr id="13" name="文本框 12"/>
          <p:cNvSpPr txBox="1"/>
          <p:nvPr/>
        </p:nvSpPr>
        <p:spPr>
          <a:xfrm>
            <a:off x="4732020" y="2953385"/>
            <a:ext cx="2610485" cy="1383665"/>
          </a:xfrm>
          <a:prstGeom prst="rect">
            <a:avLst/>
          </a:prstGeom>
          <a:noFill/>
        </p:spPr>
        <p:txBody>
          <a:bodyPr wrap="square" rtlCol="0">
            <a:spAutoFit/>
          </a:bodyPr>
          <a:p>
            <a:pPr algn="ctr" fontAlgn="auto">
              <a:lnSpc>
                <a:spcPct val="150000"/>
              </a:lnSpc>
            </a:pPr>
            <a:r>
              <a:rPr lang="zh-CN" altLang="en-US" sz="2800" b="1">
                <a:solidFill>
                  <a:srgbClr val="C00000"/>
                </a:solidFill>
                <a:latin typeface="微软雅黑" panose="020B0503020204020204" pitchFamily="34" charset="-122"/>
                <a:ea typeface="微软雅黑" panose="020B0503020204020204" pitchFamily="34" charset="-122"/>
              </a:rPr>
              <a:t>不一样的青春</a:t>
            </a:r>
            <a:endParaRPr lang="zh-CN" altLang="en-US" sz="2800" b="1">
              <a:solidFill>
                <a:srgbClr val="C00000"/>
              </a:solidFill>
              <a:latin typeface="微软雅黑" panose="020B0503020204020204" pitchFamily="34" charset="-122"/>
              <a:ea typeface="微软雅黑" panose="020B0503020204020204" pitchFamily="34" charset="-122"/>
            </a:endParaRPr>
          </a:p>
          <a:p>
            <a:pPr algn="ctr" fontAlgn="auto">
              <a:lnSpc>
                <a:spcPct val="150000"/>
              </a:lnSpc>
            </a:pPr>
            <a:r>
              <a:rPr lang="zh-CN" altLang="en-US" sz="2800" b="1">
                <a:solidFill>
                  <a:srgbClr val="C00000"/>
                </a:solidFill>
                <a:latin typeface="微软雅黑" panose="020B0503020204020204" pitchFamily="34" charset="-122"/>
                <a:ea typeface="微软雅黑" panose="020B0503020204020204" pitchFamily="34" charset="-122"/>
              </a:rPr>
              <a:t>一样的选择</a:t>
            </a:r>
            <a:endParaRPr lang="zh-CN" altLang="en-US" sz="28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2578841" y="2999910"/>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25" name="矩形 24"/>
          <p:cNvSpPr/>
          <p:nvPr/>
        </p:nvSpPr>
        <p:spPr>
          <a:xfrm>
            <a:off x="401620" y="1205295"/>
            <a:ext cx="10043161" cy="568080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6" name="文本框 25"/>
          <p:cNvSpPr txBox="1"/>
          <p:nvPr/>
        </p:nvSpPr>
        <p:spPr>
          <a:xfrm>
            <a:off x="4042875" y="6210597"/>
            <a:ext cx="2745412" cy="646331"/>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1949—2018</a:t>
            </a:r>
            <a:r>
              <a:rPr lang="zh-CN" altLang="en-US" dirty="0"/>
              <a:t>年我国就业人口数。</a:t>
            </a:r>
            <a:endParaRPr lang="en-US" altLang="zh-CN" dirty="0"/>
          </a:p>
          <a:p>
            <a:pPr algn="ctr"/>
            <a:r>
              <a:rPr lang="zh-CN" altLang="en-US" dirty="0"/>
              <a:t>资料来源：</a:t>
            </a:r>
            <a:r>
              <a:rPr lang="en-US" altLang="zh-CN" dirty="0"/>
              <a:t>2021</a:t>
            </a:r>
            <a:r>
              <a:rPr lang="zh-CN" altLang="en-US" dirty="0"/>
              <a:t>版教材辅导课件</a:t>
            </a:r>
            <a:endParaRPr lang="zh-CN" altLang="en-US" dirty="0"/>
          </a:p>
          <a:p>
            <a:pPr algn="ctr"/>
            <a:endParaRPr lang="zh-CN" altLang="en-US" dirty="0"/>
          </a:p>
        </p:txBody>
      </p:sp>
      <p:sp>
        <p:nvSpPr>
          <p:cNvPr id="27" name="文本框 26"/>
          <p:cNvSpPr txBox="1"/>
          <p:nvPr/>
        </p:nvSpPr>
        <p:spPr>
          <a:xfrm>
            <a:off x="570599" y="1415391"/>
            <a:ext cx="1800493" cy="606320"/>
          </a:xfrm>
          <a:prstGeom prst="rect">
            <a:avLst/>
          </a:prstGeom>
          <a:noFill/>
        </p:spPr>
        <p:txBody>
          <a:bodyPr wrap="none" rtlCol="0">
            <a:spAutoFit/>
          </a:bodyPr>
          <a:lstStyle/>
          <a:p>
            <a:pPr>
              <a:lnSpc>
                <a:spcPct val="125000"/>
              </a:lnSpc>
            </a:pPr>
            <a:r>
              <a:rPr lang="zh-CN" altLang="en-US" sz="1400" dirty="0">
                <a:solidFill>
                  <a:srgbClr val="006C53"/>
                </a:solidFill>
                <a:latin typeface="微软雅黑" panose="020B0503020204020204" pitchFamily="34" charset="-122"/>
                <a:ea typeface="微软雅黑" panose="020B0503020204020204" pitchFamily="34" charset="-122"/>
              </a:rPr>
              <a:t>就业规模持续扩大</a:t>
            </a:r>
            <a:endParaRPr lang="en-US" altLang="zh-CN" sz="1400" dirty="0">
              <a:solidFill>
                <a:srgbClr val="006C53"/>
              </a:solidFill>
              <a:latin typeface="微软雅黑" panose="020B0503020204020204" pitchFamily="34" charset="-122"/>
              <a:ea typeface="微软雅黑" panose="020B0503020204020204" pitchFamily="34" charset="-122"/>
            </a:endParaRPr>
          </a:p>
          <a:p>
            <a:pPr>
              <a:lnSpc>
                <a:spcPct val="125000"/>
              </a:lnSpc>
            </a:pPr>
            <a:r>
              <a:rPr lang="zh-CN" altLang="en-US" sz="1400" dirty="0">
                <a:solidFill>
                  <a:srgbClr val="006C53"/>
                </a:solidFill>
                <a:latin typeface="微软雅黑" panose="020B0503020204020204" pitchFamily="34" charset="-122"/>
                <a:ea typeface="微软雅黑" panose="020B0503020204020204" pitchFamily="34" charset="-122"/>
              </a:rPr>
              <a:t>就业人口数世界第一</a:t>
            </a:r>
            <a:endParaRPr lang="zh-CN" altLang="en-US" sz="1400" dirty="0">
              <a:solidFill>
                <a:srgbClr val="006C53"/>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731346" y="3823449"/>
            <a:ext cx="877163" cy="2225930"/>
            <a:chOff x="2609154" y="3242993"/>
            <a:chExt cx="877163" cy="2225930"/>
          </a:xfrm>
        </p:grpSpPr>
        <p:sp>
          <p:nvSpPr>
            <p:cNvPr id="29" name="流程图: 接点 2"/>
            <p:cNvSpPr/>
            <p:nvPr/>
          </p:nvSpPr>
          <p:spPr>
            <a:xfrm>
              <a:off x="2971535" y="394716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30" name="文本框 29"/>
            <p:cNvSpPr txBox="1"/>
            <p:nvPr/>
          </p:nvSpPr>
          <p:spPr>
            <a:xfrm>
              <a:off x="2609154"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1949</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1" name="文本框 30"/>
            <p:cNvSpPr txBox="1"/>
            <p:nvPr/>
          </p:nvSpPr>
          <p:spPr>
            <a:xfrm>
              <a:off x="2662854" y="32429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18082</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2" name="任意多边形: 形状 81"/>
            <p:cNvSpPr/>
            <p:nvPr/>
          </p:nvSpPr>
          <p:spPr>
            <a:xfrm rot="16200000">
              <a:off x="2653289" y="4401779"/>
              <a:ext cx="788892" cy="341537"/>
            </a:xfrm>
            <a:custGeom>
              <a:avLst/>
              <a:gdLst>
                <a:gd name="connsiteX0" fmla="*/ 788892 w 788892"/>
                <a:gd name="connsiteY0" fmla="*/ 170769 h 341537"/>
                <a:gd name="connsiteX1" fmla="*/ 592255 w 788892"/>
                <a:gd name="connsiteY1" fmla="*/ 341537 h 341537"/>
                <a:gd name="connsiteX2" fmla="*/ 395618 w 788892"/>
                <a:gd name="connsiteY2" fmla="*/ 341536 h 341537"/>
                <a:gd name="connsiteX3" fmla="*/ 395618 w 788892"/>
                <a:gd name="connsiteY3" fmla="*/ 340846 h 341537"/>
                <a:gd name="connsiteX4" fmla="*/ 0 w 788892"/>
                <a:gd name="connsiteY4" fmla="*/ 340846 h 341537"/>
                <a:gd name="connsiteX5" fmla="*/ 0 w 788892"/>
                <a:gd name="connsiteY5" fmla="*/ 0 h 341537"/>
                <a:gd name="connsiteX6" fmla="*/ 544375 w 788892"/>
                <a:gd name="connsiteY6" fmla="*/ 0 h 341537"/>
                <a:gd name="connsiteX7" fmla="*/ 544375 w 788892"/>
                <a:gd name="connsiteY7" fmla="*/ 1 h 341537"/>
                <a:gd name="connsiteX8" fmla="*/ 592255 w 788892"/>
                <a:gd name="connsiteY8" fmla="*/ 1 h 341537"/>
                <a:gd name="connsiteX9" fmla="*/ 788892 w 788892"/>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892" h="341537">
                  <a:moveTo>
                    <a:pt x="788892" y="170769"/>
                  </a:moveTo>
                  <a:cubicBezTo>
                    <a:pt x="788892" y="265082"/>
                    <a:pt x="700855" y="341537"/>
                    <a:pt x="592255" y="341537"/>
                  </a:cubicBezTo>
                  <a:lnTo>
                    <a:pt x="395618" y="341536"/>
                  </a:lnTo>
                  <a:lnTo>
                    <a:pt x="395618" y="340846"/>
                  </a:lnTo>
                  <a:lnTo>
                    <a:pt x="0" y="340846"/>
                  </a:lnTo>
                  <a:lnTo>
                    <a:pt x="0" y="0"/>
                  </a:lnTo>
                  <a:lnTo>
                    <a:pt x="544375" y="0"/>
                  </a:lnTo>
                  <a:lnTo>
                    <a:pt x="544375" y="1"/>
                  </a:lnTo>
                  <a:lnTo>
                    <a:pt x="592255" y="1"/>
                  </a:lnTo>
                  <a:cubicBezTo>
                    <a:pt x="700855" y="1"/>
                    <a:pt x="788892" y="76456"/>
                    <a:pt x="788892"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2648499" y="3355685"/>
            <a:ext cx="877163" cy="2693694"/>
            <a:chOff x="3486050" y="2775229"/>
            <a:chExt cx="877163" cy="2693694"/>
          </a:xfrm>
        </p:grpSpPr>
        <p:sp>
          <p:nvSpPr>
            <p:cNvPr id="34" name="流程图: 接点 18"/>
            <p:cNvSpPr/>
            <p:nvPr/>
          </p:nvSpPr>
          <p:spPr>
            <a:xfrm>
              <a:off x="3848431" y="351545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35" name="文本框 34"/>
            <p:cNvSpPr txBox="1"/>
            <p:nvPr/>
          </p:nvSpPr>
          <p:spPr>
            <a:xfrm>
              <a:off x="3486050"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1960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6" name="文本框 35"/>
            <p:cNvSpPr txBox="1"/>
            <p:nvPr/>
          </p:nvSpPr>
          <p:spPr>
            <a:xfrm>
              <a:off x="3539750" y="2775229"/>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25880</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7" name="任意多边形: 形状 80"/>
            <p:cNvSpPr/>
            <p:nvPr/>
          </p:nvSpPr>
          <p:spPr>
            <a:xfrm rot="16200000">
              <a:off x="3340692" y="4212286"/>
              <a:ext cx="1167878" cy="341537"/>
            </a:xfrm>
            <a:custGeom>
              <a:avLst/>
              <a:gdLst>
                <a:gd name="connsiteX0" fmla="*/ 1167878 w 1167878"/>
                <a:gd name="connsiteY0" fmla="*/ 170769 h 341537"/>
                <a:gd name="connsiteX1" fmla="*/ 971241 w 1167878"/>
                <a:gd name="connsiteY1" fmla="*/ 341537 h 341537"/>
                <a:gd name="connsiteX2" fmla="*/ 774604 w 1167878"/>
                <a:gd name="connsiteY2" fmla="*/ 341536 h 341537"/>
                <a:gd name="connsiteX3" fmla="*/ 774604 w 1167878"/>
                <a:gd name="connsiteY3" fmla="*/ 340846 h 341537"/>
                <a:gd name="connsiteX4" fmla="*/ 0 w 1167878"/>
                <a:gd name="connsiteY4" fmla="*/ 340846 h 341537"/>
                <a:gd name="connsiteX5" fmla="*/ 0 w 1167878"/>
                <a:gd name="connsiteY5" fmla="*/ 0 h 341537"/>
                <a:gd name="connsiteX6" fmla="*/ 923362 w 1167878"/>
                <a:gd name="connsiteY6" fmla="*/ 0 h 341537"/>
                <a:gd name="connsiteX7" fmla="*/ 923362 w 1167878"/>
                <a:gd name="connsiteY7" fmla="*/ 1 h 341537"/>
                <a:gd name="connsiteX8" fmla="*/ 971241 w 1167878"/>
                <a:gd name="connsiteY8" fmla="*/ 1 h 341537"/>
                <a:gd name="connsiteX9" fmla="*/ 1167878 w 1167878"/>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878" h="341537">
                  <a:moveTo>
                    <a:pt x="1167878" y="170769"/>
                  </a:moveTo>
                  <a:cubicBezTo>
                    <a:pt x="1167878" y="265082"/>
                    <a:pt x="1079841" y="341537"/>
                    <a:pt x="971241" y="341537"/>
                  </a:cubicBezTo>
                  <a:lnTo>
                    <a:pt x="774604" y="341536"/>
                  </a:lnTo>
                  <a:lnTo>
                    <a:pt x="774604" y="340846"/>
                  </a:lnTo>
                  <a:lnTo>
                    <a:pt x="0" y="340846"/>
                  </a:lnTo>
                  <a:lnTo>
                    <a:pt x="0" y="0"/>
                  </a:lnTo>
                  <a:lnTo>
                    <a:pt x="923362" y="0"/>
                  </a:lnTo>
                  <a:lnTo>
                    <a:pt x="923362" y="1"/>
                  </a:lnTo>
                  <a:lnTo>
                    <a:pt x="971241" y="1"/>
                  </a:lnTo>
                  <a:cubicBezTo>
                    <a:pt x="1079841" y="1"/>
                    <a:pt x="1167878" y="76456"/>
                    <a:pt x="1167878"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565652" y="3159387"/>
            <a:ext cx="877163" cy="2889992"/>
            <a:chOff x="4368075" y="2578931"/>
            <a:chExt cx="877163" cy="2889992"/>
          </a:xfrm>
        </p:grpSpPr>
        <p:sp>
          <p:nvSpPr>
            <p:cNvPr id="39" name="流程图: 接点 19"/>
            <p:cNvSpPr/>
            <p:nvPr/>
          </p:nvSpPr>
          <p:spPr>
            <a:xfrm>
              <a:off x="4730456" y="333040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51" name="文本框 50"/>
            <p:cNvSpPr txBox="1"/>
            <p:nvPr/>
          </p:nvSpPr>
          <p:spPr>
            <a:xfrm>
              <a:off x="4368075"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1970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2" name="文本框 51"/>
            <p:cNvSpPr txBox="1"/>
            <p:nvPr/>
          </p:nvSpPr>
          <p:spPr>
            <a:xfrm>
              <a:off x="4421775" y="2578931"/>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34432</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3" name="任意多边形: 形状 79"/>
            <p:cNvSpPr/>
            <p:nvPr/>
          </p:nvSpPr>
          <p:spPr>
            <a:xfrm rot="16200000">
              <a:off x="4106240" y="4095809"/>
              <a:ext cx="1400833" cy="341537"/>
            </a:xfrm>
            <a:custGeom>
              <a:avLst/>
              <a:gdLst>
                <a:gd name="connsiteX0" fmla="*/ 1400833 w 1400833"/>
                <a:gd name="connsiteY0" fmla="*/ 170769 h 341537"/>
                <a:gd name="connsiteX1" fmla="*/ 1204196 w 1400833"/>
                <a:gd name="connsiteY1" fmla="*/ 341537 h 341537"/>
                <a:gd name="connsiteX2" fmla="*/ 1007559 w 1400833"/>
                <a:gd name="connsiteY2" fmla="*/ 341536 h 341537"/>
                <a:gd name="connsiteX3" fmla="*/ 1007559 w 1400833"/>
                <a:gd name="connsiteY3" fmla="*/ 340846 h 341537"/>
                <a:gd name="connsiteX4" fmla="*/ 0 w 1400833"/>
                <a:gd name="connsiteY4" fmla="*/ 340846 h 341537"/>
                <a:gd name="connsiteX5" fmla="*/ 0 w 1400833"/>
                <a:gd name="connsiteY5" fmla="*/ 0 h 341537"/>
                <a:gd name="connsiteX6" fmla="*/ 1156317 w 1400833"/>
                <a:gd name="connsiteY6" fmla="*/ 0 h 341537"/>
                <a:gd name="connsiteX7" fmla="*/ 1156317 w 1400833"/>
                <a:gd name="connsiteY7" fmla="*/ 1 h 341537"/>
                <a:gd name="connsiteX8" fmla="*/ 1204196 w 1400833"/>
                <a:gd name="connsiteY8" fmla="*/ 1 h 341537"/>
                <a:gd name="connsiteX9" fmla="*/ 1400833 w 1400833"/>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833" h="341537">
                  <a:moveTo>
                    <a:pt x="1400833" y="170769"/>
                  </a:moveTo>
                  <a:cubicBezTo>
                    <a:pt x="1400833" y="265082"/>
                    <a:pt x="1312796" y="341537"/>
                    <a:pt x="1204196" y="341537"/>
                  </a:cubicBezTo>
                  <a:lnTo>
                    <a:pt x="1007559" y="341536"/>
                  </a:lnTo>
                  <a:lnTo>
                    <a:pt x="1007559" y="340846"/>
                  </a:lnTo>
                  <a:lnTo>
                    <a:pt x="0" y="340846"/>
                  </a:lnTo>
                  <a:lnTo>
                    <a:pt x="0" y="0"/>
                  </a:lnTo>
                  <a:lnTo>
                    <a:pt x="1156317" y="0"/>
                  </a:lnTo>
                  <a:lnTo>
                    <a:pt x="1156317" y="1"/>
                  </a:lnTo>
                  <a:lnTo>
                    <a:pt x="1204196" y="1"/>
                  </a:lnTo>
                  <a:cubicBezTo>
                    <a:pt x="1312796" y="1"/>
                    <a:pt x="1400833" y="76456"/>
                    <a:pt x="1400833"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4482805" y="2604249"/>
            <a:ext cx="877163" cy="3445130"/>
            <a:chOff x="5239842" y="2023793"/>
            <a:chExt cx="877163" cy="3445130"/>
          </a:xfrm>
        </p:grpSpPr>
        <p:sp>
          <p:nvSpPr>
            <p:cNvPr id="55" name="流程图: 接点 21"/>
            <p:cNvSpPr/>
            <p:nvPr/>
          </p:nvSpPr>
          <p:spPr>
            <a:xfrm>
              <a:off x="5602223" y="277522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56" name="文本框 55"/>
            <p:cNvSpPr txBox="1"/>
            <p:nvPr/>
          </p:nvSpPr>
          <p:spPr>
            <a:xfrm>
              <a:off x="5239842"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1980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7" name="文本框 56"/>
            <p:cNvSpPr txBox="1"/>
            <p:nvPr/>
          </p:nvSpPr>
          <p:spPr>
            <a:xfrm>
              <a:off x="5293542" y="20237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42361</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8" name="任意多边形: 形状 78"/>
            <p:cNvSpPr/>
            <p:nvPr/>
          </p:nvSpPr>
          <p:spPr>
            <a:xfrm rot="16200000">
              <a:off x="4715040" y="3832842"/>
              <a:ext cx="1926767" cy="341537"/>
            </a:xfrm>
            <a:custGeom>
              <a:avLst/>
              <a:gdLst>
                <a:gd name="connsiteX0" fmla="*/ 1926767 w 1926767"/>
                <a:gd name="connsiteY0" fmla="*/ 170769 h 341537"/>
                <a:gd name="connsiteX1" fmla="*/ 1730130 w 1926767"/>
                <a:gd name="connsiteY1" fmla="*/ 341537 h 341537"/>
                <a:gd name="connsiteX2" fmla="*/ 1533493 w 1926767"/>
                <a:gd name="connsiteY2" fmla="*/ 341536 h 341537"/>
                <a:gd name="connsiteX3" fmla="*/ 1533493 w 1926767"/>
                <a:gd name="connsiteY3" fmla="*/ 340846 h 341537"/>
                <a:gd name="connsiteX4" fmla="*/ 0 w 1926767"/>
                <a:gd name="connsiteY4" fmla="*/ 340846 h 341537"/>
                <a:gd name="connsiteX5" fmla="*/ 0 w 1926767"/>
                <a:gd name="connsiteY5" fmla="*/ 0 h 341537"/>
                <a:gd name="connsiteX6" fmla="*/ 1682251 w 1926767"/>
                <a:gd name="connsiteY6" fmla="*/ 0 h 341537"/>
                <a:gd name="connsiteX7" fmla="*/ 1682251 w 1926767"/>
                <a:gd name="connsiteY7" fmla="*/ 1 h 341537"/>
                <a:gd name="connsiteX8" fmla="*/ 1730130 w 1926767"/>
                <a:gd name="connsiteY8" fmla="*/ 1 h 341537"/>
                <a:gd name="connsiteX9" fmla="*/ 1926767 w 1926767"/>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6767" h="341537">
                  <a:moveTo>
                    <a:pt x="1926767" y="170769"/>
                  </a:moveTo>
                  <a:cubicBezTo>
                    <a:pt x="1926767" y="265082"/>
                    <a:pt x="1838730" y="341537"/>
                    <a:pt x="1730130" y="341537"/>
                  </a:cubicBezTo>
                  <a:lnTo>
                    <a:pt x="1533493" y="341536"/>
                  </a:lnTo>
                  <a:lnTo>
                    <a:pt x="1533493" y="340846"/>
                  </a:lnTo>
                  <a:lnTo>
                    <a:pt x="0" y="340846"/>
                  </a:lnTo>
                  <a:lnTo>
                    <a:pt x="0" y="0"/>
                  </a:lnTo>
                  <a:lnTo>
                    <a:pt x="1682251" y="0"/>
                  </a:lnTo>
                  <a:lnTo>
                    <a:pt x="1682251" y="1"/>
                  </a:lnTo>
                  <a:lnTo>
                    <a:pt x="1730130" y="1"/>
                  </a:lnTo>
                  <a:cubicBezTo>
                    <a:pt x="1838730" y="1"/>
                    <a:pt x="1926767" y="76456"/>
                    <a:pt x="1926767"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5399958" y="2149830"/>
            <a:ext cx="877163" cy="3899549"/>
            <a:chOff x="6116738" y="1569374"/>
            <a:chExt cx="877163" cy="3899549"/>
          </a:xfrm>
        </p:grpSpPr>
        <p:sp>
          <p:nvSpPr>
            <p:cNvPr id="60" name="流程图: 接点 23"/>
            <p:cNvSpPr/>
            <p:nvPr/>
          </p:nvSpPr>
          <p:spPr>
            <a:xfrm>
              <a:off x="6479119" y="234695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61" name="文本框 60"/>
            <p:cNvSpPr txBox="1"/>
            <p:nvPr/>
          </p:nvSpPr>
          <p:spPr>
            <a:xfrm>
              <a:off x="6116738"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1990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2" name="文本框 61"/>
            <p:cNvSpPr txBox="1"/>
            <p:nvPr/>
          </p:nvSpPr>
          <p:spPr>
            <a:xfrm>
              <a:off x="6170438" y="1569374"/>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64749</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3" name="任意多边形: 形状 77"/>
            <p:cNvSpPr/>
            <p:nvPr/>
          </p:nvSpPr>
          <p:spPr>
            <a:xfrm rot="16200000">
              <a:off x="5378826" y="3619732"/>
              <a:ext cx="2352986" cy="341537"/>
            </a:xfrm>
            <a:custGeom>
              <a:avLst/>
              <a:gdLst>
                <a:gd name="connsiteX0" fmla="*/ 2352986 w 2352986"/>
                <a:gd name="connsiteY0" fmla="*/ 170769 h 341537"/>
                <a:gd name="connsiteX1" fmla="*/ 2156349 w 2352986"/>
                <a:gd name="connsiteY1" fmla="*/ 341537 h 341537"/>
                <a:gd name="connsiteX2" fmla="*/ 1959712 w 2352986"/>
                <a:gd name="connsiteY2" fmla="*/ 341536 h 341537"/>
                <a:gd name="connsiteX3" fmla="*/ 1959712 w 2352986"/>
                <a:gd name="connsiteY3" fmla="*/ 340846 h 341537"/>
                <a:gd name="connsiteX4" fmla="*/ 0 w 2352986"/>
                <a:gd name="connsiteY4" fmla="*/ 340846 h 341537"/>
                <a:gd name="connsiteX5" fmla="*/ 0 w 2352986"/>
                <a:gd name="connsiteY5" fmla="*/ 0 h 341537"/>
                <a:gd name="connsiteX6" fmla="*/ 2108470 w 2352986"/>
                <a:gd name="connsiteY6" fmla="*/ 0 h 341537"/>
                <a:gd name="connsiteX7" fmla="*/ 2108470 w 2352986"/>
                <a:gd name="connsiteY7" fmla="*/ 1 h 341537"/>
                <a:gd name="connsiteX8" fmla="*/ 2156349 w 2352986"/>
                <a:gd name="connsiteY8" fmla="*/ 1 h 341537"/>
                <a:gd name="connsiteX9" fmla="*/ 2352986 w 2352986"/>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986" h="341537">
                  <a:moveTo>
                    <a:pt x="2352986" y="170769"/>
                  </a:moveTo>
                  <a:cubicBezTo>
                    <a:pt x="2352986" y="265082"/>
                    <a:pt x="2264949" y="341537"/>
                    <a:pt x="2156349" y="341537"/>
                  </a:cubicBezTo>
                  <a:lnTo>
                    <a:pt x="1959712" y="341536"/>
                  </a:lnTo>
                  <a:lnTo>
                    <a:pt x="1959712" y="340846"/>
                  </a:lnTo>
                  <a:lnTo>
                    <a:pt x="0" y="340846"/>
                  </a:lnTo>
                  <a:lnTo>
                    <a:pt x="0" y="0"/>
                  </a:lnTo>
                  <a:lnTo>
                    <a:pt x="2108470" y="0"/>
                  </a:lnTo>
                  <a:lnTo>
                    <a:pt x="2108470" y="1"/>
                  </a:lnTo>
                  <a:lnTo>
                    <a:pt x="2156349" y="1"/>
                  </a:lnTo>
                  <a:cubicBezTo>
                    <a:pt x="2264949" y="1"/>
                    <a:pt x="2352986" y="76456"/>
                    <a:pt x="2352986"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6317111" y="2102539"/>
            <a:ext cx="877163" cy="3946840"/>
            <a:chOff x="6993634" y="1522083"/>
            <a:chExt cx="877163" cy="3946840"/>
          </a:xfrm>
        </p:grpSpPr>
        <p:sp>
          <p:nvSpPr>
            <p:cNvPr id="65" name="流程图: 接点 24"/>
            <p:cNvSpPr/>
            <p:nvPr/>
          </p:nvSpPr>
          <p:spPr>
            <a:xfrm>
              <a:off x="7356015" y="2248988"/>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66" name="文本框 65"/>
            <p:cNvSpPr txBox="1"/>
            <p:nvPr/>
          </p:nvSpPr>
          <p:spPr>
            <a:xfrm>
              <a:off x="6993634"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2000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7" name="文本框 66"/>
            <p:cNvSpPr txBox="1"/>
            <p:nvPr/>
          </p:nvSpPr>
          <p:spPr>
            <a:xfrm>
              <a:off x="7047334" y="152208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72085</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8" name="任意多边形: 形状 76"/>
            <p:cNvSpPr/>
            <p:nvPr/>
          </p:nvSpPr>
          <p:spPr>
            <a:xfrm rot="16200000">
              <a:off x="6198399" y="3562409"/>
              <a:ext cx="2467633" cy="341537"/>
            </a:xfrm>
            <a:custGeom>
              <a:avLst/>
              <a:gdLst>
                <a:gd name="connsiteX0" fmla="*/ 2467633 w 2467633"/>
                <a:gd name="connsiteY0" fmla="*/ 170769 h 341537"/>
                <a:gd name="connsiteX1" fmla="*/ 2270996 w 2467633"/>
                <a:gd name="connsiteY1" fmla="*/ 341537 h 341537"/>
                <a:gd name="connsiteX2" fmla="*/ 2074359 w 2467633"/>
                <a:gd name="connsiteY2" fmla="*/ 341536 h 341537"/>
                <a:gd name="connsiteX3" fmla="*/ 2074359 w 2467633"/>
                <a:gd name="connsiteY3" fmla="*/ 340846 h 341537"/>
                <a:gd name="connsiteX4" fmla="*/ 0 w 2467633"/>
                <a:gd name="connsiteY4" fmla="*/ 340846 h 341537"/>
                <a:gd name="connsiteX5" fmla="*/ 1 w 2467633"/>
                <a:gd name="connsiteY5" fmla="*/ 0 h 341537"/>
                <a:gd name="connsiteX6" fmla="*/ 2223117 w 2467633"/>
                <a:gd name="connsiteY6" fmla="*/ 0 h 341537"/>
                <a:gd name="connsiteX7" fmla="*/ 2223117 w 2467633"/>
                <a:gd name="connsiteY7" fmla="*/ 1 h 341537"/>
                <a:gd name="connsiteX8" fmla="*/ 2270996 w 2467633"/>
                <a:gd name="connsiteY8" fmla="*/ 1 h 341537"/>
                <a:gd name="connsiteX9" fmla="*/ 2467633 w 2467633"/>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7633" h="341537">
                  <a:moveTo>
                    <a:pt x="2467633" y="170769"/>
                  </a:moveTo>
                  <a:cubicBezTo>
                    <a:pt x="2467633" y="265082"/>
                    <a:pt x="2379596" y="341537"/>
                    <a:pt x="2270996" y="341537"/>
                  </a:cubicBezTo>
                  <a:lnTo>
                    <a:pt x="2074359" y="341536"/>
                  </a:lnTo>
                  <a:lnTo>
                    <a:pt x="2074359" y="340846"/>
                  </a:lnTo>
                  <a:lnTo>
                    <a:pt x="0" y="340846"/>
                  </a:lnTo>
                  <a:lnTo>
                    <a:pt x="1" y="0"/>
                  </a:lnTo>
                  <a:lnTo>
                    <a:pt x="2223117" y="0"/>
                  </a:lnTo>
                  <a:lnTo>
                    <a:pt x="2223117" y="1"/>
                  </a:lnTo>
                  <a:lnTo>
                    <a:pt x="2270996" y="1"/>
                  </a:lnTo>
                  <a:cubicBezTo>
                    <a:pt x="2379596" y="1"/>
                    <a:pt x="2467633" y="76456"/>
                    <a:pt x="2467633"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7234264" y="1862284"/>
            <a:ext cx="877163" cy="4187095"/>
            <a:chOff x="7870530" y="1281828"/>
            <a:chExt cx="877163" cy="4187095"/>
          </a:xfrm>
        </p:grpSpPr>
        <p:sp>
          <p:nvSpPr>
            <p:cNvPr id="70" name="流程图: 接点 27"/>
            <p:cNvSpPr/>
            <p:nvPr/>
          </p:nvSpPr>
          <p:spPr>
            <a:xfrm>
              <a:off x="8232911" y="207264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71" name="文本框 70"/>
            <p:cNvSpPr txBox="1"/>
            <p:nvPr/>
          </p:nvSpPr>
          <p:spPr>
            <a:xfrm>
              <a:off x="7870530"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2010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3" name="文本框 72"/>
            <p:cNvSpPr txBox="1"/>
            <p:nvPr/>
          </p:nvSpPr>
          <p:spPr>
            <a:xfrm>
              <a:off x="7924230" y="1281828"/>
              <a:ext cx="769763" cy="584775"/>
            </a:xfrm>
            <a:prstGeom prst="rect">
              <a:avLst/>
            </a:prstGeom>
            <a:noFill/>
          </p:spPr>
          <p:txBody>
            <a:bodyPr wrap="none" rtlCol="0">
              <a:spAutoFit/>
            </a:bodyPr>
            <a:lstStyle/>
            <a:p>
              <a:r>
                <a:rPr lang="en-US" altLang="zh-CN" dirty="0">
                  <a:solidFill>
                    <a:schemeClr val="tx1">
                      <a:lumMod val="85000"/>
                      <a:lumOff val="15000"/>
                    </a:schemeClr>
                  </a:solidFill>
                  <a:latin typeface="楷体" panose="02010609060101010101" pitchFamily="49" charset="-122"/>
                  <a:ea typeface="楷体" panose="02010609060101010101" pitchFamily="49" charset="-122"/>
                </a:rPr>
                <a:t>76105</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4" name="任意多边形: 形状 75"/>
            <p:cNvSpPr/>
            <p:nvPr/>
          </p:nvSpPr>
          <p:spPr>
            <a:xfrm rot="16200000">
              <a:off x="6981508" y="3468621"/>
              <a:ext cx="2655207" cy="341538"/>
            </a:xfrm>
            <a:custGeom>
              <a:avLst/>
              <a:gdLst>
                <a:gd name="connsiteX0" fmla="*/ 2655207 w 2655207"/>
                <a:gd name="connsiteY0" fmla="*/ 170770 h 341538"/>
                <a:gd name="connsiteX1" fmla="*/ 2458570 w 2655207"/>
                <a:gd name="connsiteY1" fmla="*/ 341538 h 341538"/>
                <a:gd name="connsiteX2" fmla="*/ 2261933 w 2655207"/>
                <a:gd name="connsiteY2" fmla="*/ 341536 h 341538"/>
                <a:gd name="connsiteX3" fmla="*/ 2261933 w 2655207"/>
                <a:gd name="connsiteY3" fmla="*/ 340846 h 341538"/>
                <a:gd name="connsiteX4" fmla="*/ 0 w 2655207"/>
                <a:gd name="connsiteY4" fmla="*/ 340846 h 341538"/>
                <a:gd name="connsiteX5" fmla="*/ 0 w 2655207"/>
                <a:gd name="connsiteY5" fmla="*/ 0 h 341538"/>
                <a:gd name="connsiteX6" fmla="*/ 2410691 w 2655207"/>
                <a:gd name="connsiteY6" fmla="*/ 0 h 341538"/>
                <a:gd name="connsiteX7" fmla="*/ 2410691 w 2655207"/>
                <a:gd name="connsiteY7" fmla="*/ 1 h 341538"/>
                <a:gd name="connsiteX8" fmla="*/ 2458570 w 2655207"/>
                <a:gd name="connsiteY8" fmla="*/ 1 h 341538"/>
                <a:gd name="connsiteX9" fmla="*/ 2655207 w 2655207"/>
                <a:gd name="connsiteY9" fmla="*/ 170770 h 3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5207" h="341538">
                  <a:moveTo>
                    <a:pt x="2655207" y="170770"/>
                  </a:moveTo>
                  <a:cubicBezTo>
                    <a:pt x="2655207" y="265082"/>
                    <a:pt x="2567170" y="341538"/>
                    <a:pt x="2458570" y="341538"/>
                  </a:cubicBezTo>
                  <a:lnTo>
                    <a:pt x="2261933" y="341536"/>
                  </a:lnTo>
                  <a:lnTo>
                    <a:pt x="2261933" y="340846"/>
                  </a:lnTo>
                  <a:lnTo>
                    <a:pt x="0" y="340846"/>
                  </a:lnTo>
                  <a:lnTo>
                    <a:pt x="0" y="0"/>
                  </a:lnTo>
                  <a:lnTo>
                    <a:pt x="2410691" y="0"/>
                  </a:lnTo>
                  <a:lnTo>
                    <a:pt x="2410691" y="1"/>
                  </a:lnTo>
                  <a:lnTo>
                    <a:pt x="2458570" y="1"/>
                  </a:lnTo>
                  <a:cubicBezTo>
                    <a:pt x="2567170" y="1"/>
                    <a:pt x="2655207" y="76456"/>
                    <a:pt x="2655207" y="170770"/>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8151415" y="1669149"/>
            <a:ext cx="986168" cy="4380230"/>
            <a:chOff x="8747426" y="1088693"/>
            <a:chExt cx="986168" cy="4380230"/>
          </a:xfrm>
        </p:grpSpPr>
        <p:sp>
          <p:nvSpPr>
            <p:cNvPr id="76" name="流程图: 接点 29"/>
            <p:cNvSpPr/>
            <p:nvPr/>
          </p:nvSpPr>
          <p:spPr>
            <a:xfrm>
              <a:off x="9164310" y="1887582"/>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77" name="文本框 76"/>
            <p:cNvSpPr txBox="1"/>
            <p:nvPr/>
          </p:nvSpPr>
          <p:spPr>
            <a:xfrm>
              <a:off x="8855629" y="10886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77586</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8" name="文本框 77"/>
            <p:cNvSpPr txBox="1"/>
            <p:nvPr/>
          </p:nvSpPr>
          <p:spPr>
            <a:xfrm>
              <a:off x="8747426" y="5099591"/>
              <a:ext cx="986168" cy="369332"/>
            </a:xfrm>
            <a:prstGeom prst="rect">
              <a:avLst/>
            </a:prstGeom>
            <a:noFill/>
          </p:spPr>
          <p:txBody>
            <a:bodyPr wrap="squar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2018</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9" name="任意多边形: 形状 74"/>
            <p:cNvSpPr/>
            <p:nvPr/>
          </p:nvSpPr>
          <p:spPr>
            <a:xfrm>
              <a:off x="9069742" y="2150325"/>
              <a:ext cx="341536" cy="2816669"/>
            </a:xfrm>
            <a:custGeom>
              <a:avLst/>
              <a:gdLst>
                <a:gd name="connsiteX0" fmla="*/ 170768 w 341536"/>
                <a:gd name="connsiteY0" fmla="*/ 0 h 2816669"/>
                <a:gd name="connsiteX1" fmla="*/ 341536 w 341536"/>
                <a:gd name="connsiteY1" fmla="*/ 196637 h 2816669"/>
                <a:gd name="connsiteX2" fmla="*/ 341536 w 341536"/>
                <a:gd name="connsiteY2" fmla="*/ 393275 h 2816669"/>
                <a:gd name="connsiteX3" fmla="*/ 340845 w 341536"/>
                <a:gd name="connsiteY3" fmla="*/ 393275 h 2816669"/>
                <a:gd name="connsiteX4" fmla="*/ 340845 w 341536"/>
                <a:gd name="connsiteY4" fmla="*/ 2816669 h 2816669"/>
                <a:gd name="connsiteX5" fmla="*/ 0 w 341536"/>
                <a:gd name="connsiteY5" fmla="*/ 2816669 h 2816669"/>
                <a:gd name="connsiteX6" fmla="*/ 0 w 341536"/>
                <a:gd name="connsiteY6" fmla="*/ 393275 h 2816669"/>
                <a:gd name="connsiteX7" fmla="*/ 0 w 341536"/>
                <a:gd name="connsiteY7" fmla="*/ 244516 h 2816669"/>
                <a:gd name="connsiteX8" fmla="*/ 0 w 341536"/>
                <a:gd name="connsiteY8" fmla="*/ 196637 h 2816669"/>
                <a:gd name="connsiteX9" fmla="*/ 170768 w 341536"/>
                <a:gd name="connsiteY9" fmla="*/ 0 h 28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536" h="2816669">
                  <a:moveTo>
                    <a:pt x="170768" y="0"/>
                  </a:moveTo>
                  <a:cubicBezTo>
                    <a:pt x="265082" y="0"/>
                    <a:pt x="341536" y="88037"/>
                    <a:pt x="341536" y="196637"/>
                  </a:cubicBezTo>
                  <a:lnTo>
                    <a:pt x="341536" y="393275"/>
                  </a:lnTo>
                  <a:lnTo>
                    <a:pt x="340845" y="393275"/>
                  </a:lnTo>
                  <a:lnTo>
                    <a:pt x="340845" y="2816669"/>
                  </a:lnTo>
                  <a:lnTo>
                    <a:pt x="0" y="2816669"/>
                  </a:lnTo>
                  <a:lnTo>
                    <a:pt x="0" y="393275"/>
                  </a:lnTo>
                  <a:lnTo>
                    <a:pt x="0" y="244516"/>
                  </a:lnTo>
                  <a:lnTo>
                    <a:pt x="0" y="196637"/>
                  </a:lnTo>
                  <a:cubicBezTo>
                    <a:pt x="0" y="88037"/>
                    <a:pt x="76456" y="0"/>
                    <a:pt x="170768" y="0"/>
                  </a:cubicBezTo>
                  <a:close/>
                </a:path>
              </a:pathLst>
            </a:custGeom>
            <a:gradFill flip="none" rotWithShape="1">
              <a:gsLst>
                <a:gs pos="0">
                  <a:srgbClr val="3F9B67"/>
                </a:gs>
                <a:gs pos="100000">
                  <a:srgbClr val="3F9B67">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2" name="矩形 1"/>
          <p:cNvSpPr/>
          <p:nvPr/>
        </p:nvSpPr>
        <p:spPr>
          <a:xfrm>
            <a:off x="9427504" y="3294952"/>
            <a:ext cx="238930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000" dirty="0">
                <a:solidFill>
                  <a:srgbClr val="333333"/>
                </a:solidFill>
                <a:latin typeface="宋体" panose="02010600030101010101" pitchFamily="2" charset="-122"/>
              </a:rPr>
              <a:t>2020</a:t>
            </a:r>
            <a:r>
              <a:rPr lang="zh-CN" altLang="en-US" sz="2000" dirty="0">
                <a:solidFill>
                  <a:srgbClr val="333333"/>
                </a:solidFill>
                <a:latin typeface="宋体" panose="02010600030101010101" pitchFamily="2" charset="-122"/>
                <a:ea typeface="宋体" panose="02010600030101010101" pitchFamily="2" charset="-122"/>
              </a:rPr>
              <a:t>年，全国城镇新增就业</a:t>
            </a:r>
            <a:r>
              <a:rPr lang="en-US" altLang="zh-CN" sz="2000" dirty="0">
                <a:solidFill>
                  <a:srgbClr val="333333"/>
                </a:solidFill>
                <a:latin typeface="宋体" panose="02010600030101010101" pitchFamily="2" charset="-122"/>
              </a:rPr>
              <a:t>1186</a:t>
            </a:r>
            <a:r>
              <a:rPr lang="zh-CN" altLang="en-US" sz="2000" dirty="0">
                <a:solidFill>
                  <a:srgbClr val="333333"/>
                </a:solidFill>
                <a:latin typeface="宋体" panose="02010600030101010101" pitchFamily="2" charset="-122"/>
                <a:ea typeface="宋体" panose="02010600030101010101" pitchFamily="2" charset="-122"/>
              </a:rPr>
              <a:t>万人；全国城镇调查失业率平均为</a:t>
            </a:r>
            <a:r>
              <a:rPr lang="en-US" altLang="zh-CN" sz="2000" dirty="0">
                <a:solidFill>
                  <a:srgbClr val="333333"/>
                </a:solidFill>
                <a:latin typeface="宋体" panose="02010600030101010101" pitchFamily="2" charset="-122"/>
              </a:rPr>
              <a:t>5.6%</a:t>
            </a:r>
            <a:r>
              <a:rPr lang="zh-CN" altLang="en-US" sz="2000" dirty="0">
                <a:solidFill>
                  <a:srgbClr val="333333"/>
                </a:solidFill>
                <a:latin typeface="宋体" panose="02010600030101010101" pitchFamily="2" charset="-122"/>
                <a:ea typeface="宋体" panose="02010600030101010101" pitchFamily="2" charset="-122"/>
              </a:rPr>
              <a:t>，低于</a:t>
            </a:r>
            <a:r>
              <a:rPr lang="en-US" altLang="zh-CN" sz="2000" dirty="0">
                <a:solidFill>
                  <a:srgbClr val="333333"/>
                </a:solidFill>
                <a:latin typeface="宋体" panose="02010600030101010101" pitchFamily="2" charset="-122"/>
              </a:rPr>
              <a:t>6%</a:t>
            </a:r>
            <a:r>
              <a:rPr lang="zh-CN" altLang="en-US" sz="2000" dirty="0">
                <a:solidFill>
                  <a:srgbClr val="333333"/>
                </a:solidFill>
                <a:latin typeface="宋体" panose="02010600030101010101" pitchFamily="2" charset="-122"/>
                <a:ea typeface="宋体" panose="02010600030101010101" pitchFamily="2" charset="-122"/>
              </a:rPr>
              <a:t>左右的预期目标。</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par>
                                <p:cTn id="23" presetID="22" presetClass="entr" presetSubtype="4"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down)">
                                      <p:cBhvr>
                                        <p:cTn id="25" dur="500"/>
                                        <p:tgtEl>
                                          <p:spTgt spid="59"/>
                                        </p:tgtEl>
                                      </p:cBhvr>
                                    </p:animEffect>
                                  </p:childTnLst>
                                </p:cTn>
                              </p:par>
                              <p:par>
                                <p:cTn id="26" presetID="22" presetClass="entr" presetSubtype="4"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down)">
                                      <p:cBhvr>
                                        <p:cTn id="28" dur="500"/>
                                        <p:tgtEl>
                                          <p:spTgt spid="64"/>
                                        </p:tgtEl>
                                      </p:cBhvr>
                                    </p:animEffect>
                                  </p:childTnLst>
                                </p:cTn>
                              </p:par>
                              <p:par>
                                <p:cTn id="29" presetID="22" presetClass="entr" presetSubtype="4"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down)">
                                      <p:cBhvr>
                                        <p:cTn id="31" dur="500"/>
                                        <p:tgtEl>
                                          <p:spTgt spid="69"/>
                                        </p:tgtEl>
                                      </p:cBhvr>
                                    </p:animEffect>
                                  </p:childTnLst>
                                </p:cTn>
                              </p:par>
                              <p:par>
                                <p:cTn id="32" presetID="22" presetClass="entr" presetSubtype="4"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down)">
                                      <p:cBhvr>
                                        <p:cTn id="34" dur="500"/>
                                        <p:tgtEl>
                                          <p:spTgt spid="7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nvGrpSpPr>
        <p:grpSpPr>
          <a:xfrm>
            <a:off x="214316" y="2313973"/>
            <a:ext cx="6310856" cy="3879445"/>
            <a:chOff x="1193530" y="2210051"/>
            <a:chExt cx="6832600" cy="3860800"/>
          </a:xfrm>
        </p:grpSpPr>
        <p:sp>
          <p:nvSpPr>
            <p:cNvPr id="74" name="文本框 73"/>
            <p:cNvSpPr txBox="1"/>
            <p:nvPr/>
          </p:nvSpPr>
          <p:spPr>
            <a:xfrm>
              <a:off x="1648551" y="2353297"/>
              <a:ext cx="2172390" cy="606320"/>
            </a:xfrm>
            <a:prstGeom prst="rect">
              <a:avLst/>
            </a:prstGeom>
            <a:noFill/>
          </p:spPr>
          <p:txBody>
            <a:bodyPr wrap="none" rtlCol="0">
              <a:spAutoFit/>
            </a:bodyPr>
            <a:lstStyle/>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居民消费稳步升级</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恩格尔系数降至</a:t>
              </a:r>
              <a:r>
                <a:rPr lang="en-US" altLang="zh-CN" sz="1400" dirty="0">
                  <a:solidFill>
                    <a:schemeClr val="bg1"/>
                  </a:solidFill>
                  <a:latin typeface="微软雅黑" panose="020B0503020204020204" pitchFamily="34" charset="-122"/>
                  <a:ea typeface="微软雅黑" panose="020B0503020204020204" pitchFamily="34" charset="-122"/>
                </a:rPr>
                <a:t>30%</a:t>
              </a:r>
              <a:r>
                <a:rPr lang="zh-CN" altLang="en-US" sz="1400" dirty="0">
                  <a:solidFill>
                    <a:schemeClr val="bg1"/>
                  </a:solidFill>
                  <a:latin typeface="微软雅黑" panose="020B0503020204020204" pitchFamily="34" charset="-122"/>
                  <a:ea typeface="微软雅黑" panose="020B0503020204020204" pitchFamily="34" charset="-122"/>
                </a:rPr>
                <a:t>以下</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93530" y="2210051"/>
              <a:ext cx="6832600" cy="3860800"/>
            </a:xfrm>
            <a:prstGeom prst="rect">
              <a:avLst/>
            </a:prstGeom>
          </p:spPr>
        </p:pic>
        <p:sp>
          <p:nvSpPr>
            <p:cNvPr id="3" name="矩形 2"/>
            <p:cNvSpPr/>
            <p:nvPr/>
          </p:nvSpPr>
          <p:spPr>
            <a:xfrm>
              <a:off x="2268264" y="2252092"/>
              <a:ext cx="206922" cy="28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 name="组合 6"/>
          <p:cNvGrpSpPr/>
          <p:nvPr/>
        </p:nvGrpSpPr>
        <p:grpSpPr>
          <a:xfrm>
            <a:off x="6525172" y="2313973"/>
            <a:ext cx="5384800" cy="3860800"/>
            <a:chOff x="6525172" y="2313973"/>
            <a:chExt cx="5384800" cy="3860800"/>
          </a:xfrm>
        </p:grpSpPr>
        <p:pic>
          <p:nvPicPr>
            <p:cNvPr id="6" name="图片 5"/>
            <p:cNvPicPr>
              <a:picLocks noChangeAspect="1"/>
            </p:cNvPicPr>
            <p:nvPr/>
          </p:nvPicPr>
          <p:blipFill>
            <a:blip r:embed="rId2"/>
            <a:stretch>
              <a:fillRect/>
            </a:stretch>
          </p:blipFill>
          <p:spPr>
            <a:xfrm>
              <a:off x="6525172" y="2313973"/>
              <a:ext cx="5384800" cy="3860800"/>
            </a:xfrm>
            <a:prstGeom prst="rect">
              <a:avLst/>
            </a:prstGeom>
          </p:spPr>
        </p:pic>
        <p:sp>
          <p:nvSpPr>
            <p:cNvPr id="75" name="矩形 74"/>
            <p:cNvSpPr/>
            <p:nvPr/>
          </p:nvSpPr>
          <p:spPr>
            <a:xfrm>
              <a:off x="7453809" y="2403515"/>
              <a:ext cx="191121" cy="2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框 74"/>
          <p:cNvSpPr txBox="1"/>
          <p:nvPr/>
        </p:nvSpPr>
        <p:spPr>
          <a:xfrm>
            <a:off x="4409238" y="6323095"/>
            <a:ext cx="3474532" cy="276999"/>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资料来源：国家统计局</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90" name="文本框 89"/>
          <p:cNvSpPr txBox="1"/>
          <p:nvPr/>
        </p:nvSpPr>
        <p:spPr>
          <a:xfrm>
            <a:off x="3046759" y="6186954"/>
            <a:ext cx="5063828" cy="646331"/>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1949-2020</a:t>
            </a:r>
            <a:r>
              <a:rPr lang="zh-CN" altLang="en-US" dirty="0"/>
              <a:t>年我国医疗卫生机构床位数。</a:t>
            </a:r>
            <a:endParaRPr lang="en-US" altLang="zh-CN" dirty="0"/>
          </a:p>
          <a:p>
            <a:pPr algn="ctr"/>
            <a:r>
              <a:rPr lang="zh-CN" altLang="en-US" dirty="0"/>
              <a:t>资料来源：</a:t>
            </a:r>
            <a:r>
              <a:rPr lang="en-US" altLang="zh-CN" dirty="0"/>
              <a:t>2021</a:t>
            </a:r>
            <a:r>
              <a:rPr lang="zh-CN" altLang="en-US" dirty="0"/>
              <a:t>版教材辅导课件，国家统计局</a:t>
            </a:r>
            <a:endParaRPr lang="zh-CN" altLang="en-US" dirty="0"/>
          </a:p>
          <a:p>
            <a:pPr algn="ctr"/>
            <a:endParaRPr lang="zh-CN" altLang="en-US" dirty="0"/>
          </a:p>
        </p:txBody>
      </p:sp>
      <p:grpSp>
        <p:nvGrpSpPr>
          <p:cNvPr id="2" name="组合 1"/>
          <p:cNvGrpSpPr/>
          <p:nvPr/>
        </p:nvGrpSpPr>
        <p:grpSpPr>
          <a:xfrm>
            <a:off x="1306139" y="1372228"/>
            <a:ext cx="8545068" cy="4870400"/>
            <a:chOff x="1858361" y="1448395"/>
            <a:chExt cx="7440624" cy="4275544"/>
          </a:xfrm>
        </p:grpSpPr>
        <p:grpSp>
          <p:nvGrpSpPr>
            <p:cNvPr id="91" name="组合 90"/>
            <p:cNvGrpSpPr/>
            <p:nvPr/>
          </p:nvGrpSpPr>
          <p:grpSpPr>
            <a:xfrm>
              <a:off x="1858361" y="1448395"/>
              <a:ext cx="7440624" cy="4275544"/>
              <a:chOff x="263106" y="159276"/>
              <a:chExt cx="7440624" cy="4275544"/>
            </a:xfrm>
          </p:grpSpPr>
          <p:grpSp>
            <p:nvGrpSpPr>
              <p:cNvPr id="92" name="组合 91"/>
              <p:cNvGrpSpPr/>
              <p:nvPr/>
            </p:nvGrpSpPr>
            <p:grpSpPr>
              <a:xfrm>
                <a:off x="263106" y="159276"/>
                <a:ext cx="7440624" cy="4275544"/>
                <a:chOff x="2536406" y="-386824"/>
                <a:chExt cx="7440624" cy="4275544"/>
              </a:xfrm>
            </p:grpSpPr>
            <p:grpSp>
              <p:nvGrpSpPr>
                <p:cNvPr id="94" name="组合 93"/>
                <p:cNvGrpSpPr/>
                <p:nvPr/>
              </p:nvGrpSpPr>
              <p:grpSpPr>
                <a:xfrm>
                  <a:off x="7374132" y="1978001"/>
                  <a:ext cx="1075936" cy="1910719"/>
                  <a:chOff x="7374132" y="1978001"/>
                  <a:chExt cx="1075936" cy="1910719"/>
                </a:xfrm>
              </p:grpSpPr>
              <p:sp>
                <p:nvSpPr>
                  <p:cNvPr id="112" name="bed_291337"/>
                  <p:cNvSpPr>
                    <a:spLocks noChangeAspect="1"/>
                  </p:cNvSpPr>
                  <p:nvPr/>
                </p:nvSpPr>
                <p:spPr bwMode="auto">
                  <a:xfrm>
                    <a:off x="7607258"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13" name="文本框 112"/>
                  <p:cNvSpPr txBox="1"/>
                  <p:nvPr/>
                </p:nvSpPr>
                <p:spPr>
                  <a:xfrm>
                    <a:off x="7374132"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7581721" y="1978001"/>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840</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6318945" y="2244643"/>
                  <a:ext cx="1075936" cy="1644077"/>
                  <a:chOff x="6400315" y="2244643"/>
                  <a:chExt cx="1075936" cy="1644077"/>
                </a:xfrm>
              </p:grpSpPr>
              <p:sp>
                <p:nvSpPr>
                  <p:cNvPr id="109" name="bed_291337"/>
                  <p:cNvSpPr>
                    <a:spLocks noChangeAspect="1"/>
                  </p:cNvSpPr>
                  <p:nvPr/>
                </p:nvSpPr>
                <p:spPr bwMode="auto">
                  <a:xfrm>
                    <a:off x="6633441"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10" name="文本框 109"/>
                  <p:cNvSpPr txBox="1"/>
                  <p:nvPr/>
                </p:nvSpPr>
                <p:spPr>
                  <a:xfrm>
                    <a:off x="6400315"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1" name="文本框 110"/>
                  <p:cNvSpPr txBox="1"/>
                  <p:nvPr/>
                </p:nvSpPr>
                <p:spPr>
                  <a:xfrm>
                    <a:off x="6607904"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479</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5263760" y="2244643"/>
                  <a:ext cx="1075936" cy="1644077"/>
                  <a:chOff x="5336237" y="2244643"/>
                  <a:chExt cx="1075936" cy="1644077"/>
                </a:xfrm>
              </p:grpSpPr>
              <p:sp>
                <p:nvSpPr>
                  <p:cNvPr id="106" name="bed_291337"/>
                  <p:cNvSpPr>
                    <a:spLocks noChangeAspect="1"/>
                  </p:cNvSpPr>
                  <p:nvPr/>
                </p:nvSpPr>
                <p:spPr bwMode="auto">
                  <a:xfrm>
                    <a:off x="5569363"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7" name="文本框 106"/>
                  <p:cNvSpPr txBox="1"/>
                  <p:nvPr/>
                </p:nvSpPr>
                <p:spPr>
                  <a:xfrm>
                    <a:off x="5336237"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2000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文本框 107"/>
                  <p:cNvSpPr txBox="1"/>
                  <p:nvPr/>
                </p:nvSpPr>
                <p:spPr>
                  <a:xfrm>
                    <a:off x="5543826"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318</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4208575" y="2244643"/>
                  <a:ext cx="1075936" cy="1644077"/>
                  <a:chOff x="4217468" y="2244643"/>
                  <a:chExt cx="1075936" cy="1644077"/>
                </a:xfrm>
              </p:grpSpPr>
              <p:sp>
                <p:nvSpPr>
                  <p:cNvPr id="103" name="bed_291337"/>
                  <p:cNvSpPr>
                    <a:spLocks noChangeAspect="1"/>
                  </p:cNvSpPr>
                  <p:nvPr/>
                </p:nvSpPr>
                <p:spPr bwMode="auto">
                  <a:xfrm>
                    <a:off x="4450594"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4" name="文本框 103"/>
                  <p:cNvSpPr txBox="1"/>
                  <p:nvPr/>
                </p:nvSpPr>
                <p:spPr>
                  <a:xfrm>
                    <a:off x="4217468"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1978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4425057"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204</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3153390" y="2296018"/>
                  <a:ext cx="1075936" cy="1592702"/>
                  <a:chOff x="3153390" y="2296018"/>
                  <a:chExt cx="1075936" cy="1592702"/>
                </a:xfrm>
              </p:grpSpPr>
              <p:sp>
                <p:nvSpPr>
                  <p:cNvPr id="100" name="bed_291337"/>
                  <p:cNvSpPr>
                    <a:spLocks noChangeAspect="1"/>
                  </p:cNvSpPr>
                  <p:nvPr/>
                </p:nvSpPr>
                <p:spPr bwMode="auto">
                  <a:xfrm>
                    <a:off x="3386516"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1" name="文本框 100"/>
                  <p:cNvSpPr txBox="1"/>
                  <p:nvPr/>
                </p:nvSpPr>
                <p:spPr>
                  <a:xfrm>
                    <a:off x="3153390"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1949</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3402657" y="2296018"/>
                    <a:ext cx="577402"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8.5</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99" name="图片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570" flipH="1">
                  <a:off x="2536406" y="-386824"/>
                  <a:ext cx="7440624" cy="2861651"/>
                </a:xfrm>
                <a:prstGeom prst="rect">
                  <a:avLst/>
                </a:prstGeom>
              </p:spPr>
            </p:pic>
          </p:grpSp>
          <p:sp>
            <p:nvSpPr>
              <p:cNvPr id="93" name="矩形 92"/>
              <p:cNvSpPr/>
              <p:nvPr/>
            </p:nvSpPr>
            <p:spPr>
              <a:xfrm>
                <a:off x="979769" y="913301"/>
                <a:ext cx="2262158" cy="369332"/>
              </a:xfrm>
              <a:prstGeom prst="rect">
                <a:avLst/>
              </a:prstGeom>
              <a:solidFill>
                <a:srgbClr val="3F9B67"/>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医疗卫生机构床位数</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7958863" y="3259497"/>
              <a:ext cx="668773"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911</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bed_291337"/>
            <p:cNvSpPr>
              <a:spLocks noChangeAspect="1"/>
            </p:cNvSpPr>
            <p:nvPr/>
          </p:nvSpPr>
          <p:spPr bwMode="auto">
            <a:xfrm>
              <a:off x="7984400" y="4741706"/>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59" name="文本框 58"/>
            <p:cNvSpPr txBox="1"/>
            <p:nvPr/>
          </p:nvSpPr>
          <p:spPr>
            <a:xfrm>
              <a:off x="7762583" y="5323829"/>
              <a:ext cx="104387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nodeType="withEffect">
                                  <p:stCondLst>
                                    <p:cond delay="250"/>
                                  </p:stCondLst>
                                  <p:childTnLst>
                                    <p:set>
                                      <p:cBhvr>
                                        <p:cTn id="9" dur="1" fill="hold">
                                          <p:stCondLst>
                                            <p:cond delay="0"/>
                                          </p:stCondLst>
                                        </p:cTn>
                                        <p:tgtEl>
                                          <p:spTgt spid="90">
                                            <p:txEl>
                                              <p:pRg st="0" end="0"/>
                                            </p:txEl>
                                          </p:spTgt>
                                        </p:tgtEl>
                                        <p:attrNameLst>
                                          <p:attrName>style.visibility</p:attrName>
                                        </p:attrNameLst>
                                      </p:cBhvr>
                                      <p:to>
                                        <p:strVal val="visible"/>
                                      </p:to>
                                    </p:set>
                                    <p:animEffect transition="in" filter="fade">
                                      <p:cBhvr>
                                        <p:cTn id="10" dur="500"/>
                                        <p:tgtEl>
                                          <p:spTgt spid="90">
                                            <p:txEl>
                                              <p:pRg st="0" end="0"/>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90">
                                            <p:txEl>
                                              <p:pRg st="1" end="1"/>
                                            </p:txEl>
                                          </p:spTgt>
                                        </p:tgtEl>
                                        <p:attrNameLst>
                                          <p:attrName>style.visibility</p:attrName>
                                        </p:attrNameLst>
                                      </p:cBhvr>
                                      <p:to>
                                        <p:strVal val="visible"/>
                                      </p:to>
                                    </p:set>
                                    <p:animEffect transition="in" filter="fade">
                                      <p:cBhvr>
                                        <p:cTn id="13" dur="5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 name="文本框 88"/>
          <p:cNvSpPr txBox="1"/>
          <p:nvPr/>
        </p:nvSpPr>
        <p:spPr>
          <a:xfrm>
            <a:off x="4666704" y="1951571"/>
            <a:ext cx="2877168" cy="477054"/>
          </a:xfrm>
          <a:prstGeom prst="rect">
            <a:avLst/>
          </a:prstGeom>
          <a:noFill/>
        </p:spPr>
        <p:txBody>
          <a:bodyPr wrap="square" rtlCol="0">
            <a:spAutoFit/>
          </a:bodyPr>
          <a:lstStyle/>
          <a:p>
            <a:pPr algn="r">
              <a:lnSpc>
                <a:spcPct val="125000"/>
              </a:lnSpc>
            </a:pPr>
            <a:r>
              <a:rPr lang="zh-CN" altLang="en-US" sz="2000" b="1" dirty="0">
                <a:solidFill>
                  <a:srgbClr val="006C53"/>
                </a:solidFill>
                <a:latin typeface="楷体" panose="02010609060101010101" pitchFamily="49" charset="-122"/>
                <a:ea typeface="楷体" panose="02010609060101010101" pitchFamily="49" charset="-122"/>
              </a:rPr>
              <a:t>国民健康水平显著提高</a:t>
            </a:r>
            <a:endParaRPr lang="zh-CN" altLang="en-US" sz="2000" b="1" dirty="0">
              <a:solidFill>
                <a:srgbClr val="006C53"/>
              </a:solidFill>
              <a:latin typeface="楷体" panose="02010609060101010101" pitchFamily="49" charset="-122"/>
              <a:ea typeface="楷体" panose="02010609060101010101" pitchFamily="49" charset="-122"/>
            </a:endParaRPr>
          </a:p>
        </p:txBody>
      </p:sp>
      <p:sp>
        <p:nvSpPr>
          <p:cNvPr id="90" name="文本框 89"/>
          <p:cNvSpPr txBox="1"/>
          <p:nvPr/>
        </p:nvSpPr>
        <p:spPr>
          <a:xfrm>
            <a:off x="3573374" y="5861972"/>
            <a:ext cx="5063828" cy="461665"/>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1949-2018</a:t>
            </a:r>
            <a:r>
              <a:rPr lang="zh-CN" altLang="en-US" dirty="0"/>
              <a:t>年我国医疗卫生机构床位数和人均预期寿命变化情况。</a:t>
            </a:r>
            <a:endParaRPr lang="en-US" altLang="zh-CN" dirty="0"/>
          </a:p>
          <a:p>
            <a:pPr algn="ctr"/>
            <a:r>
              <a:rPr lang="zh-CN" altLang="en-US" dirty="0"/>
              <a:t>资料来源：</a:t>
            </a:r>
            <a:r>
              <a:rPr lang="en-US" altLang="zh-CN" dirty="0"/>
              <a:t>2021</a:t>
            </a:r>
            <a:r>
              <a:rPr lang="zh-CN" altLang="en-US" dirty="0"/>
              <a:t>版教材辅导课件，国家卫生健康委</a:t>
            </a:r>
            <a:endParaRPr lang="en-US" altLang="zh-CN" dirty="0"/>
          </a:p>
        </p:txBody>
      </p:sp>
      <p:grpSp>
        <p:nvGrpSpPr>
          <p:cNvPr id="2" name="组合 1"/>
          <p:cNvGrpSpPr/>
          <p:nvPr/>
        </p:nvGrpSpPr>
        <p:grpSpPr>
          <a:xfrm>
            <a:off x="1718071" y="2059293"/>
            <a:ext cx="8094100" cy="3670938"/>
            <a:chOff x="1447230" y="2059293"/>
            <a:chExt cx="8094100" cy="3670938"/>
          </a:xfrm>
        </p:grpSpPr>
        <p:grpSp>
          <p:nvGrpSpPr>
            <p:cNvPr id="48" name="组合 47"/>
            <p:cNvGrpSpPr/>
            <p:nvPr/>
          </p:nvGrpSpPr>
          <p:grpSpPr>
            <a:xfrm>
              <a:off x="1447230" y="2059293"/>
              <a:ext cx="6947272" cy="3670938"/>
              <a:chOff x="6565919" y="2040206"/>
              <a:chExt cx="4851968" cy="3670938"/>
            </a:xfrm>
          </p:grpSpPr>
          <p:grpSp>
            <p:nvGrpSpPr>
              <p:cNvPr id="49" name="组合 48"/>
              <p:cNvGrpSpPr/>
              <p:nvPr/>
            </p:nvGrpSpPr>
            <p:grpSpPr>
              <a:xfrm>
                <a:off x="6565919" y="2688895"/>
                <a:ext cx="4851968" cy="3022249"/>
                <a:chOff x="6565919" y="2516175"/>
                <a:chExt cx="4851968" cy="3022249"/>
              </a:xfrm>
            </p:grpSpPr>
            <p:sp>
              <p:nvSpPr>
                <p:cNvPr id="51" name="箭头: 五边形 61"/>
                <p:cNvSpPr/>
                <p:nvPr/>
              </p:nvSpPr>
              <p:spPr>
                <a:xfrm rot="16200000">
                  <a:off x="10209723" y="3678374"/>
                  <a:ext cx="1584051" cy="35559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52" name="old-man-with-hat-walking-with-cane_11002"/>
                <p:cNvSpPr>
                  <a:spLocks noChangeAspect="1"/>
                </p:cNvSpPr>
                <p:nvPr/>
              </p:nvSpPr>
              <p:spPr bwMode="auto">
                <a:xfrm>
                  <a:off x="10812567"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53" name="文本框 52"/>
                <p:cNvSpPr txBox="1"/>
                <p:nvPr/>
              </p:nvSpPr>
              <p:spPr>
                <a:xfrm>
                  <a:off x="10463780"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2018</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4" name="文本框 53"/>
                <p:cNvSpPr txBox="1"/>
                <p:nvPr/>
              </p:nvSpPr>
              <p:spPr>
                <a:xfrm>
                  <a:off x="10652133"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77.0</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5" name="箭头: 五边形 73"/>
                <p:cNvSpPr/>
                <p:nvPr/>
              </p:nvSpPr>
              <p:spPr>
                <a:xfrm rot="16200000">
                  <a:off x="9379584" y="3822699"/>
                  <a:ext cx="1295399" cy="355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56" name="old-man-with-hat-walking-with-cane_11002"/>
                <p:cNvSpPr>
                  <a:spLocks noChangeAspect="1"/>
                </p:cNvSpPr>
                <p:nvPr/>
              </p:nvSpPr>
              <p:spPr bwMode="auto">
                <a:xfrm>
                  <a:off x="9838101"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75" name="文本框 74"/>
                <p:cNvSpPr txBox="1"/>
                <p:nvPr/>
              </p:nvSpPr>
              <p:spPr>
                <a:xfrm>
                  <a:off x="9489314"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2010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6" name="文本框 75"/>
                <p:cNvSpPr txBox="1"/>
                <p:nvPr/>
              </p:nvSpPr>
              <p:spPr>
                <a:xfrm>
                  <a:off x="9677667"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74.8</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7" name="箭头: 五边形 78"/>
                <p:cNvSpPr/>
                <p:nvPr/>
              </p:nvSpPr>
              <p:spPr>
                <a:xfrm rot="16200000">
                  <a:off x="8585530" y="3949608"/>
                  <a:ext cx="98807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78" name="old-man-with-hat-walking-with-cane_11002"/>
                <p:cNvSpPr>
                  <a:spLocks noChangeAspect="1"/>
                </p:cNvSpPr>
                <p:nvPr/>
              </p:nvSpPr>
              <p:spPr bwMode="auto">
                <a:xfrm>
                  <a:off x="8863636"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79" name="文本框 78"/>
                <p:cNvSpPr txBox="1"/>
                <p:nvPr/>
              </p:nvSpPr>
              <p:spPr>
                <a:xfrm>
                  <a:off x="8514849"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2000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0" name="文本框 79"/>
                <p:cNvSpPr txBox="1"/>
                <p:nvPr/>
              </p:nvSpPr>
              <p:spPr>
                <a:xfrm>
                  <a:off x="8703202"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71.4</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1" name="箭头: 五边形 83"/>
                <p:cNvSpPr/>
                <p:nvPr/>
              </p:nvSpPr>
              <p:spPr>
                <a:xfrm rot="16200000">
                  <a:off x="7736805" y="4075348"/>
                  <a:ext cx="73659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82" name="old-man-with-hat-walking-with-cane_11002"/>
                <p:cNvSpPr>
                  <a:spLocks noChangeAspect="1"/>
                </p:cNvSpPr>
                <p:nvPr/>
              </p:nvSpPr>
              <p:spPr bwMode="auto">
                <a:xfrm>
                  <a:off x="7889171"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83" name="文本框 82"/>
                <p:cNvSpPr txBox="1"/>
                <p:nvPr/>
              </p:nvSpPr>
              <p:spPr>
                <a:xfrm>
                  <a:off x="7540384"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1981</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4" name="文本框 83"/>
                <p:cNvSpPr txBox="1"/>
                <p:nvPr/>
              </p:nvSpPr>
              <p:spPr>
                <a:xfrm>
                  <a:off x="7728736"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67.8</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5" name="箭头: 五边形 88"/>
                <p:cNvSpPr/>
                <p:nvPr/>
              </p:nvSpPr>
              <p:spPr>
                <a:xfrm rot="16200000">
                  <a:off x="6930585" y="4243593"/>
                  <a:ext cx="40010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86" name="old-man-with-hat-walking-with-cane_11002"/>
                <p:cNvSpPr>
                  <a:spLocks noChangeAspect="1"/>
                </p:cNvSpPr>
                <p:nvPr/>
              </p:nvSpPr>
              <p:spPr bwMode="auto">
                <a:xfrm>
                  <a:off x="6914706"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87" name="文本框 86"/>
                <p:cNvSpPr txBox="1"/>
                <p:nvPr/>
              </p:nvSpPr>
              <p:spPr>
                <a:xfrm>
                  <a:off x="6565919"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1949</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8" name="文本框 87"/>
                <p:cNvSpPr txBox="1"/>
                <p:nvPr/>
              </p:nvSpPr>
              <p:spPr>
                <a:xfrm>
                  <a:off x="6755074" y="2516175"/>
                  <a:ext cx="697627" cy="615553"/>
                </a:xfrm>
                <a:prstGeom prst="rect">
                  <a:avLst/>
                </a:prstGeom>
                <a:noFill/>
              </p:spPr>
              <p:txBody>
                <a:bodyPr wrap="none" rtlCol="0">
                  <a:spAutoFit/>
                </a:bodyPr>
                <a:lstStyle/>
                <a:p>
                  <a:pPr algn="ct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35</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
            <p:nvSpPr>
              <p:cNvPr id="50" name="矩形 49"/>
              <p:cNvSpPr/>
              <p:nvPr/>
            </p:nvSpPr>
            <p:spPr>
              <a:xfrm>
                <a:off x="6657451" y="2040206"/>
                <a:ext cx="1231720" cy="36933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a:spAutoFit/>
              </a:bodyPr>
              <a:lstStyle/>
              <a:p>
                <a:r>
                  <a:rPr lang="zh-CN" altLang="en-US" b="1" dirty="0">
                    <a:solidFill>
                      <a:schemeClr val="accent2">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人均预期寿命</a:t>
                </a:r>
                <a:endParaRPr lang="zh-CN" altLang="en-US" b="1" dirty="0">
                  <a:solidFill>
                    <a:schemeClr val="accent2">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29" name="箭头: 五边形 61"/>
            <p:cNvSpPr/>
            <p:nvPr/>
          </p:nvSpPr>
          <p:spPr>
            <a:xfrm rot="16200000">
              <a:off x="8274086" y="3793398"/>
              <a:ext cx="1584051" cy="50916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30" name="文本框 53"/>
            <p:cNvSpPr txBox="1"/>
            <p:nvPr/>
          </p:nvSpPr>
          <p:spPr>
            <a:xfrm>
              <a:off x="8708249" y="2707982"/>
              <a:ext cx="70404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77.3</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1" name="old-man-with-hat-walking-with-cane_11002"/>
            <p:cNvSpPr>
              <a:spLocks noChangeAspect="1"/>
            </p:cNvSpPr>
            <p:nvPr/>
          </p:nvSpPr>
          <p:spPr bwMode="auto">
            <a:xfrm>
              <a:off x="8833460" y="4720436"/>
              <a:ext cx="541758"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32" name="文本框 52"/>
            <p:cNvSpPr txBox="1"/>
            <p:nvPr/>
          </p:nvSpPr>
          <p:spPr>
            <a:xfrm>
              <a:off x="8579207" y="5330121"/>
              <a:ext cx="962123"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2020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par>
                                <p:cTn id="12" presetID="10" presetClass="entr" presetSubtype="0" fill="hold" nodeType="withEffect">
                                  <p:stCondLst>
                                    <p:cond delay="250"/>
                                  </p:stCondLst>
                                  <p:childTnLst>
                                    <p:set>
                                      <p:cBhvr>
                                        <p:cTn id="13" dur="1" fill="hold">
                                          <p:stCondLst>
                                            <p:cond delay="0"/>
                                          </p:stCondLst>
                                        </p:cTn>
                                        <p:tgtEl>
                                          <p:spTgt spid="90">
                                            <p:txEl>
                                              <p:pRg st="0" end="0"/>
                                            </p:txEl>
                                          </p:spTgt>
                                        </p:tgtEl>
                                        <p:attrNameLst>
                                          <p:attrName>style.visibility</p:attrName>
                                        </p:attrNameLst>
                                      </p:cBhvr>
                                      <p:to>
                                        <p:strVal val="visible"/>
                                      </p:to>
                                    </p:set>
                                    <p:animEffect transition="in" filter="fade">
                                      <p:cBhvr>
                                        <p:cTn id="14" dur="500"/>
                                        <p:tgtEl>
                                          <p:spTgt spid="90">
                                            <p:txEl>
                                              <p:pRg st="0" end="0"/>
                                            </p:txEl>
                                          </p:spTgt>
                                        </p:tgtEl>
                                      </p:cBhvr>
                                    </p:animEffect>
                                  </p:childTnLst>
                                </p:cTn>
                              </p:par>
                              <p:par>
                                <p:cTn id="15" presetID="10" presetClass="entr" presetSubtype="0" fill="hold" nodeType="withEffect">
                                  <p:stCondLst>
                                    <p:cond delay="250"/>
                                  </p:stCondLst>
                                  <p:childTnLst>
                                    <p:set>
                                      <p:cBhvr>
                                        <p:cTn id="16" dur="1" fill="hold">
                                          <p:stCondLst>
                                            <p:cond delay="0"/>
                                          </p:stCondLst>
                                        </p:cTn>
                                        <p:tgtEl>
                                          <p:spTgt spid="90">
                                            <p:txEl>
                                              <p:pRg st="1" end="1"/>
                                            </p:txEl>
                                          </p:spTgt>
                                        </p:tgtEl>
                                        <p:attrNameLst>
                                          <p:attrName>style.visibility</p:attrName>
                                        </p:attrNameLst>
                                      </p:cBhvr>
                                      <p:to>
                                        <p:strVal val="visible"/>
                                      </p:to>
                                    </p:set>
                                    <p:animEffect transition="in" filter="fade">
                                      <p:cBhvr>
                                        <p:cTn id="17" dur="5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629285" y="1737360"/>
            <a:ext cx="4627880" cy="521970"/>
          </a:xfrm>
          <a:prstGeom prst="rect">
            <a:avLst/>
          </a:prstGeom>
          <a:noFill/>
        </p:spPr>
        <p:txBody>
          <a:bodyPr wrap="none" rtlCol="0" anchor="t">
            <a:spAutoFit/>
          </a:bodyPr>
          <a:lstStyle/>
          <a:p>
            <a:r>
              <a:rPr lang="en-US" altLang="zh-CN" sz="2800" b="1">
                <a:solidFill>
                  <a:srgbClr val="C00000"/>
                </a:solidFill>
                <a:sym typeface="+mn-ea"/>
              </a:rPr>
              <a:t>2</a:t>
            </a:r>
            <a:r>
              <a:rPr lang="zh-CN" altLang="en-US" sz="2800" b="1">
                <a:solidFill>
                  <a:srgbClr val="C00000"/>
                </a:solidFill>
                <a:sym typeface="+mn-ea"/>
              </a:rPr>
              <a:t>、自由、平等、公正、法治</a:t>
            </a:r>
            <a:endParaRPr lang="zh-CN" altLang="en-US" sz="2800" b="1">
              <a:solidFill>
                <a:srgbClr val="C00000"/>
              </a:solidFill>
              <a:sym typeface="+mn-ea"/>
            </a:endParaRPr>
          </a:p>
        </p:txBody>
      </p:sp>
      <p:sp>
        <p:nvSpPr>
          <p:cNvPr id="4" name="文本框 3"/>
          <p:cNvSpPr txBox="1"/>
          <p:nvPr/>
        </p:nvSpPr>
        <p:spPr>
          <a:xfrm>
            <a:off x="1138555" y="2620010"/>
            <a:ext cx="4526280" cy="368300"/>
          </a:xfrm>
          <a:prstGeom prst="rect">
            <a:avLst/>
          </a:prstGeom>
          <a:noFill/>
        </p:spPr>
        <p:txBody>
          <a:bodyPr wrap="none" rtlCol="0" anchor="t">
            <a:spAutoFit/>
          </a:bodyPr>
          <a:lstStyle/>
          <a:p>
            <a:r>
              <a:rPr lang="zh-CN" altLang="en-US" sz="2400" b="1">
                <a:solidFill>
                  <a:srgbClr val="C00000"/>
                </a:solidFill>
                <a:sym typeface="+mn-ea"/>
              </a:rPr>
              <a:t>回答了我们要建设什么样的社会的重大问题</a:t>
            </a:r>
            <a:endParaRPr lang="zh-CN" altLang="en-US"/>
          </a:p>
        </p:txBody>
      </p:sp>
      <p:sp>
        <p:nvSpPr>
          <p:cNvPr id="5" name="文本框 4"/>
          <p:cNvSpPr txBox="1"/>
          <p:nvPr/>
        </p:nvSpPr>
        <p:spPr>
          <a:xfrm>
            <a:off x="1084580" y="3412490"/>
            <a:ext cx="10770870" cy="829945"/>
          </a:xfrm>
          <a:prstGeom prst="rect">
            <a:avLst/>
          </a:prstGeom>
          <a:noFill/>
        </p:spPr>
        <p:txBody>
          <a:bodyPr wrap="square" rtlCol="0" anchor="t">
            <a:spAutoFit/>
          </a:bodyPr>
          <a:lstStyle/>
          <a:p>
            <a:pPr algn="just" eaLnBrk="0" hangingPunct="0">
              <a:lnSpc>
                <a:spcPct val="100000"/>
              </a:lnSpc>
              <a:spcBef>
                <a:spcPts val="1400"/>
              </a:spcBef>
            </a:pPr>
            <a:r>
              <a:rPr lang="zh-CN" altLang="en-US" sz="2400" b="1">
                <a:solidFill>
                  <a:srgbClr val="C00000"/>
                </a:solidFill>
                <a:sym typeface="+mn-ea"/>
              </a:rPr>
              <a:t>反映了人们对美好社会的期望和憧憬，是衡量现代社会是否充满活力又和谐有序的重要标志</a:t>
            </a:r>
            <a:endParaRPr lang="zh-CN" altLang="en-US" sz="2400" b="1">
              <a:solidFill>
                <a:srgbClr val="C00000"/>
              </a:solidFill>
            </a:endParaRPr>
          </a:p>
        </p:txBody>
      </p:sp>
      <p:pic>
        <p:nvPicPr>
          <p:cNvPr id="6" name="图片 5"/>
          <p:cNvPicPr>
            <a:picLocks noChangeAspect="1"/>
          </p:cNvPicPr>
          <p:nvPr/>
        </p:nvPicPr>
        <p:blipFill>
          <a:blip r:embed="rId3" cstate="print"/>
          <a:stretch>
            <a:fillRect/>
          </a:stretch>
        </p:blipFill>
        <p:spPr>
          <a:xfrm>
            <a:off x="4573270" y="4342765"/>
            <a:ext cx="7508240" cy="2514600"/>
          </a:xfrm>
          <a:prstGeom prst="rect">
            <a:avLst/>
          </a:prstGeom>
        </p:spPr>
      </p:pic>
      <p:sp>
        <p:nvSpPr>
          <p:cNvPr id="2" name="文本框 1"/>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
        <p:nvSpPr>
          <p:cNvPr id="10" name="文本框 9"/>
          <p:cNvSpPr txBox="1"/>
          <p:nvPr/>
        </p:nvSpPr>
        <p:spPr>
          <a:xfrm>
            <a:off x="359410" y="1085215"/>
            <a:ext cx="6228080" cy="521970"/>
          </a:xfrm>
          <a:prstGeom prst="rect">
            <a:avLst/>
          </a:prstGeom>
          <a:noFill/>
        </p:spPr>
        <p:txBody>
          <a:bodyPr wrap="none" rtlCol="0" anchor="t">
            <a:spAutoFit/>
          </a:bodyPr>
          <a:p>
            <a:pPr algn="l">
              <a:buClrTx/>
              <a:buSzTx/>
              <a:buFontTx/>
            </a:pPr>
            <a:r>
              <a:rPr lang="zh-CN" sz="2800" b="1" noProof="0" dirty="0">
                <a:ln>
                  <a:noFill/>
                </a:ln>
                <a:effectLst/>
                <a:uLnTx/>
                <a:uFillTx/>
                <a:cs typeface="+mn-ea"/>
                <a:sym typeface="+mn-ea"/>
              </a:rPr>
              <a:t>（二）社会主义核心价值观的基本内容</a:t>
            </a:r>
            <a:endParaRPr lang="zh-CN" sz="2800" b="1" noProof="0" dirty="0">
              <a:ln>
                <a:noFill/>
              </a:ln>
              <a:effectLst/>
              <a:uLnTx/>
              <a:uFillTx/>
              <a:cs typeface="+mn-ea"/>
              <a:sym typeface="+mn-ea"/>
            </a:endParaRPr>
          </a:p>
        </p:txBody>
      </p:sp>
    </p:spTree>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205740" y="2935605"/>
            <a:ext cx="6296660" cy="3415030"/>
          </a:xfrm>
          <a:prstGeom prst="rect">
            <a:avLst/>
          </a:prstGeom>
        </p:spPr>
        <p:txBody>
          <a:bodyPr wrap="square">
            <a:spAutoFit/>
          </a:bodyPr>
          <a:lstStyle/>
          <a:p>
            <a:pPr indent="539750" algn="l">
              <a:lnSpc>
                <a:spcPct val="150000"/>
              </a:lnSpc>
            </a:pPr>
            <a:endParaRPr lang="en-US" altLang="zh-CN" sz="2400" dirty="0">
              <a:solidFill>
                <a:schemeClr val="accent2"/>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是绝大多数人的、实质上的、真实的自由；</a:t>
            </a:r>
            <a:endParaRPr lang="en-US" altLang="zh-CN" sz="2400" dirty="0">
              <a:solidFill>
                <a:schemeClr val="tx1">
                  <a:lumMod val="85000"/>
                  <a:lumOff val="15000"/>
                </a:schemeClr>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是受到法律和规范制约、权利和义务对等的自由；</a:t>
            </a:r>
            <a:endParaRPr lang="en-US" altLang="zh-CN" sz="2400" dirty="0">
              <a:solidFill>
                <a:schemeClr val="tx1">
                  <a:lumMod val="85000"/>
                  <a:lumOff val="15000"/>
                </a:schemeClr>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是与一定的经济社会发展条件相适应的自由。</a:t>
            </a:r>
            <a:endPar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endParaRPr>
          </a:p>
        </p:txBody>
      </p:sp>
      <p:grpSp>
        <p:nvGrpSpPr>
          <p:cNvPr id="8" name="组合 7"/>
          <p:cNvGrpSpPr/>
          <p:nvPr/>
        </p:nvGrpSpPr>
        <p:grpSpPr>
          <a:xfrm>
            <a:off x="205530" y="1326852"/>
            <a:ext cx="2348720" cy="1015664"/>
            <a:chOff x="887689" y="2413337"/>
            <a:chExt cx="2348720" cy="1015664"/>
          </a:xfrm>
        </p:grpSpPr>
        <p:grpSp>
          <p:nvGrpSpPr>
            <p:cNvPr id="9" name="组合 8"/>
            <p:cNvGrpSpPr/>
            <p:nvPr/>
          </p:nvGrpSpPr>
          <p:grpSpPr>
            <a:xfrm>
              <a:off x="887689" y="2415861"/>
              <a:ext cx="2348720" cy="1013140"/>
              <a:chOff x="976134" y="1968667"/>
              <a:chExt cx="2475821" cy="1067967"/>
            </a:xfrm>
          </p:grpSpPr>
          <p:grpSp>
            <p:nvGrpSpPr>
              <p:cNvPr id="11" name="组合 10"/>
              <p:cNvGrpSpPr/>
              <p:nvPr/>
            </p:nvGrpSpPr>
            <p:grpSpPr>
              <a:xfrm>
                <a:off x="976134" y="1968668"/>
                <a:ext cx="1074061" cy="1067966"/>
                <a:chOff x="3757697" y="1786978"/>
                <a:chExt cx="2093594" cy="2081713"/>
              </a:xfrm>
            </p:grpSpPr>
            <p:grpSp>
              <p:nvGrpSpPr>
                <p:cNvPr id="19" name="组合 18"/>
                <p:cNvGrpSpPr/>
                <p:nvPr/>
              </p:nvGrpSpPr>
              <p:grpSpPr>
                <a:xfrm>
                  <a:off x="3757697" y="1786978"/>
                  <a:ext cx="2093594" cy="2081713"/>
                  <a:chOff x="3757697" y="1786978"/>
                  <a:chExt cx="2093594" cy="2081713"/>
                </a:xfrm>
              </p:grpSpPr>
              <p:cxnSp>
                <p:nvCxnSpPr>
                  <p:cNvPr id="21" name="直接连接符 38"/>
                  <p:cNvCxnSpPr/>
                  <p:nvPr/>
                </p:nvCxnSpPr>
                <p:spPr>
                  <a:xfrm flipH="1">
                    <a:off x="3769575" y="2827835"/>
                    <a:ext cx="2081716" cy="0"/>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39"/>
                  <p:cNvCxnSpPr/>
                  <p:nvPr/>
                </p:nvCxnSpPr>
                <p:spPr>
                  <a:xfrm>
                    <a:off x="3781450" y="1807060"/>
                    <a:ext cx="2049579"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40"/>
                  <p:cNvCxnSpPr/>
                  <p:nvPr/>
                </p:nvCxnSpPr>
                <p:spPr>
                  <a:xfrm flipH="1">
                    <a:off x="3774167" y="1807060"/>
                    <a:ext cx="2021234"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757697" y="1786978"/>
                    <a:ext cx="2081716" cy="2081713"/>
                  </a:xfrm>
                  <a:prstGeom prst="rect">
                    <a:avLst/>
                  </a:prstGeom>
                  <a:noFill/>
                  <a:ln w="6350">
                    <a:solidFill>
                      <a:schemeClr val="accent6">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85000"/>
                          <a:lumOff val="15000"/>
                        </a:schemeClr>
                      </a:solidFill>
                      <a:latin typeface="楷体" panose="02010609060101010101" pitchFamily="49" charset="-122"/>
                      <a:ea typeface="楷体" panose="02010609060101010101" pitchFamily="49" charset="-122"/>
                    </a:endParaRPr>
                  </a:p>
                </p:txBody>
              </p:sp>
            </p:grpSp>
            <p:cxnSp>
              <p:nvCxnSpPr>
                <p:cNvPr id="20" name="直接连接符 37"/>
                <p:cNvCxnSpPr/>
                <p:nvPr/>
              </p:nvCxnSpPr>
              <p:spPr>
                <a:xfrm>
                  <a:off x="4798551" y="1786978"/>
                  <a:ext cx="0" cy="2081713"/>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2377895" y="1968667"/>
                <a:ext cx="1074060" cy="1067963"/>
                <a:chOff x="3757697" y="1786978"/>
                <a:chExt cx="2093594" cy="2081713"/>
              </a:xfrm>
            </p:grpSpPr>
            <p:grpSp>
              <p:nvGrpSpPr>
                <p:cNvPr id="13" name="组合 12"/>
                <p:cNvGrpSpPr/>
                <p:nvPr/>
              </p:nvGrpSpPr>
              <p:grpSpPr>
                <a:xfrm>
                  <a:off x="3757697" y="1786978"/>
                  <a:ext cx="2093594" cy="2081713"/>
                  <a:chOff x="3757697" y="1786978"/>
                  <a:chExt cx="2093594" cy="2081713"/>
                </a:xfrm>
              </p:grpSpPr>
              <p:cxnSp>
                <p:nvCxnSpPr>
                  <p:cNvPr id="15" name="直接连接符 30"/>
                  <p:cNvCxnSpPr/>
                  <p:nvPr/>
                </p:nvCxnSpPr>
                <p:spPr>
                  <a:xfrm flipH="1">
                    <a:off x="3769575" y="2827835"/>
                    <a:ext cx="2081716" cy="0"/>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31"/>
                  <p:cNvCxnSpPr/>
                  <p:nvPr/>
                </p:nvCxnSpPr>
                <p:spPr>
                  <a:xfrm>
                    <a:off x="3781450" y="1807060"/>
                    <a:ext cx="2049579"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32"/>
                  <p:cNvCxnSpPr/>
                  <p:nvPr/>
                </p:nvCxnSpPr>
                <p:spPr>
                  <a:xfrm flipH="1">
                    <a:off x="3774167" y="1807060"/>
                    <a:ext cx="2021234"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757697" y="1786978"/>
                    <a:ext cx="2081716" cy="2081713"/>
                  </a:xfrm>
                  <a:prstGeom prst="rect">
                    <a:avLst/>
                  </a:prstGeom>
                  <a:noFill/>
                  <a:ln w="6350">
                    <a:solidFill>
                      <a:schemeClr val="accent6">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85000"/>
                          <a:lumOff val="15000"/>
                        </a:schemeClr>
                      </a:solidFill>
                      <a:latin typeface="楷体" panose="02010609060101010101" pitchFamily="49" charset="-122"/>
                      <a:ea typeface="楷体" panose="02010609060101010101" pitchFamily="49" charset="-122"/>
                    </a:endParaRPr>
                  </a:p>
                </p:txBody>
              </p:sp>
            </p:grpSp>
            <p:cxnSp>
              <p:nvCxnSpPr>
                <p:cNvPr id="14" name="直接连接符 29"/>
                <p:cNvCxnSpPr/>
                <p:nvPr/>
              </p:nvCxnSpPr>
              <p:spPr>
                <a:xfrm>
                  <a:off x="4798551" y="1786978"/>
                  <a:ext cx="0" cy="2081713"/>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887689" y="2413337"/>
              <a:ext cx="2348720" cy="1015663"/>
            </a:xfrm>
            <a:prstGeom prst="rect">
              <a:avLst/>
            </a:prstGeom>
            <a:noFill/>
          </p:spPr>
          <p:txBody>
            <a:bodyPr wrap="none" rtlCol="0">
              <a:spAutoFit/>
            </a:bodyPr>
            <a:lstStyle/>
            <a:p>
              <a:r>
                <a:rPr lang="zh-CN" altLang="en-US" sz="6000" b="1" spc="600" dirty="0">
                  <a:solidFill>
                    <a:schemeClr val="tx1">
                      <a:lumMod val="85000"/>
                      <a:lumOff val="15000"/>
                    </a:schemeClr>
                  </a:solidFill>
                  <a:latin typeface="楷体" panose="02010609060101010101" pitchFamily="49" charset="-122"/>
                  <a:ea typeface="楷体" panose="02010609060101010101" pitchFamily="49" charset="-122"/>
                </a:rPr>
                <a:t>自 由</a:t>
              </a:r>
              <a:endParaRPr lang="zh-CN" altLang="en-US" sz="6000" b="1" spc="600" dirty="0">
                <a:solidFill>
                  <a:schemeClr val="tx1">
                    <a:lumMod val="85000"/>
                    <a:lumOff val="15000"/>
                  </a:schemeClr>
                </a:solidFill>
                <a:latin typeface="楷体" panose="02010609060101010101" pitchFamily="49" charset="-122"/>
                <a:ea typeface="楷体" panose="02010609060101010101" pitchFamily="49" charset="-122"/>
              </a:endParaRPr>
            </a:p>
          </p:txBody>
        </p:sp>
      </p:grpSp>
      <p:sp>
        <p:nvSpPr>
          <p:cNvPr id="2" name="文本框 1"/>
          <p:cNvSpPr txBox="1"/>
          <p:nvPr/>
        </p:nvSpPr>
        <p:spPr>
          <a:xfrm>
            <a:off x="2554605" y="1924685"/>
            <a:ext cx="5669280" cy="460375"/>
          </a:xfrm>
          <a:prstGeom prst="rect">
            <a:avLst/>
          </a:prstGeom>
          <a:noFill/>
        </p:spPr>
        <p:txBody>
          <a:bodyPr wrap="none" rtlCol="0">
            <a:spAutoFit/>
          </a:bodyPr>
          <a:lstStyle/>
          <a:p>
            <a:pPr algn="l"/>
            <a:r>
              <a:rPr lang="zh-CN" altLang="en-US" sz="2400" dirty="0">
                <a:solidFill>
                  <a:schemeClr val="accent2"/>
                </a:solidFill>
                <a:latin typeface="华文中宋" panose="02010600040101010101" pitchFamily="2" charset="-122"/>
                <a:ea typeface="华文中宋" panose="02010600040101010101" pitchFamily="2" charset="-122"/>
                <a:sym typeface="+mn-ea"/>
              </a:rPr>
              <a:t>是社会活力之源，是社会主义的价值理想</a:t>
            </a:r>
            <a:endParaRPr lang="en-US" altLang="zh-CN" sz="2400" dirty="0">
              <a:solidFill>
                <a:schemeClr val="accent2"/>
              </a:solidFill>
              <a:latin typeface="华文中宋" panose="02010600040101010101" pitchFamily="2" charset="-122"/>
              <a:ea typeface="华文中宋" panose="02010600040101010101" pitchFamily="2" charset="-122"/>
            </a:endParaRPr>
          </a:p>
        </p:txBody>
      </p:sp>
      <p:grpSp>
        <p:nvGrpSpPr>
          <p:cNvPr id="30" name="组合 29"/>
          <p:cNvGrpSpPr/>
          <p:nvPr/>
        </p:nvGrpSpPr>
        <p:grpSpPr>
          <a:xfrm>
            <a:off x="6777355" y="2481580"/>
            <a:ext cx="4941570" cy="4201160"/>
            <a:chOff x="5816599" y="1287891"/>
            <a:chExt cx="5308416" cy="4553851"/>
          </a:xfrm>
          <a:effectLst>
            <a:outerShdw blurRad="50800" dist="38100" dir="2700000" algn="tl" rotWithShape="0">
              <a:prstClr val="black">
                <a:alpha val="40000"/>
              </a:prstClr>
            </a:outerShdw>
          </a:effectLst>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r="13082"/>
            <a:stretch>
              <a:fillRect/>
            </a:stretch>
          </p:blipFill>
          <p:spPr>
            <a:xfrm>
              <a:off x="5816601" y="1287891"/>
              <a:ext cx="5308414" cy="4056318"/>
            </a:xfrm>
            <a:prstGeom prst="rect">
              <a:avLst/>
            </a:prstGeom>
          </p:spPr>
        </p:pic>
        <p:grpSp>
          <p:nvGrpSpPr>
            <p:cNvPr id="32" name="组合 31"/>
            <p:cNvGrpSpPr/>
            <p:nvPr/>
          </p:nvGrpSpPr>
          <p:grpSpPr>
            <a:xfrm>
              <a:off x="5816599" y="5308342"/>
              <a:ext cx="5308416" cy="533400"/>
              <a:chOff x="5431535" y="5486400"/>
              <a:chExt cx="5308416" cy="533400"/>
            </a:xfrm>
          </p:grpSpPr>
          <p:sp>
            <p:nvSpPr>
              <p:cNvPr id="33" name="矩形 32"/>
              <p:cNvSpPr/>
              <p:nvPr/>
            </p:nvSpPr>
            <p:spPr>
              <a:xfrm>
                <a:off x="5431536" y="5486400"/>
                <a:ext cx="5308415" cy="533400"/>
              </a:xfrm>
              <a:prstGeom prst="rect">
                <a:avLst/>
              </a:prstGeom>
              <a:solidFill>
                <a:srgbClr val="02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5431535" y="5496867"/>
                <a:ext cx="5308415" cy="499024"/>
              </a:xfrm>
              <a:prstGeom prst="rect">
                <a:avLst/>
              </a:prstGeom>
            </p:spPr>
            <p:txBody>
              <a:bodyPr wrap="square">
                <a:spAutoFit/>
              </a:bodyPr>
              <a:p>
                <a:pPr algn="just"/>
                <a:r>
                  <a:rPr lang="zh-CN" altLang="en-US" sz="1200" dirty="0">
                    <a:solidFill>
                      <a:schemeClr val="bg1"/>
                    </a:solidFill>
                    <a:latin typeface="楷体" panose="02010609060101010101" pitchFamily="49" charset="-122"/>
                    <a:ea typeface="楷体" panose="02010609060101010101" pitchFamily="49" charset="-122"/>
                  </a:rPr>
                  <a:t>图为新版越剧</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梁祝</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剧照，梁山伯、祝英台的爱情故事寄托了人们对恋爱自由的向往。</a:t>
                </a:r>
                <a:endParaRPr lang="zh-CN" altLang="en-US" sz="1200" dirty="0">
                  <a:solidFill>
                    <a:schemeClr val="bg1"/>
                  </a:solidFill>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5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4250"/>
                            </p:stCondLst>
                            <p:childTnLst>
                              <p:par>
                                <p:cTn id="13" presetID="22" presetClass="entr" presetSubtype="4"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p:cNvGrpSpPr/>
          <p:nvPr/>
        </p:nvGrpSpPr>
        <p:grpSpPr>
          <a:xfrm>
            <a:off x="3852841" y="1652945"/>
            <a:ext cx="3787479" cy="577341"/>
            <a:chOff x="4002470" y="840527"/>
            <a:chExt cx="8189530" cy="577341"/>
          </a:xfrm>
          <a:solidFill>
            <a:schemeClr val="accent2"/>
          </a:solidFill>
        </p:grpSpPr>
        <p:sp>
          <p:nvSpPr>
            <p:cNvPr id="14" name="矩形: 剪去对角 2"/>
            <p:cNvSpPr/>
            <p:nvPr/>
          </p:nvSpPr>
          <p:spPr>
            <a:xfrm>
              <a:off x="4002470" y="840527"/>
              <a:ext cx="8189530" cy="577341"/>
            </a:xfrm>
            <a:prstGeom prst="snip2DiagRect">
              <a:avLst>
                <a:gd name="adj1" fmla="val 0"/>
                <a:gd name="adj2" fmla="val 16667"/>
              </a:avLst>
            </a:prstGeom>
            <a:grpFill/>
            <a:ln w="12700" cap="flat" cmpd="sng" algn="ctr">
              <a:noFill/>
              <a:prstDash val="solid"/>
              <a:miter lim="800000"/>
            </a:ln>
            <a:effectLst/>
          </p:spPr>
          <p:txBody>
            <a:bodyPr rtlCol="0" anchor="ctr"/>
            <a:lstStyle/>
            <a:p>
              <a:pPr algn="ctr"/>
              <a:endParaRPr lang="zh-CN" altLang="en-US" kern="0">
                <a:solidFill>
                  <a:srgbClr val="FFFFFF"/>
                </a:solidFill>
                <a:latin typeface="Calibri" panose="020F0502020204030204"/>
              </a:endParaRPr>
            </a:p>
          </p:txBody>
        </p:sp>
        <p:sp>
          <p:nvSpPr>
            <p:cNvPr id="23" name="矩形 22"/>
            <p:cNvSpPr/>
            <p:nvPr/>
          </p:nvSpPr>
          <p:spPr>
            <a:xfrm>
              <a:off x="4593025" y="929142"/>
              <a:ext cx="3005951" cy="400110"/>
            </a:xfrm>
            <a:prstGeom prst="rect">
              <a:avLst/>
            </a:prstGeom>
            <a:grpFill/>
          </p:spPr>
          <p:txBody>
            <a:bodyPr wrap="none">
              <a:spAutoFit/>
            </a:bodyPr>
            <a:lstStyle/>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如何看待美国持枪自由？</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24" name="图片 23" descr="图4-2-4 2017-2018年12个月间美国发生校园枪击案的次数"/>
          <p:cNvPicPr/>
          <p:nvPr/>
        </p:nvPicPr>
        <p:blipFill>
          <a:blip r:embed="rId1" cstate="print"/>
          <a:stretch>
            <a:fillRect/>
          </a:stretch>
        </p:blipFill>
        <p:spPr>
          <a:xfrm>
            <a:off x="6302473" y="2744431"/>
            <a:ext cx="5005108" cy="3595800"/>
          </a:xfrm>
          <a:prstGeom prst="roundRect">
            <a:avLst>
              <a:gd name="adj" fmla="val 0"/>
            </a:avLst>
          </a:prstGeom>
          <a:solidFill>
            <a:srgbClr val="FFFFFF">
              <a:shade val="85000"/>
            </a:srgbClr>
          </a:solidFill>
          <a:ln>
            <a:noFill/>
          </a:ln>
          <a:effectLst>
            <a:outerShdw blurRad="63500" algn="ctr" rotWithShape="0">
              <a:schemeClr val="bg1">
                <a:lumMod val="75000"/>
              </a:schemeClr>
            </a:outerShdw>
          </a:effectLst>
        </p:spPr>
      </p:pic>
      <p:sp>
        <p:nvSpPr>
          <p:cNvPr id="25" name="Rectangle 1"/>
          <p:cNvSpPr>
            <a:spLocks noChangeArrowheads="1"/>
          </p:cNvSpPr>
          <p:nvPr/>
        </p:nvSpPr>
        <p:spPr bwMode="auto">
          <a:xfrm>
            <a:off x="6822222" y="6331093"/>
            <a:ext cx="3965611" cy="276999"/>
          </a:xfrm>
          <a:prstGeom prst="rect">
            <a:avLst/>
          </a:prstGeom>
        </p:spPr>
        <p:txBody>
          <a:bodyPr wrap="square">
            <a:spAutoFit/>
          </a:bodyPr>
          <a:lstStyle/>
          <a:p>
            <a:r>
              <a:rPr lang="zh-CN" altLang="en-US" sz="1200" dirty="0">
                <a:latin typeface="楷体" panose="02010609060101010101" pitchFamily="49" charset="-122"/>
                <a:ea typeface="楷体" panose="02010609060101010101" pitchFamily="49" charset="-122"/>
              </a:rPr>
              <a:t>图为</a:t>
            </a:r>
            <a:r>
              <a:rPr lang="en-US" altLang="zh-CN" sz="1200" dirty="0">
                <a:latin typeface="楷体" panose="02010609060101010101" pitchFamily="49" charset="-122"/>
                <a:ea typeface="楷体" panose="02010609060101010101" pitchFamily="49" charset="-122"/>
              </a:rPr>
              <a:t>2017—2018</a:t>
            </a:r>
            <a:r>
              <a:rPr lang="zh-CN" altLang="en-US" sz="1200" dirty="0">
                <a:latin typeface="楷体" panose="02010609060101010101" pitchFamily="49" charset="-122"/>
                <a:ea typeface="楷体" panose="02010609060101010101" pitchFamily="49" charset="-122"/>
              </a:rPr>
              <a:t>年</a:t>
            </a:r>
            <a:r>
              <a:rPr lang="en-US" altLang="zh-CN" sz="1200" dirty="0">
                <a:latin typeface="楷体" panose="02010609060101010101" pitchFamily="49" charset="-122"/>
                <a:ea typeface="楷体" panose="02010609060101010101" pitchFamily="49" charset="-122"/>
              </a:rPr>
              <a:t>12</a:t>
            </a:r>
            <a:r>
              <a:rPr lang="zh-CN" altLang="en-US" sz="1200" dirty="0">
                <a:latin typeface="楷体" panose="02010609060101010101" pitchFamily="49" charset="-122"/>
                <a:ea typeface="楷体" panose="02010609060101010101" pitchFamily="49" charset="-122"/>
              </a:rPr>
              <a:t>个月间美国发生校园枪击案的次数。</a:t>
            </a:r>
            <a:endParaRPr lang="zh-CN" altLang="en-US" sz="1200" dirty="0">
              <a:latin typeface="楷体" panose="02010609060101010101" pitchFamily="49" charset="-122"/>
              <a:ea typeface="楷体" panose="02010609060101010101" pitchFamily="49" charset="-122"/>
            </a:endParaRPr>
          </a:p>
        </p:txBody>
      </p:sp>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82" y="2744431"/>
            <a:ext cx="5594849" cy="3595800"/>
          </a:xfrm>
          <a:prstGeom prst="roundRect">
            <a:avLst>
              <a:gd name="adj" fmla="val 0"/>
            </a:avLst>
          </a:prstGeom>
          <a:solidFill>
            <a:srgbClr val="FFFFFF">
              <a:shade val="85000"/>
            </a:srgbClr>
          </a:solidFill>
          <a:ln>
            <a:noFill/>
          </a:ln>
          <a:effectLst>
            <a:outerShdw blurRad="63500" algn="ctr" rotWithShape="0">
              <a:schemeClr val="bg1">
                <a:lumMod val="75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6" presetClass="entr" presetSubtype="21"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矩形 24"/>
          <p:cNvSpPr/>
          <p:nvPr/>
        </p:nvSpPr>
        <p:spPr>
          <a:xfrm>
            <a:off x="95885" y="2503170"/>
            <a:ext cx="5227955" cy="2584450"/>
          </a:xfrm>
          <a:prstGeom prst="rect">
            <a:avLst/>
          </a:prstGeom>
        </p:spPr>
        <p:txBody>
          <a:bodyPr wrap="square">
            <a:spAutoFit/>
          </a:bodyPr>
          <a:lstStyle/>
          <a:p>
            <a:pPr indent="539750" algn="just">
              <a:lnSpc>
                <a:spcPct val="150000"/>
              </a:lnSpc>
            </a:pPr>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平等是人类追求的美好状态，是指社会主体在社会关系、社会生活中处于平等地位，具有相同的发展机会，享有同等的权利。</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兼顾效率与公平 </a:t>
            </a:r>
            <a:r>
              <a:rPr lang="en-US" altLang="zh-CN"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&amp; </a:t>
            </a:r>
            <a:r>
              <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实质的，而非形式上的</a:t>
            </a:r>
            <a:endPar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6" name="组合 25"/>
          <p:cNvGrpSpPr/>
          <p:nvPr/>
        </p:nvGrpSpPr>
        <p:grpSpPr>
          <a:xfrm>
            <a:off x="363655" y="1068331"/>
            <a:ext cx="2687721" cy="1267483"/>
            <a:chOff x="4225401" y="3142343"/>
            <a:chExt cx="2687721" cy="1267483"/>
          </a:xfrm>
        </p:grpSpPr>
        <p:grpSp>
          <p:nvGrpSpPr>
            <p:cNvPr id="27" name="组合 26"/>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4472C4">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a:stCxn id="36" idx="1"/>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a:stCxn id="36" idx="0"/>
                <a:endCxn id="36" idx="2"/>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等</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29" name="组合 28"/>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4472C4">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a:stCxn id="31" idx="1"/>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a:stCxn id="31" idx="0"/>
                <a:endCxn id="31" idx="2"/>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平</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44" name="组合 43"/>
          <p:cNvGrpSpPr/>
          <p:nvPr/>
        </p:nvGrpSpPr>
        <p:grpSpPr>
          <a:xfrm>
            <a:off x="4858385" y="1421765"/>
            <a:ext cx="7272655" cy="4521835"/>
            <a:chOff x="1058072" y="940443"/>
            <a:chExt cx="10075857" cy="4977114"/>
          </a:xfrm>
        </p:grpSpPr>
        <p:sp>
          <p:nvSpPr>
            <p:cNvPr id="45" name="矩形: 剪去对角 58"/>
            <p:cNvSpPr/>
            <p:nvPr/>
          </p:nvSpPr>
          <p:spPr>
            <a:xfrm>
              <a:off x="1058072" y="940443"/>
              <a:ext cx="10075857" cy="4977114"/>
            </a:xfrm>
            <a:prstGeom prst="snip2DiagRect">
              <a:avLst>
                <a:gd name="adj1" fmla="val 0"/>
                <a:gd name="adj2" fmla="val 9267"/>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TextBox 3"/>
            <p:cNvSpPr txBox="1"/>
            <p:nvPr/>
          </p:nvSpPr>
          <p:spPr>
            <a:xfrm>
              <a:off x="3547566" y="1143118"/>
              <a:ext cx="5334000" cy="913508"/>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pPr algn="ctr"/>
              <a:r>
                <a:rPr lang="zh-CN" altLang="en-US" sz="2400" dirty="0">
                  <a:solidFill>
                    <a:srgbClr val="027159"/>
                  </a:solidFill>
                  <a:latin typeface="华文中宋" panose="02010600040101010101" pitchFamily="2" charset="-122"/>
                  <a:ea typeface="华文中宋" panose="02010600040101010101" pitchFamily="2" charset="-122"/>
                </a:rPr>
                <a:t>社会主义核心价值观倡导的平等</a:t>
              </a:r>
              <a:endParaRPr lang="zh-CN" altLang="en-US" sz="2400" dirty="0">
                <a:solidFill>
                  <a:srgbClr val="027159"/>
                </a:solidFill>
                <a:latin typeface="华文中宋" panose="02010600040101010101" pitchFamily="2" charset="-122"/>
                <a:ea typeface="华文中宋" panose="02010600040101010101" pitchFamily="2" charset="-122"/>
              </a:endParaRPr>
            </a:p>
          </p:txBody>
        </p:sp>
        <p:cxnSp>
          <p:nvCxnSpPr>
            <p:cNvPr id="47" name="直接连接符 61"/>
            <p:cNvCxnSpPr/>
            <p:nvPr/>
          </p:nvCxnSpPr>
          <p:spPr>
            <a:xfrm>
              <a:off x="2410374" y="2056451"/>
              <a:ext cx="7371252" cy="0"/>
            </a:xfrm>
            <a:prstGeom prst="line">
              <a:avLst/>
            </a:prstGeom>
            <a:ln w="12700">
              <a:solidFill>
                <a:srgbClr val="3F9B67"/>
              </a:solidFil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2331207" y="2422585"/>
              <a:ext cx="7767463" cy="3488383"/>
            </a:xfrm>
            <a:prstGeom prst="rect">
              <a:avLst/>
            </a:prstGeom>
            <a:noFill/>
          </p:spPr>
          <p:txBody>
            <a:bodyPr wrap="square" rtlCol="0">
              <a:spAutoFit/>
            </a:bodyPr>
            <a:lstStyle>
              <a:defPPr>
                <a:defRPr lang="zh-CN"/>
              </a:defPPr>
              <a:lvl1pPr marL="342900" lvl="0" indent="-342900">
                <a:lnSpc>
                  <a:spcPct val="150000"/>
                </a:lnSpc>
                <a:buClr>
                  <a:srgbClr val="ED7D31"/>
                </a:buClr>
                <a:buFont typeface="Wingdings" panose="05000000000000000000" pitchFamily="2" charset="2"/>
                <a:buChar char="u"/>
                <a:defRPr sz="2000">
                  <a:solidFill>
                    <a:prstClr val="black"/>
                  </a:solidFill>
                  <a:latin typeface="微软雅黑" panose="020B0503020204020204" pitchFamily="34" charset="-122"/>
                  <a:ea typeface="微软雅黑" panose="020B0503020204020204" pitchFamily="34" charset="-122"/>
                </a:defRPr>
              </a:lvl1pPr>
            </a:lstStyle>
            <a:p>
              <a:pPr>
                <a:lnSpc>
                  <a:spcPct val="200000"/>
                </a:lnSpc>
                <a:buClr>
                  <a:srgbClr val="FFC000"/>
                </a:buClr>
              </a:pPr>
              <a:r>
                <a:rPr lang="zh-CN" altLang="en-US" dirty="0"/>
                <a:t>兼顾效率与公平，是实实在在的平等</a:t>
              </a:r>
              <a:endParaRPr lang="zh-CN" altLang="en-US" dirty="0"/>
            </a:p>
            <a:p>
              <a:pPr>
                <a:lnSpc>
                  <a:spcPct val="200000"/>
                </a:lnSpc>
                <a:buClr>
                  <a:srgbClr val="FFC000"/>
                </a:buClr>
              </a:pPr>
              <a:r>
                <a:rPr lang="zh-CN" altLang="en-US" dirty="0"/>
                <a:t>人人都能公平行使社会权利、履行社会义务、分享社会成果</a:t>
              </a:r>
              <a:endParaRPr lang="zh-CN" altLang="en-US" dirty="0"/>
            </a:p>
            <a:p>
              <a:pPr>
                <a:lnSpc>
                  <a:spcPct val="200000"/>
                </a:lnSpc>
                <a:buClr>
                  <a:srgbClr val="FFC000"/>
                </a:buClr>
              </a:pPr>
              <a:r>
                <a:rPr lang="zh-CN" altLang="en-US" dirty="0"/>
                <a:t>政治上平等参与，经济上共同富裕，文化上共建共享，同祖国和时代一起成长进步</a:t>
              </a:r>
              <a:endParaRPr lang="zh-CN" altLang="en-US"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4699"/>
                            </p:stCondLst>
                            <p:childTnLst>
                              <p:par>
                                <p:cTn id="13" presetID="10" presetClass="entr" presetSubtype="0" fill="hold" nodeType="afterEffect">
                                  <p:stCondLst>
                                    <p:cond delay="50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任意多边形 20"/>
          <p:cNvSpPr/>
          <p:nvPr/>
        </p:nvSpPr>
        <p:spPr>
          <a:xfrm>
            <a:off x="10498237" y="1301316"/>
            <a:ext cx="486953" cy="817138"/>
          </a:xfrm>
          <a:custGeom>
            <a:avLst/>
            <a:gdLst/>
            <a:ahLst/>
            <a:cxnLst/>
            <a:rect l="l" t="t" r="r" b="b"/>
            <a:pathLst>
              <a:path w="133610" h="224206">
                <a:moveTo>
                  <a:pt x="9897" y="0"/>
                </a:moveTo>
                <a:cubicBezTo>
                  <a:pt x="75877" y="36289"/>
                  <a:pt x="117115" y="85775"/>
                  <a:pt x="133610" y="148456"/>
                </a:cubicBezTo>
                <a:cubicBezTo>
                  <a:pt x="133610" y="188044"/>
                  <a:pt x="117115" y="212787"/>
                  <a:pt x="84125" y="222684"/>
                </a:cubicBezTo>
                <a:cubicBezTo>
                  <a:pt x="51135" y="229282"/>
                  <a:pt x="31341" y="214437"/>
                  <a:pt x="24743" y="178147"/>
                </a:cubicBezTo>
                <a:cubicBezTo>
                  <a:pt x="21443" y="164951"/>
                  <a:pt x="23093" y="148456"/>
                  <a:pt x="29691" y="128662"/>
                </a:cubicBezTo>
                <a:cubicBezTo>
                  <a:pt x="36289" y="98971"/>
                  <a:pt x="26392" y="59382"/>
                  <a:pt x="0" y="9897"/>
                </a:cubicBezTo>
                <a:cubicBezTo>
                  <a:pt x="0" y="3299"/>
                  <a:pt x="3299" y="0"/>
                  <a:pt x="9897" y="0"/>
                </a:cubicBezTo>
                <a:close/>
              </a:path>
            </a:pathLst>
          </a:custGeom>
          <a:solidFill>
            <a:schemeClr val="bg1"/>
          </a:solidFill>
          <a:ln>
            <a:noFill/>
          </a:ln>
          <a:effectLst>
            <a:outerShdw blurRad="381000" dist="355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61992" y="2412984"/>
            <a:ext cx="6165319" cy="4011955"/>
            <a:chOff x="4814588" y="1939789"/>
            <a:chExt cx="6899125" cy="4225320"/>
          </a:xfrm>
        </p:grpSpPr>
        <p:sp>
          <p:nvSpPr>
            <p:cNvPr id="18" name="矩形 17"/>
            <p:cNvSpPr/>
            <p:nvPr/>
          </p:nvSpPr>
          <p:spPr>
            <a:xfrm>
              <a:off x="4942043" y="1939789"/>
              <a:ext cx="6771670" cy="4109075"/>
            </a:xfrm>
            <a:prstGeom prst="rect">
              <a:avLst/>
            </a:prstGeom>
            <a:gradFill>
              <a:gsLst>
                <a:gs pos="100000">
                  <a:srgbClr val="3F9B67"/>
                </a:gs>
                <a:gs pos="0">
                  <a:srgbClr val="06718D">
                    <a:alpha val="4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19" name="矩形 18"/>
            <p:cNvSpPr/>
            <p:nvPr/>
          </p:nvSpPr>
          <p:spPr>
            <a:xfrm>
              <a:off x="4814588" y="2056034"/>
              <a:ext cx="6619031" cy="4109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60000"/>
                    <a:lumOff val="40000"/>
                  </a:schemeClr>
                </a:solidFill>
              </a:endParaRPr>
            </a:p>
          </p:txBody>
        </p:sp>
      </p:grpSp>
      <p:sp>
        <p:nvSpPr>
          <p:cNvPr id="20" name="矩形 19"/>
          <p:cNvSpPr/>
          <p:nvPr/>
        </p:nvSpPr>
        <p:spPr>
          <a:xfrm>
            <a:off x="896474" y="3190499"/>
            <a:ext cx="4268870" cy="2346283"/>
          </a:xfrm>
          <a:prstGeom prst="rect">
            <a:avLst/>
          </a:prstGeom>
        </p:spPr>
        <p:txBody>
          <a:bodyPr wrap="square">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1959</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26</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日，刘少奇握着北京市清洁工人时传祥的手说：“你掏大粪是人民勤务员，我当主席也是人民勤务员，这只是革命分工不同，都是革命事业不可缺少的一部分。”</a:t>
            </a:r>
            <a:endPar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02956" y="1802163"/>
            <a:ext cx="6201220" cy="4917912"/>
          </a:xfrm>
          <a:prstGeom prst="rect">
            <a:avLst/>
          </a:prstGeom>
          <a:effectLst>
            <a:outerShdw blurRad="63500" sx="102000" sy="102000" algn="ctr" rotWithShape="0">
              <a:schemeClr val="tx1">
                <a:lumMod val="50000"/>
                <a:lumOff val="50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cstate="print">
            <a:extLst>
              <a:ext uri="{28A0092B-C50C-407E-A947-70E740481C1C}">
                <a14:useLocalDpi xmlns:a14="http://schemas.microsoft.com/office/drawing/2010/main" val="0"/>
              </a:ext>
            </a:extLst>
          </a:blip>
          <a:srcRect t="9348" r="6533" b="6978"/>
          <a:stretch>
            <a:fillRect/>
          </a:stretch>
        </p:blipFill>
        <p:spPr>
          <a:xfrm>
            <a:off x="8783320" y="4848225"/>
            <a:ext cx="3262630" cy="1947545"/>
          </a:xfrm>
          <a:prstGeom prst="rect">
            <a:avLst/>
          </a:prstGeom>
        </p:spPr>
      </p:pic>
      <p:sp>
        <p:nvSpPr>
          <p:cNvPr id="25" name="矩形 24"/>
          <p:cNvSpPr/>
          <p:nvPr/>
        </p:nvSpPr>
        <p:spPr>
          <a:xfrm>
            <a:off x="4162008" y="2405698"/>
            <a:ext cx="6360380" cy="2796920"/>
          </a:xfrm>
          <a:prstGeom prst="rect">
            <a:avLst/>
          </a:prstGeom>
        </p:spPr>
        <p:txBody>
          <a:bodyPr wrap="square">
            <a:spAutoFit/>
          </a:bodyPr>
          <a:lstStyle/>
          <a:p>
            <a:pPr indent="539750" algn="just">
              <a:lnSpc>
                <a:spcPct val="150000"/>
              </a:lnSpc>
            </a:pPr>
            <a:r>
              <a:rPr lang="zh-CN" altLang="en-US" sz="2400" dirty="0">
                <a:latin typeface="华文中宋" panose="02010600040101010101" pitchFamily="2" charset="-122"/>
                <a:ea typeface="华文中宋" panose="02010600040101010101" pitchFamily="2" charset="-122"/>
              </a:rPr>
              <a:t>社会主义核心价值观倡导的公正，不只是强调机会平等和程序正义的公正，更是</a:t>
            </a:r>
            <a:r>
              <a:rPr lang="zh-CN" altLang="en-US" sz="2400" b="1" dirty="0">
                <a:latin typeface="华文中宋" panose="02010600040101010101" pitchFamily="2" charset="-122"/>
                <a:ea typeface="华文中宋" panose="02010600040101010101" pitchFamily="2" charset="-122"/>
              </a:rPr>
              <a:t>兼顾结果公正</a:t>
            </a:r>
            <a:r>
              <a:rPr lang="zh-CN" altLang="en-US" sz="2400" dirty="0">
                <a:latin typeface="华文中宋" panose="02010600040101010101" pitchFamily="2" charset="-122"/>
                <a:ea typeface="华文中宋" panose="02010600040101010101" pitchFamily="2" charset="-122"/>
              </a:rPr>
              <a:t>，体现在社会生活各个领域、各个层次和各个方面的公正，是以最广大人民的根本利益为出发点和落脚点。</a:t>
            </a:r>
            <a:endParaRPr lang="zh-CN" altLang="en-US" sz="2400" dirty="0">
              <a:latin typeface="华文中宋" panose="02010600040101010101" pitchFamily="2" charset="-122"/>
              <a:ea typeface="华文中宋" panose="02010600040101010101" pitchFamily="2" charset="-122"/>
            </a:endParaRPr>
          </a:p>
        </p:txBody>
      </p:sp>
      <p:grpSp>
        <p:nvGrpSpPr>
          <p:cNvPr id="26" name="组合 5"/>
          <p:cNvGrpSpPr/>
          <p:nvPr/>
        </p:nvGrpSpPr>
        <p:grpSpPr>
          <a:xfrm>
            <a:off x="1006941" y="3495633"/>
            <a:ext cx="2687721" cy="1267483"/>
            <a:chOff x="4225401" y="3142343"/>
            <a:chExt cx="2687721" cy="1267483"/>
          </a:xfrm>
        </p:grpSpPr>
        <p:grpSp>
          <p:nvGrpSpPr>
            <p:cNvPr id="27" name="组合 4"/>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正</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nvGrpSpPr>
            <p:cNvPr id="29" name="组合 35"/>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公</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78605" y="2903855"/>
            <a:ext cx="7117080" cy="2306955"/>
          </a:xfrm>
          <a:prstGeom prst="rect">
            <a:avLst/>
          </a:prstGeom>
          <a:noFill/>
        </p:spPr>
        <p:txBody>
          <a:bodyPr wrap="square" rtlCol="0">
            <a:spAutoFit/>
          </a:bodyPr>
          <a:p>
            <a:pPr algn="l" fontAlgn="auto">
              <a:lnSpc>
                <a:spcPct val="150000"/>
              </a:lnSpc>
              <a:buClrTx/>
              <a:buSzTx/>
              <a:buFontTx/>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、是什么力量能够让生在不同时代的年轻人做出同样的选择？</a:t>
            </a:r>
            <a:endParaRPr lang="zh-CN" altLang="en-US" sz="2400" b="1" dirty="0">
              <a:latin typeface="微软雅黑" panose="020B0503020204020204" pitchFamily="34" charset="-122"/>
              <a:ea typeface="微软雅黑" panose="020B0503020204020204" pitchFamily="34" charset="-122"/>
            </a:endParaRPr>
          </a:p>
          <a:p>
            <a:pPr algn="l" fontAlgn="auto">
              <a:lnSpc>
                <a:spcPct val="150000"/>
              </a:lnSpc>
              <a:buClrTx/>
              <a:buSzTx/>
              <a:buFontTx/>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sym typeface="+mn-ea"/>
              </a:rPr>
              <a:t>我们的祖国从血雨腥风中走来，</a:t>
            </a:r>
            <a:r>
              <a:rPr lang="zh-CN" altLang="en-US" sz="2400" b="1" dirty="0">
                <a:latin typeface="微软雅黑" panose="020B0503020204020204" pitchFamily="34" charset="-122"/>
                <a:ea typeface="微软雅黑" panose="020B0503020204020204" pitchFamily="34" charset="-122"/>
              </a:rPr>
              <a:t>形成的</a:t>
            </a:r>
            <a:r>
              <a:rPr lang="zh-CN" altLang="en-US" sz="2400" b="1" dirty="0">
                <a:latin typeface="微软雅黑" panose="020B0503020204020204" pitchFamily="34" charset="-122"/>
                <a:ea typeface="微软雅黑" panose="020B0503020204020204" pitchFamily="34" charset="-122"/>
                <a:sym typeface="+mn-ea"/>
              </a:rPr>
              <a:t>最持久、最深层次的力量是什么呢？</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2097164" name="图片 11" descr="未标题-3.png"/>
          <p:cNvPicPr>
            <a:picLocks noChangeAspect="1"/>
          </p:cNvPicPr>
          <p:nvPr>
            <p:custDataLst>
              <p:tags r:id="rId1"/>
            </p:custDataLst>
          </p:nvPr>
        </p:nvPicPr>
        <p:blipFill>
          <a:blip r:embed="rId2"/>
          <a:stretch>
            <a:fillRect/>
          </a:stretch>
        </p:blipFill>
        <p:spPr>
          <a:xfrm>
            <a:off x="706443" y="1922014"/>
            <a:ext cx="2784446" cy="3826844"/>
          </a:xfrm>
          <a:prstGeom prst="rect">
            <a:avLst/>
          </a:prstGeom>
        </p:spPr>
      </p:pic>
      <p:sp>
        <p:nvSpPr>
          <p:cNvPr id="1048922" name="矩形 53"/>
          <p:cNvSpPr/>
          <p:nvPr/>
        </p:nvSpPr>
        <p:spPr>
          <a:xfrm>
            <a:off x="4078604" y="1719323"/>
            <a:ext cx="2174240" cy="553085"/>
          </a:xfrm>
          <a:prstGeom prst="rect">
            <a:avLst/>
          </a:prstGeom>
        </p:spPr>
        <p:txBody>
          <a:bodyPr wrap="none">
            <a:spAutoFit/>
          </a:bodyPr>
          <a:p>
            <a:pPr algn="ctr"/>
            <a:r>
              <a:rPr lang="en-US" altLang="zh-CN" sz="3000" b="1" dirty="0">
                <a:solidFill>
                  <a:schemeClr val="tx1"/>
                </a:solidFill>
              </a:rPr>
              <a:t> </a:t>
            </a:r>
            <a:r>
              <a:rPr lang="zh-CN" altLang="en-US" sz="3000" b="1" dirty="0">
                <a:solidFill>
                  <a:schemeClr val="tx1"/>
                </a:solidFill>
                <a:latin typeface="微软雅黑" panose="020B0503020204020204" pitchFamily="34" charset="-122"/>
                <a:ea typeface="微软雅黑" panose="020B0503020204020204" pitchFamily="34" charset="-122"/>
              </a:rPr>
              <a:t>问题思考：</a:t>
            </a:r>
            <a:endParaRPr lang="zh-CN" altLang="en-US" sz="30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矩形 21"/>
          <p:cNvSpPr/>
          <p:nvPr/>
        </p:nvSpPr>
        <p:spPr>
          <a:xfrm>
            <a:off x="2406379" y="4518150"/>
            <a:ext cx="8832682" cy="17268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667288" y="4735043"/>
            <a:ext cx="5160296" cy="1422954"/>
          </a:xfrm>
          <a:prstGeom prst="rect">
            <a:avLst/>
          </a:prstGeom>
          <a:noFill/>
        </p:spPr>
        <p:txBody>
          <a:bodyPr wrap="square" rtlCol="0">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中国建成了世界上规模最大、覆盖人口最多的社会保障体系，拉动世界社保覆盖率提高</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个百分点。</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文本框 23"/>
          <p:cNvSpPr txBox="1"/>
          <p:nvPr/>
        </p:nvSpPr>
        <p:spPr>
          <a:xfrm>
            <a:off x="5277688" y="6312736"/>
            <a:ext cx="2339102" cy="276999"/>
          </a:xfrm>
          <a:prstGeom prst="rect">
            <a:avLst/>
          </a:prstGeom>
          <a:noFill/>
        </p:spPr>
        <p:txBody>
          <a:bodyPr wrap="none" rtlCol="0">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图为我国独龙族实现整族脱贫。</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3959" y="4444335"/>
            <a:ext cx="4583804" cy="2101675"/>
          </a:xfrm>
          <a:prstGeom prst="rect">
            <a:avLst/>
          </a:prstGeom>
          <a:noFill/>
          <a:ln>
            <a:noFill/>
          </a:ln>
          <a:effectLst>
            <a:outerShdw blurRad="50800" dist="38100" dir="2700000" algn="tl" rotWithShape="0">
              <a:prstClr val="black">
                <a:alpha val="40000"/>
              </a:prstClr>
            </a:outerShdw>
          </a:effectLst>
        </p:spPr>
      </p:pic>
      <p:grpSp>
        <p:nvGrpSpPr>
          <p:cNvPr id="42" name="组合 41"/>
          <p:cNvGrpSpPr/>
          <p:nvPr/>
        </p:nvGrpSpPr>
        <p:grpSpPr>
          <a:xfrm>
            <a:off x="1125698" y="1121753"/>
            <a:ext cx="9630639" cy="3108176"/>
            <a:chOff x="1280681" y="657280"/>
            <a:chExt cx="9630639" cy="3108176"/>
          </a:xfrm>
        </p:grpSpPr>
        <p:sp>
          <p:nvSpPr>
            <p:cNvPr id="43" name="矩形 42"/>
            <p:cNvSpPr/>
            <p:nvPr/>
          </p:nvSpPr>
          <p:spPr>
            <a:xfrm>
              <a:off x="1526725" y="869120"/>
              <a:ext cx="1697737" cy="296305"/>
            </a:xfrm>
            <a:prstGeom prst="rect">
              <a:avLst/>
            </a:prstGeom>
            <a:solidFill>
              <a:srgbClr val="3F9B6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line"/>
            <p:cNvCxnSpPr/>
            <p:nvPr/>
          </p:nvCxnSpPr>
          <p:spPr>
            <a:xfrm>
              <a:off x="1280681" y="3452943"/>
              <a:ext cx="9630639" cy="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5" name="CustomText1"/>
            <p:cNvSpPr/>
            <p:nvPr/>
          </p:nvSpPr>
          <p:spPr bwMode="auto">
            <a:xfrm>
              <a:off x="1740017" y="3495019"/>
              <a:ext cx="1845496"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基本养老保险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ValueShape1"/>
            <p:cNvSpPr/>
            <p:nvPr/>
          </p:nvSpPr>
          <p:spPr bwMode="auto">
            <a:xfrm>
              <a:off x="1394929" y="1720324"/>
              <a:ext cx="2535672" cy="1731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chemeClr val="bg1">
                <a:lumMod val="65000"/>
              </a:schemeClr>
            </a:solidFill>
            <a:ln>
              <a:noFill/>
            </a:ln>
            <a:effectLst/>
          </p:spPr>
          <p:txBody>
            <a:bodyPr anchor="ctr"/>
            <a:lstStyle/>
            <a:p>
              <a:pPr algn="ctr"/>
              <a:endParaRPr sz="1400" dirty="0"/>
            </a:p>
          </p:txBody>
        </p:sp>
        <p:sp>
          <p:nvSpPr>
            <p:cNvPr id="47" name="CustomText2"/>
            <p:cNvSpPr/>
            <p:nvPr/>
          </p:nvSpPr>
          <p:spPr bwMode="auto">
            <a:xfrm>
              <a:off x="3833646"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失业保险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ValueShape2"/>
            <p:cNvSpPr/>
            <p:nvPr/>
          </p:nvSpPr>
          <p:spPr bwMode="auto">
            <a:xfrm>
              <a:off x="3095189" y="3094393"/>
              <a:ext cx="2535672" cy="3576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ED7D31"/>
            </a:solidFill>
            <a:ln>
              <a:noFill/>
            </a:ln>
            <a:effectLst/>
          </p:spPr>
          <p:txBody>
            <a:bodyPr anchor="ctr"/>
            <a:lstStyle/>
            <a:p>
              <a:pPr algn="ctr"/>
              <a:endParaRPr sz="1400"/>
            </a:p>
          </p:txBody>
        </p:sp>
        <p:sp>
          <p:nvSpPr>
            <p:cNvPr id="49" name="ValueShape3"/>
            <p:cNvSpPr/>
            <p:nvPr/>
          </p:nvSpPr>
          <p:spPr bwMode="auto">
            <a:xfrm>
              <a:off x="4831314" y="3019100"/>
              <a:ext cx="2535672" cy="432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FED24B"/>
            </a:solidFill>
            <a:ln>
              <a:noFill/>
            </a:ln>
            <a:effectLst/>
          </p:spPr>
          <p:txBody>
            <a:bodyPr anchor="ctr"/>
            <a:lstStyle/>
            <a:p>
              <a:pPr algn="ctr"/>
              <a:endParaRPr sz="1400"/>
            </a:p>
          </p:txBody>
        </p:sp>
        <p:sp>
          <p:nvSpPr>
            <p:cNvPr id="50" name="CustomText3"/>
            <p:cNvSpPr/>
            <p:nvPr/>
          </p:nvSpPr>
          <p:spPr bwMode="auto">
            <a:xfrm>
              <a:off x="5515510" y="3495019"/>
              <a:ext cx="898804"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工伤保险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CustomText4"/>
            <p:cNvSpPr/>
            <p:nvPr/>
          </p:nvSpPr>
          <p:spPr bwMode="auto">
            <a:xfrm>
              <a:off x="7224189"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基本医疗保险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2" name="ValueShape4"/>
            <p:cNvSpPr/>
            <p:nvPr/>
          </p:nvSpPr>
          <p:spPr bwMode="auto">
            <a:xfrm>
              <a:off x="6485732" y="1005057"/>
              <a:ext cx="2535672" cy="24469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027159"/>
            </a:solidFill>
            <a:ln>
              <a:noFill/>
            </a:ln>
            <a:effectLst/>
          </p:spPr>
          <p:txBody>
            <a:bodyPr anchor="ctr"/>
            <a:lstStyle/>
            <a:p>
              <a:pPr algn="ctr"/>
              <a:endParaRPr sz="1400"/>
            </a:p>
          </p:txBody>
        </p:sp>
        <p:sp>
          <p:nvSpPr>
            <p:cNvPr id="53" name="CustomText5"/>
            <p:cNvSpPr/>
            <p:nvPr/>
          </p:nvSpPr>
          <p:spPr bwMode="auto">
            <a:xfrm>
              <a:off x="9015839"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社会保障卡持卡</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4" name="ValueShape5"/>
            <p:cNvSpPr/>
            <p:nvPr/>
          </p:nvSpPr>
          <p:spPr bwMode="auto">
            <a:xfrm>
              <a:off x="8196838" y="1287401"/>
              <a:ext cx="2535672" cy="21646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2C8894"/>
            </a:solidFill>
            <a:ln>
              <a:noFill/>
            </a:ln>
            <a:effectLst/>
          </p:spPr>
          <p:txBody>
            <a:bodyPr anchor="ctr"/>
            <a:lstStyle/>
            <a:p>
              <a:pPr algn="ctr"/>
              <a:endParaRPr sz="1400"/>
            </a:p>
          </p:txBody>
        </p:sp>
        <p:sp>
          <p:nvSpPr>
            <p:cNvPr id="55" name="矩形 54"/>
            <p:cNvSpPr/>
            <p:nvPr/>
          </p:nvSpPr>
          <p:spPr>
            <a:xfrm>
              <a:off x="1952248" y="1422415"/>
              <a:ext cx="1421035" cy="296305"/>
            </a:xfrm>
            <a:prstGeom prst="rect">
              <a:avLst/>
            </a:prstGeom>
          </p:spPr>
          <p:txBody>
            <a:bodyPr wrap="square" anchor="ctr">
              <a:spAutoFit/>
            </a:bodyPr>
            <a:lstStyle/>
            <a:p>
              <a:pPr algn="ctr"/>
              <a:r>
                <a:rPr lang="en-US" altLang="zh-CN" sz="1400" b="1" dirty="0">
                  <a:solidFill>
                    <a:schemeClr val="tx1">
                      <a:lumMod val="85000"/>
                      <a:lumOff val="15000"/>
                    </a:schemeClr>
                  </a:solidFill>
                </a:rPr>
                <a:t>9.25</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6" name="矩形 55"/>
            <p:cNvSpPr/>
            <p:nvPr/>
          </p:nvSpPr>
          <p:spPr>
            <a:xfrm>
              <a:off x="3667298" y="2790019"/>
              <a:ext cx="1421035" cy="296305"/>
            </a:xfrm>
            <a:prstGeom prst="rect">
              <a:avLst/>
            </a:prstGeom>
          </p:spPr>
          <p:txBody>
            <a:bodyPr wrap="square" anchor="ctr">
              <a:spAutoFit/>
            </a:bodyPr>
            <a:lstStyle/>
            <a:p>
              <a:pPr algn="ctr"/>
              <a:r>
                <a:rPr lang="en-US" altLang="zh-CN" sz="1400" b="1" dirty="0">
                  <a:solidFill>
                    <a:schemeClr val="tx1">
                      <a:lumMod val="85000"/>
                      <a:lumOff val="15000"/>
                    </a:schemeClr>
                  </a:solidFill>
                </a:rPr>
                <a:t>1.91</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7" name="矩形 56"/>
            <p:cNvSpPr/>
            <p:nvPr/>
          </p:nvSpPr>
          <p:spPr>
            <a:xfrm>
              <a:off x="5492176" y="2687603"/>
              <a:ext cx="1213948" cy="296305"/>
            </a:xfrm>
            <a:prstGeom prst="rect">
              <a:avLst/>
            </a:prstGeom>
          </p:spPr>
          <p:txBody>
            <a:bodyPr wrap="square" anchor="ctr">
              <a:spAutoFit/>
            </a:bodyPr>
            <a:lstStyle/>
            <a:p>
              <a:pPr algn="ctr"/>
              <a:r>
                <a:rPr lang="en-US" altLang="zh-CN" sz="1400" b="1" dirty="0">
                  <a:solidFill>
                    <a:schemeClr val="tx1">
                      <a:lumMod val="85000"/>
                      <a:lumOff val="15000"/>
                    </a:schemeClr>
                  </a:solidFill>
                </a:rPr>
                <a:t>2.3</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8" name="矩形 57"/>
            <p:cNvSpPr/>
            <p:nvPr/>
          </p:nvSpPr>
          <p:spPr>
            <a:xfrm>
              <a:off x="7191804" y="657280"/>
              <a:ext cx="1123529" cy="296305"/>
            </a:xfrm>
            <a:prstGeom prst="rect">
              <a:avLst/>
            </a:prstGeom>
          </p:spPr>
          <p:txBody>
            <a:bodyPr wrap="square" anchor="ctr">
              <a:spAutoFit/>
            </a:bodyPr>
            <a:lstStyle/>
            <a:p>
              <a:pPr algn="ctr"/>
              <a:r>
                <a:rPr lang="en-US" altLang="zh-CN" sz="1400" b="1" dirty="0">
                  <a:solidFill>
                    <a:schemeClr val="tx1">
                      <a:lumMod val="85000"/>
                      <a:lumOff val="15000"/>
                    </a:schemeClr>
                  </a:solidFill>
                </a:rPr>
                <a:t>13</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9" name="矩形 58"/>
            <p:cNvSpPr/>
            <p:nvPr/>
          </p:nvSpPr>
          <p:spPr>
            <a:xfrm>
              <a:off x="8754156" y="945485"/>
              <a:ext cx="1421035" cy="307777"/>
            </a:xfrm>
            <a:prstGeom prst="rect">
              <a:avLst/>
            </a:prstGeom>
          </p:spPr>
          <p:txBody>
            <a:bodyPr wrap="square" anchor="ctr">
              <a:spAutoFit/>
            </a:bodyPr>
            <a:lstStyle/>
            <a:p>
              <a:pPr algn="ctr"/>
              <a:r>
                <a:rPr lang="en-US" altLang="zh-CN" sz="1400" b="1" dirty="0">
                  <a:solidFill>
                    <a:schemeClr val="tx1">
                      <a:lumMod val="85000"/>
                      <a:lumOff val="15000"/>
                    </a:schemeClr>
                  </a:solidFill>
                </a:rPr>
                <a:t>11.5</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60" name="矩形 59"/>
            <p:cNvSpPr/>
            <p:nvPr/>
          </p:nvSpPr>
          <p:spPr>
            <a:xfrm>
              <a:off x="1526725" y="869119"/>
              <a:ext cx="1697737" cy="307777"/>
            </a:xfrm>
            <a:prstGeom prst="rect">
              <a:avLst/>
            </a:prstGeom>
          </p:spPr>
          <p:txBody>
            <a:bodyPr vert="horz" wrap="squar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截至</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月</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61" name="line"/>
            <p:cNvCxnSpPr/>
            <p:nvPr/>
          </p:nvCxnSpPr>
          <p:spPr>
            <a:xfrm flipV="1">
              <a:off x="1289799" y="896942"/>
              <a:ext cx="0" cy="2556002"/>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010368" y="894530"/>
              <a:ext cx="1421035" cy="307777"/>
            </a:xfrm>
            <a:prstGeom prst="rect">
              <a:avLst/>
            </a:prstGeom>
          </p:spPr>
          <p:txBody>
            <a:bodyPr wrap="square" anchor="ctr">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单位：人</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10" presetClass="entr" presetSubtype="0" fill="hold" grpId="0" nodeType="withEffect">
                                  <p:stCondLst>
                                    <p:cond delay="500"/>
                                  </p:stCondLst>
                                  <p:iterate type="wd">
                                    <p:tmPct val="10000"/>
                                  </p:iterate>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矩形 24"/>
          <p:cNvSpPr/>
          <p:nvPr/>
        </p:nvSpPr>
        <p:spPr>
          <a:xfrm>
            <a:off x="4560043" y="2274949"/>
            <a:ext cx="6669297" cy="2862322"/>
          </a:xfrm>
          <a:prstGeom prst="rect">
            <a:avLst/>
          </a:prstGeom>
        </p:spPr>
        <p:txBody>
          <a:bodyPr wrap="square">
            <a:spAutoFit/>
          </a:bodyPr>
          <a:lstStyle/>
          <a:p>
            <a:pPr indent="539750" algn="just">
              <a:lnSpc>
                <a:spcPct val="150000"/>
              </a:lnSpc>
            </a:pPr>
            <a:r>
              <a:rPr lang="zh-CN" altLang="en-US" sz="2000"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rPr>
              <a:t>法治是人类政治文明的重要成果，是现代社会的主要特征。大到国家的政体，小到公民的言行，都需要在法治的框架中运行。</a:t>
            </a:r>
            <a:endParaRPr lang="en-US" altLang="zh-CN" sz="2000"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endParaRPr>
          </a:p>
          <a:p>
            <a:pPr indent="539750" algn="just">
              <a:lnSpc>
                <a:spcPct val="150000"/>
              </a:lnSpc>
            </a:pPr>
            <a:r>
              <a:rPr lang="zh-CN" altLang="en-US" sz="2000" b="1"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rPr>
              <a:t>社会主义核心价值观倡导的法治，立足中国的社会现实和文化传统，坚持党的领导、人民当家作主、依法治国的有机统一。 </a:t>
            </a:r>
            <a:endParaRPr lang="zh-CN" altLang="en-US" sz="2000" b="1"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6" name="组合 5"/>
          <p:cNvGrpSpPr/>
          <p:nvPr/>
        </p:nvGrpSpPr>
        <p:grpSpPr>
          <a:xfrm>
            <a:off x="858585" y="3072040"/>
            <a:ext cx="2687721" cy="1267483"/>
            <a:chOff x="4225401" y="3142343"/>
            <a:chExt cx="2687721" cy="1267483"/>
          </a:xfrm>
        </p:grpSpPr>
        <p:grpSp>
          <p:nvGrpSpPr>
            <p:cNvPr id="27" name="组合 4"/>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治</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nvGrpSpPr>
            <p:cNvPr id="29" name="组合 35"/>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法</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矩形 21"/>
          <p:cNvSpPr/>
          <p:nvPr/>
        </p:nvSpPr>
        <p:spPr>
          <a:xfrm>
            <a:off x="3571291" y="2736294"/>
            <a:ext cx="7854372" cy="2243050"/>
          </a:xfrm>
          <a:prstGeom prst="rect">
            <a:avLst/>
          </a:prstGeom>
          <a:noFill/>
        </p:spPr>
        <p:txBody>
          <a:bodyPr wrap="square" rtlCol="0">
            <a:spAutoFit/>
          </a:bodyPr>
          <a:lstStyle/>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是坚持和发展中国特色社会主义的本质要求和重要保障</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是实现国家治理体系和治理能力现代化的必然要求</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事关党执政兴国、事关人民幸福安康、事关党和国家长治久安</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560028" y="1653145"/>
            <a:ext cx="7071167" cy="487066"/>
            <a:chOff x="5106652" y="4382565"/>
            <a:chExt cx="7071167" cy="487066"/>
          </a:xfrm>
          <a:solidFill>
            <a:schemeClr val="accent2"/>
          </a:solidFill>
          <a:effectLst>
            <a:outerShdw blurRad="50800" dist="38100" dir="2700000" algn="tl" rotWithShape="0">
              <a:prstClr val="black">
                <a:alpha val="40000"/>
              </a:prstClr>
            </a:outerShdw>
          </a:effectLst>
        </p:grpSpPr>
        <p:sp>
          <p:nvSpPr>
            <p:cNvPr id="24" name="矩形 23"/>
            <p:cNvSpPr/>
            <p:nvPr/>
          </p:nvSpPr>
          <p:spPr>
            <a:xfrm>
              <a:off x="5193720" y="4382565"/>
              <a:ext cx="6897030" cy="430595"/>
            </a:xfrm>
            <a:prstGeom prst="rect">
              <a:avLst/>
            </a:prstGeom>
            <a:grpFill/>
            <a:ln w="12700" cap="flat" cmpd="sng" algn="ctr">
              <a:noFill/>
              <a:prstDash val="solid"/>
              <a:miter lim="800000"/>
            </a:ln>
            <a:effectLst/>
          </p:spPr>
          <p:txBody>
            <a:bodyPr rtlCol="0" anchor="ctr"/>
            <a:lstStyle/>
            <a:p>
              <a:pPr algn="ctr"/>
              <a:endParaRPr lang="zh-CN" altLang="en-US" kern="0">
                <a:solidFill>
                  <a:srgbClr val="FFFFFF"/>
                </a:solidFill>
                <a:latin typeface="Calibri" panose="020F0502020204030204"/>
              </a:endParaRPr>
            </a:p>
          </p:txBody>
        </p:sp>
        <p:sp>
          <p:nvSpPr>
            <p:cNvPr id="41" name="矩形 40"/>
            <p:cNvSpPr/>
            <p:nvPr/>
          </p:nvSpPr>
          <p:spPr>
            <a:xfrm>
              <a:off x="5106652" y="4407966"/>
              <a:ext cx="7071167" cy="461665"/>
            </a:xfrm>
            <a:prstGeom prst="rect">
              <a:avLst/>
            </a:prstGeom>
            <a:grpFill/>
          </p:spPr>
          <p:txBody>
            <a:bodyPr wrap="none">
              <a:spAutoFit/>
            </a:bodyPr>
            <a:lstStyle/>
            <a:p>
              <a:pPr lvl="0" algn="ctr">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全面推进    依法治国    加快建设社会主义法治国家</a:t>
              </a:r>
              <a:endPar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45" name="图片 4"/>
          <p:cNvPicPr>
            <a:picLocks noChangeAspect="1" noChangeArrowheads="1"/>
          </p:cNvPicPr>
          <p:nvPr/>
        </p:nvPicPr>
        <p:blipFill>
          <a:blip r:embed="rId1">
            <a:extLst>
              <a:ext uri="{28A0092B-C50C-407E-A947-70E740481C1C}">
                <a14:useLocalDpi xmlns:a14="http://schemas.microsoft.com/office/drawing/2010/main" val="0"/>
              </a:ext>
            </a:extLst>
          </a:blip>
          <a:srcRect l="1488" r="16373"/>
          <a:stretch>
            <a:fillRect/>
          </a:stretch>
        </p:blipFill>
        <p:spPr bwMode="auto">
          <a:xfrm>
            <a:off x="841277" y="2959175"/>
            <a:ext cx="2544034" cy="17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3771562" y="7298516"/>
            <a:ext cx="2185214" cy="276999"/>
          </a:xfrm>
          <a:prstGeom prst="rect">
            <a:avLst/>
          </a:prstGeom>
          <a:noFill/>
        </p:spPr>
        <p:txBody>
          <a:bodyPr wrap="none" rtlCol="0">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r>
              <a:rPr lang="zh-CN" altLang="en-US" dirty="0"/>
              <a:t>图为我国现行法律法规数量。</a:t>
            </a:r>
            <a:endParaRPr lang="zh-CN" altLang="en-US" dirty="0"/>
          </a:p>
        </p:txBody>
      </p:sp>
      <p:grpSp>
        <p:nvGrpSpPr>
          <p:cNvPr id="2" name="组合 1"/>
          <p:cNvGrpSpPr/>
          <p:nvPr/>
        </p:nvGrpSpPr>
        <p:grpSpPr>
          <a:xfrm>
            <a:off x="1305741" y="2512945"/>
            <a:ext cx="6322250" cy="4222748"/>
            <a:chOff x="1693198" y="2512945"/>
            <a:chExt cx="6322250" cy="4222748"/>
          </a:xfrm>
        </p:grpSpPr>
        <p:grpSp>
          <p:nvGrpSpPr>
            <p:cNvPr id="13" name="组合 12"/>
            <p:cNvGrpSpPr/>
            <p:nvPr/>
          </p:nvGrpSpPr>
          <p:grpSpPr>
            <a:xfrm>
              <a:off x="1693198" y="2512945"/>
              <a:ext cx="6322250" cy="1066800"/>
              <a:chOff x="4175760" y="1325880"/>
              <a:chExt cx="6322250" cy="1066800"/>
            </a:xfrm>
          </p:grpSpPr>
          <p:sp>
            <p:nvSpPr>
              <p:cNvPr id="14" name="剪去对角的矩形 13"/>
              <p:cNvSpPr/>
              <p:nvPr/>
            </p:nvSpPr>
            <p:spPr>
              <a:xfrm>
                <a:off x="4175760" y="1325880"/>
                <a:ext cx="6322250" cy="1066800"/>
              </a:xfrm>
              <a:prstGeom prst="snip2DiagRect">
                <a:avLst/>
              </a:prstGeom>
              <a:solidFill>
                <a:srgbClr val="027159"/>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balance_104716"/>
              <p:cNvSpPr>
                <a:spLocks noChangeAspect="1"/>
              </p:cNvSpPr>
              <p:nvPr/>
            </p:nvSpPr>
            <p:spPr bwMode="auto">
              <a:xfrm>
                <a:off x="4674826" y="1554438"/>
                <a:ext cx="605837" cy="609685"/>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455839 w 606244"/>
                  <a:gd name="T79" fmla="*/ 455839 w 606244"/>
                  <a:gd name="T80" fmla="*/ 600116 w 606244"/>
                  <a:gd name="T81" fmla="*/ 600116 w 606244"/>
                  <a:gd name="T82" fmla="*/ 600116 w 606244"/>
                  <a:gd name="T83" fmla="*/ 600116 w 606244"/>
                  <a:gd name="T84" fmla="*/ 600116 w 606244"/>
                  <a:gd name="T85" fmla="*/ 600116 w 606244"/>
                  <a:gd name="T86" fmla="*/ 455839 w 606244"/>
                  <a:gd name="T87" fmla="*/ 455839 w 606244"/>
                  <a:gd name="T88" fmla="*/ 600116 w 606244"/>
                  <a:gd name="T89" fmla="*/ 600116 w 606244"/>
                  <a:gd name="T90" fmla="*/ 600116 w 606244"/>
                  <a:gd name="T91" fmla="*/ 600116 w 606244"/>
                  <a:gd name="T92" fmla="*/ 600116 w 606244"/>
                  <a:gd name="T93"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69" h="3093">
                    <a:moveTo>
                      <a:pt x="1811" y="1307"/>
                    </a:moveTo>
                    <a:lnTo>
                      <a:pt x="1921" y="1800"/>
                    </a:lnTo>
                    <a:lnTo>
                      <a:pt x="2959" y="1800"/>
                    </a:lnTo>
                    <a:lnTo>
                      <a:pt x="3069" y="1307"/>
                    </a:lnTo>
                    <a:lnTo>
                      <a:pt x="2907" y="1307"/>
                    </a:lnTo>
                    <a:lnTo>
                      <a:pt x="2512" y="293"/>
                    </a:lnTo>
                    <a:lnTo>
                      <a:pt x="2865" y="293"/>
                    </a:lnTo>
                    <a:lnTo>
                      <a:pt x="2865" y="53"/>
                    </a:lnTo>
                    <a:lnTo>
                      <a:pt x="1758" y="53"/>
                    </a:lnTo>
                    <a:lnTo>
                      <a:pt x="1758" y="0"/>
                    </a:lnTo>
                    <a:lnTo>
                      <a:pt x="1536" y="0"/>
                    </a:lnTo>
                    <a:lnTo>
                      <a:pt x="1305" y="0"/>
                    </a:lnTo>
                    <a:lnTo>
                      <a:pt x="1305" y="53"/>
                    </a:lnTo>
                    <a:lnTo>
                      <a:pt x="198" y="53"/>
                    </a:lnTo>
                    <a:lnTo>
                      <a:pt x="198" y="293"/>
                    </a:lnTo>
                    <a:lnTo>
                      <a:pt x="558" y="293"/>
                    </a:lnTo>
                    <a:lnTo>
                      <a:pt x="162" y="1307"/>
                    </a:lnTo>
                    <a:lnTo>
                      <a:pt x="0" y="1307"/>
                    </a:lnTo>
                    <a:lnTo>
                      <a:pt x="110" y="1800"/>
                    </a:lnTo>
                    <a:lnTo>
                      <a:pt x="1149" y="1800"/>
                    </a:lnTo>
                    <a:lnTo>
                      <a:pt x="1259" y="1307"/>
                    </a:lnTo>
                    <a:lnTo>
                      <a:pt x="1097" y="1307"/>
                    </a:lnTo>
                    <a:lnTo>
                      <a:pt x="701" y="293"/>
                    </a:lnTo>
                    <a:lnTo>
                      <a:pt x="1305" y="293"/>
                    </a:lnTo>
                    <a:lnTo>
                      <a:pt x="1305" y="347"/>
                    </a:lnTo>
                    <a:lnTo>
                      <a:pt x="1372" y="347"/>
                    </a:lnTo>
                    <a:lnTo>
                      <a:pt x="1372" y="2720"/>
                    </a:lnTo>
                    <a:lnTo>
                      <a:pt x="865" y="2720"/>
                    </a:lnTo>
                    <a:lnTo>
                      <a:pt x="865" y="3093"/>
                    </a:lnTo>
                    <a:lnTo>
                      <a:pt x="1536" y="3093"/>
                    </a:lnTo>
                    <a:lnTo>
                      <a:pt x="2198" y="3093"/>
                    </a:lnTo>
                    <a:lnTo>
                      <a:pt x="2198" y="2720"/>
                    </a:lnTo>
                    <a:lnTo>
                      <a:pt x="1692" y="2720"/>
                    </a:lnTo>
                    <a:lnTo>
                      <a:pt x="1692" y="347"/>
                    </a:lnTo>
                    <a:lnTo>
                      <a:pt x="1758" y="347"/>
                    </a:lnTo>
                    <a:lnTo>
                      <a:pt x="1758" y="293"/>
                    </a:lnTo>
                    <a:lnTo>
                      <a:pt x="2368" y="293"/>
                    </a:lnTo>
                    <a:lnTo>
                      <a:pt x="1973" y="1307"/>
                    </a:lnTo>
                    <a:lnTo>
                      <a:pt x="1811" y="1307"/>
                    </a:lnTo>
                    <a:close/>
                    <a:moveTo>
                      <a:pt x="882" y="1307"/>
                    </a:moveTo>
                    <a:lnTo>
                      <a:pt x="377" y="1307"/>
                    </a:lnTo>
                    <a:lnTo>
                      <a:pt x="629" y="655"/>
                    </a:lnTo>
                    <a:lnTo>
                      <a:pt x="882" y="1307"/>
                    </a:lnTo>
                    <a:close/>
                    <a:moveTo>
                      <a:pt x="2440" y="655"/>
                    </a:moveTo>
                    <a:lnTo>
                      <a:pt x="2693" y="1307"/>
                    </a:lnTo>
                    <a:lnTo>
                      <a:pt x="2187" y="1307"/>
                    </a:lnTo>
                    <a:lnTo>
                      <a:pt x="2440" y="655"/>
                    </a:lnTo>
                    <a:close/>
                  </a:path>
                </a:pathLst>
              </a:custGeom>
              <a:solidFill>
                <a:schemeClr val="bg1"/>
              </a:solidFill>
              <a:ln>
                <a:noFill/>
              </a:ln>
            </p:spPr>
          </p:sp>
          <p:grpSp>
            <p:nvGrpSpPr>
              <p:cNvPr id="16" name="组合 15"/>
              <p:cNvGrpSpPr/>
              <p:nvPr/>
            </p:nvGrpSpPr>
            <p:grpSpPr>
              <a:xfrm>
                <a:off x="6268075" y="1612660"/>
                <a:ext cx="3104607" cy="461665"/>
                <a:chOff x="6268075" y="1605039"/>
                <a:chExt cx="3104607" cy="461665"/>
              </a:xfrm>
            </p:grpSpPr>
            <p:sp>
              <p:nvSpPr>
                <p:cNvPr id="17" name="文本框 16"/>
                <p:cNvSpPr txBox="1"/>
                <p:nvPr/>
              </p:nvSpPr>
              <p:spPr>
                <a:xfrm>
                  <a:off x="6268075" y="1665419"/>
                  <a:ext cx="1723549"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现行有效法律</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8312776" y="1605039"/>
                  <a:ext cx="1059906"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273</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9" name="文本框 18"/>
            <p:cNvSpPr txBox="1"/>
            <p:nvPr/>
          </p:nvSpPr>
          <p:spPr>
            <a:xfrm>
              <a:off x="2051743" y="6458694"/>
              <a:ext cx="1492716" cy="276999"/>
            </a:xfrm>
            <a:prstGeom prst="rect">
              <a:avLst/>
            </a:prstGeom>
            <a:noFill/>
          </p:spPr>
          <p:txBody>
            <a:bodyPr wrap="none" rtlCol="0">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r>
                <a:rPr lang="zh-CN" altLang="en-US" dirty="0"/>
                <a:t>（截至</a:t>
              </a:r>
              <a:r>
                <a:rPr lang="en-US" altLang="zh-CN" dirty="0"/>
                <a:t>2019</a:t>
              </a:r>
              <a:r>
                <a:rPr lang="zh-CN" altLang="en-US" dirty="0"/>
                <a:t>年</a:t>
              </a:r>
              <a:r>
                <a:rPr lang="en-US" altLang="zh-CN" dirty="0"/>
                <a:t>6</a:t>
              </a:r>
              <a:r>
                <a:rPr lang="zh-CN" altLang="en-US" dirty="0"/>
                <a:t>月）</a:t>
              </a:r>
              <a:endParaRPr lang="zh-CN" altLang="en-US" dirty="0"/>
            </a:p>
          </p:txBody>
        </p:sp>
        <p:grpSp>
          <p:nvGrpSpPr>
            <p:cNvPr id="20" name="组合 19"/>
            <p:cNvGrpSpPr/>
            <p:nvPr/>
          </p:nvGrpSpPr>
          <p:grpSpPr>
            <a:xfrm>
              <a:off x="1693198" y="3869303"/>
              <a:ext cx="6322250" cy="1066800"/>
              <a:chOff x="4175760" y="2682238"/>
              <a:chExt cx="6322250" cy="1066800"/>
            </a:xfrm>
          </p:grpSpPr>
          <p:sp>
            <p:nvSpPr>
              <p:cNvPr id="21" name="剪去对角的矩形 20"/>
              <p:cNvSpPr/>
              <p:nvPr/>
            </p:nvSpPr>
            <p:spPr>
              <a:xfrm>
                <a:off x="4175760" y="2682238"/>
                <a:ext cx="6322250" cy="1066800"/>
              </a:xfrm>
              <a:prstGeom prst="snip2DiagRect">
                <a:avLst/>
              </a:prstGeom>
              <a:solidFill>
                <a:srgbClr val="3F9B67"/>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6266662" y="2994871"/>
                <a:ext cx="3413796" cy="461665"/>
                <a:chOff x="6266662" y="1630892"/>
                <a:chExt cx="3413796" cy="461665"/>
              </a:xfrm>
            </p:grpSpPr>
            <p:sp>
              <p:nvSpPr>
                <p:cNvPr id="27" name="文本框 26"/>
                <p:cNvSpPr txBox="1"/>
                <p:nvPr/>
              </p:nvSpPr>
              <p:spPr>
                <a:xfrm>
                  <a:off x="6266662" y="1671439"/>
                  <a:ext cx="1210588"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行政法规</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文本框 27"/>
                <p:cNvSpPr txBox="1"/>
                <p:nvPr/>
              </p:nvSpPr>
              <p:spPr>
                <a:xfrm>
                  <a:off x="8312776" y="1630892"/>
                  <a:ext cx="1367682"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600</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6" name="gavel_68022"/>
              <p:cNvSpPr>
                <a:spLocks noChangeAspect="1"/>
              </p:cNvSpPr>
              <p:nvPr/>
            </p:nvSpPr>
            <p:spPr bwMode="auto">
              <a:xfrm>
                <a:off x="4708574" y="2943184"/>
                <a:ext cx="673163" cy="544909"/>
              </a:xfrm>
              <a:custGeom>
                <a:avLst/>
                <a:gdLst>
                  <a:gd name="T0" fmla="*/ 6796 w 6895"/>
                  <a:gd name="T1" fmla="*/ 3616 h 5590"/>
                  <a:gd name="T2" fmla="*/ 6657 w 6895"/>
                  <a:gd name="T3" fmla="*/ 3852 h 5590"/>
                  <a:gd name="T4" fmla="*/ 6184 w 6895"/>
                  <a:gd name="T5" fmla="*/ 3983 h 5590"/>
                  <a:gd name="T6" fmla="*/ 2871 w 6895"/>
                  <a:gd name="T7" fmla="*/ 2066 h 5590"/>
                  <a:gd name="T8" fmla="*/ 2544 w 6895"/>
                  <a:gd name="T9" fmla="*/ 2628 h 5590"/>
                  <a:gd name="T10" fmla="*/ 2071 w 6895"/>
                  <a:gd name="T11" fmla="*/ 2759 h 5590"/>
                  <a:gd name="T12" fmla="*/ 1835 w 6895"/>
                  <a:gd name="T13" fmla="*/ 2620 h 5590"/>
                  <a:gd name="T14" fmla="*/ 1704 w 6895"/>
                  <a:gd name="T15" fmla="*/ 2147 h 5590"/>
                  <a:gd name="T16" fmla="*/ 2839 w 6895"/>
                  <a:gd name="T17" fmla="*/ 180 h 5590"/>
                  <a:gd name="T18" fmla="*/ 3116 w 6895"/>
                  <a:gd name="T19" fmla="*/ 8 h 5590"/>
                  <a:gd name="T20" fmla="*/ 3116 w 6895"/>
                  <a:gd name="T21" fmla="*/ 8 h 5590"/>
                  <a:gd name="T22" fmla="*/ 3312 w 6895"/>
                  <a:gd name="T23" fmla="*/ 58 h 5590"/>
                  <a:gd name="T24" fmla="*/ 3548 w 6895"/>
                  <a:gd name="T25" fmla="*/ 188 h 5590"/>
                  <a:gd name="T26" fmla="*/ 3679 w 6895"/>
                  <a:gd name="T27" fmla="*/ 670 h 5590"/>
                  <a:gd name="T28" fmla="*/ 3352 w 6895"/>
                  <a:gd name="T29" fmla="*/ 1232 h 5590"/>
                  <a:gd name="T30" fmla="*/ 6665 w 6895"/>
                  <a:gd name="T31" fmla="*/ 3150 h 5590"/>
                  <a:gd name="T32" fmla="*/ 6796 w 6895"/>
                  <a:gd name="T33" fmla="*/ 3616 h 5590"/>
                  <a:gd name="T34" fmla="*/ 4340 w 6895"/>
                  <a:gd name="T35" fmla="*/ 4930 h 5590"/>
                  <a:gd name="T36" fmla="*/ 4144 w 6895"/>
                  <a:gd name="T37" fmla="*/ 4930 h 5590"/>
                  <a:gd name="T38" fmla="*/ 4144 w 6895"/>
                  <a:gd name="T39" fmla="*/ 4310 h 5590"/>
                  <a:gd name="T40" fmla="*/ 3801 w 6895"/>
                  <a:gd name="T41" fmla="*/ 3959 h 5590"/>
                  <a:gd name="T42" fmla="*/ 783 w 6895"/>
                  <a:gd name="T43" fmla="*/ 3959 h 5590"/>
                  <a:gd name="T44" fmla="*/ 432 w 6895"/>
                  <a:gd name="T45" fmla="*/ 4310 h 5590"/>
                  <a:gd name="T46" fmla="*/ 432 w 6895"/>
                  <a:gd name="T47" fmla="*/ 4930 h 5590"/>
                  <a:gd name="T48" fmla="*/ 236 w 6895"/>
                  <a:gd name="T49" fmla="*/ 4930 h 5590"/>
                  <a:gd name="T50" fmla="*/ 0 w 6895"/>
                  <a:gd name="T51" fmla="*/ 5166 h 5590"/>
                  <a:gd name="T52" fmla="*/ 0 w 6895"/>
                  <a:gd name="T53" fmla="*/ 5354 h 5590"/>
                  <a:gd name="T54" fmla="*/ 236 w 6895"/>
                  <a:gd name="T55" fmla="*/ 5590 h 5590"/>
                  <a:gd name="T56" fmla="*/ 4332 w 6895"/>
                  <a:gd name="T57" fmla="*/ 5590 h 5590"/>
                  <a:gd name="T58" fmla="*/ 4568 w 6895"/>
                  <a:gd name="T59" fmla="*/ 5354 h 5590"/>
                  <a:gd name="T60" fmla="*/ 4568 w 6895"/>
                  <a:gd name="T61" fmla="*/ 5166 h 5590"/>
                  <a:gd name="T62" fmla="*/ 4340 w 6895"/>
                  <a:gd name="T63" fmla="*/ 4930 h 5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5" h="5590">
                    <a:moveTo>
                      <a:pt x="6796" y="3616"/>
                    </a:moveTo>
                    <a:lnTo>
                      <a:pt x="6657" y="3852"/>
                    </a:lnTo>
                    <a:cubicBezTo>
                      <a:pt x="6560" y="4024"/>
                      <a:pt x="6347" y="4080"/>
                      <a:pt x="6184" y="3983"/>
                    </a:cubicBezTo>
                    <a:lnTo>
                      <a:pt x="2871" y="2066"/>
                    </a:lnTo>
                    <a:lnTo>
                      <a:pt x="2544" y="2628"/>
                    </a:lnTo>
                    <a:cubicBezTo>
                      <a:pt x="2447" y="2800"/>
                      <a:pt x="2233" y="2856"/>
                      <a:pt x="2071" y="2759"/>
                    </a:cubicBezTo>
                    <a:lnTo>
                      <a:pt x="1835" y="2620"/>
                    </a:lnTo>
                    <a:cubicBezTo>
                      <a:pt x="1663" y="2523"/>
                      <a:pt x="1607" y="2310"/>
                      <a:pt x="1704" y="2147"/>
                    </a:cubicBezTo>
                    <a:lnTo>
                      <a:pt x="2839" y="180"/>
                    </a:lnTo>
                    <a:cubicBezTo>
                      <a:pt x="2896" y="74"/>
                      <a:pt x="3001" y="18"/>
                      <a:pt x="3116" y="8"/>
                    </a:cubicBezTo>
                    <a:lnTo>
                      <a:pt x="3116" y="8"/>
                    </a:lnTo>
                    <a:cubicBezTo>
                      <a:pt x="3181" y="0"/>
                      <a:pt x="3255" y="16"/>
                      <a:pt x="3312" y="58"/>
                    </a:cubicBezTo>
                    <a:lnTo>
                      <a:pt x="3548" y="188"/>
                    </a:lnTo>
                    <a:cubicBezTo>
                      <a:pt x="3720" y="286"/>
                      <a:pt x="3776" y="499"/>
                      <a:pt x="3679" y="670"/>
                    </a:cubicBezTo>
                    <a:lnTo>
                      <a:pt x="3352" y="1232"/>
                    </a:lnTo>
                    <a:lnTo>
                      <a:pt x="6665" y="3150"/>
                    </a:lnTo>
                    <a:cubicBezTo>
                      <a:pt x="6837" y="3232"/>
                      <a:pt x="6895" y="3452"/>
                      <a:pt x="6796" y="3616"/>
                    </a:cubicBezTo>
                    <a:close/>
                    <a:moveTo>
                      <a:pt x="4340" y="4930"/>
                    </a:moveTo>
                    <a:lnTo>
                      <a:pt x="4144" y="4930"/>
                    </a:lnTo>
                    <a:lnTo>
                      <a:pt x="4144" y="4310"/>
                    </a:lnTo>
                    <a:cubicBezTo>
                      <a:pt x="4144" y="4114"/>
                      <a:pt x="3989" y="3959"/>
                      <a:pt x="3801" y="3959"/>
                    </a:cubicBezTo>
                    <a:lnTo>
                      <a:pt x="783" y="3959"/>
                    </a:lnTo>
                    <a:cubicBezTo>
                      <a:pt x="587" y="3959"/>
                      <a:pt x="432" y="4114"/>
                      <a:pt x="432" y="4310"/>
                    </a:cubicBezTo>
                    <a:lnTo>
                      <a:pt x="432" y="4930"/>
                    </a:lnTo>
                    <a:lnTo>
                      <a:pt x="236" y="4930"/>
                    </a:lnTo>
                    <a:cubicBezTo>
                      <a:pt x="105" y="4930"/>
                      <a:pt x="0" y="5036"/>
                      <a:pt x="0" y="5166"/>
                    </a:cubicBezTo>
                    <a:lnTo>
                      <a:pt x="0" y="5354"/>
                    </a:lnTo>
                    <a:cubicBezTo>
                      <a:pt x="0" y="5484"/>
                      <a:pt x="107" y="5590"/>
                      <a:pt x="236" y="5590"/>
                    </a:cubicBezTo>
                    <a:lnTo>
                      <a:pt x="4332" y="5590"/>
                    </a:lnTo>
                    <a:cubicBezTo>
                      <a:pt x="4463" y="5590"/>
                      <a:pt x="4568" y="5483"/>
                      <a:pt x="4568" y="5354"/>
                    </a:cubicBezTo>
                    <a:lnTo>
                      <a:pt x="4568" y="5166"/>
                    </a:lnTo>
                    <a:cubicBezTo>
                      <a:pt x="4576" y="5036"/>
                      <a:pt x="4471" y="4930"/>
                      <a:pt x="4340" y="4930"/>
                    </a:cubicBezTo>
                    <a:close/>
                  </a:path>
                </a:pathLst>
              </a:custGeom>
              <a:solidFill>
                <a:schemeClr val="bg1"/>
              </a:solidFill>
              <a:ln>
                <a:noFill/>
              </a:ln>
            </p:spPr>
          </p:sp>
        </p:grpSp>
        <p:grpSp>
          <p:nvGrpSpPr>
            <p:cNvPr id="29" name="组合 28"/>
            <p:cNvGrpSpPr/>
            <p:nvPr/>
          </p:nvGrpSpPr>
          <p:grpSpPr>
            <a:xfrm>
              <a:off x="1693198" y="5269448"/>
              <a:ext cx="6322250" cy="1066800"/>
              <a:chOff x="4175759" y="4082383"/>
              <a:chExt cx="6322250" cy="1066800"/>
            </a:xfrm>
          </p:grpSpPr>
          <p:sp>
            <p:nvSpPr>
              <p:cNvPr id="30" name="剪去对角的矩形 29"/>
              <p:cNvSpPr/>
              <p:nvPr/>
            </p:nvSpPr>
            <p:spPr>
              <a:xfrm>
                <a:off x="4175759" y="4082383"/>
                <a:ext cx="6322250" cy="1066800"/>
              </a:xfrm>
              <a:prstGeom prst="snip2DiagRect">
                <a:avLst/>
              </a:prstGeom>
              <a:solidFill>
                <a:srgbClr val="2C8894"/>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266661" y="4357667"/>
                <a:ext cx="3620584" cy="461665"/>
                <a:chOff x="6266661" y="1593543"/>
                <a:chExt cx="3620584" cy="461665"/>
              </a:xfrm>
            </p:grpSpPr>
            <p:sp>
              <p:nvSpPr>
                <p:cNvPr id="33" name="文本框 32"/>
                <p:cNvSpPr txBox="1"/>
                <p:nvPr/>
              </p:nvSpPr>
              <p:spPr>
                <a:xfrm>
                  <a:off x="6266661" y="1651604"/>
                  <a:ext cx="1467068"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地方性法规</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文本框 33"/>
                <p:cNvSpPr txBox="1"/>
                <p:nvPr/>
              </p:nvSpPr>
              <p:spPr>
                <a:xfrm>
                  <a:off x="8312775" y="1593543"/>
                  <a:ext cx="1574470"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万余部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2" name="gavel_68022"/>
              <p:cNvSpPr>
                <a:spLocks noChangeAspect="1"/>
              </p:cNvSpPr>
              <p:nvPr/>
            </p:nvSpPr>
            <p:spPr bwMode="auto">
              <a:xfrm>
                <a:off x="4708574" y="4343329"/>
                <a:ext cx="673163" cy="544909"/>
              </a:xfrm>
              <a:custGeom>
                <a:avLst/>
                <a:gdLst>
                  <a:gd name="T0" fmla="*/ 6796 w 6895"/>
                  <a:gd name="T1" fmla="*/ 3616 h 5590"/>
                  <a:gd name="T2" fmla="*/ 6657 w 6895"/>
                  <a:gd name="T3" fmla="*/ 3852 h 5590"/>
                  <a:gd name="T4" fmla="*/ 6184 w 6895"/>
                  <a:gd name="T5" fmla="*/ 3983 h 5590"/>
                  <a:gd name="T6" fmla="*/ 2871 w 6895"/>
                  <a:gd name="T7" fmla="*/ 2066 h 5590"/>
                  <a:gd name="T8" fmla="*/ 2544 w 6895"/>
                  <a:gd name="T9" fmla="*/ 2628 h 5590"/>
                  <a:gd name="T10" fmla="*/ 2071 w 6895"/>
                  <a:gd name="T11" fmla="*/ 2759 h 5590"/>
                  <a:gd name="T12" fmla="*/ 1835 w 6895"/>
                  <a:gd name="T13" fmla="*/ 2620 h 5590"/>
                  <a:gd name="T14" fmla="*/ 1704 w 6895"/>
                  <a:gd name="T15" fmla="*/ 2147 h 5590"/>
                  <a:gd name="T16" fmla="*/ 2839 w 6895"/>
                  <a:gd name="T17" fmla="*/ 180 h 5590"/>
                  <a:gd name="T18" fmla="*/ 3116 w 6895"/>
                  <a:gd name="T19" fmla="*/ 8 h 5590"/>
                  <a:gd name="T20" fmla="*/ 3116 w 6895"/>
                  <a:gd name="T21" fmla="*/ 8 h 5590"/>
                  <a:gd name="T22" fmla="*/ 3312 w 6895"/>
                  <a:gd name="T23" fmla="*/ 58 h 5590"/>
                  <a:gd name="T24" fmla="*/ 3548 w 6895"/>
                  <a:gd name="T25" fmla="*/ 188 h 5590"/>
                  <a:gd name="T26" fmla="*/ 3679 w 6895"/>
                  <a:gd name="T27" fmla="*/ 670 h 5590"/>
                  <a:gd name="T28" fmla="*/ 3352 w 6895"/>
                  <a:gd name="T29" fmla="*/ 1232 h 5590"/>
                  <a:gd name="T30" fmla="*/ 6665 w 6895"/>
                  <a:gd name="T31" fmla="*/ 3150 h 5590"/>
                  <a:gd name="T32" fmla="*/ 6796 w 6895"/>
                  <a:gd name="T33" fmla="*/ 3616 h 5590"/>
                  <a:gd name="T34" fmla="*/ 4340 w 6895"/>
                  <a:gd name="T35" fmla="*/ 4930 h 5590"/>
                  <a:gd name="T36" fmla="*/ 4144 w 6895"/>
                  <a:gd name="T37" fmla="*/ 4930 h 5590"/>
                  <a:gd name="T38" fmla="*/ 4144 w 6895"/>
                  <a:gd name="T39" fmla="*/ 4310 h 5590"/>
                  <a:gd name="T40" fmla="*/ 3801 w 6895"/>
                  <a:gd name="T41" fmla="*/ 3959 h 5590"/>
                  <a:gd name="T42" fmla="*/ 783 w 6895"/>
                  <a:gd name="T43" fmla="*/ 3959 h 5590"/>
                  <a:gd name="T44" fmla="*/ 432 w 6895"/>
                  <a:gd name="T45" fmla="*/ 4310 h 5590"/>
                  <a:gd name="T46" fmla="*/ 432 w 6895"/>
                  <a:gd name="T47" fmla="*/ 4930 h 5590"/>
                  <a:gd name="T48" fmla="*/ 236 w 6895"/>
                  <a:gd name="T49" fmla="*/ 4930 h 5590"/>
                  <a:gd name="T50" fmla="*/ 0 w 6895"/>
                  <a:gd name="T51" fmla="*/ 5166 h 5590"/>
                  <a:gd name="T52" fmla="*/ 0 w 6895"/>
                  <a:gd name="T53" fmla="*/ 5354 h 5590"/>
                  <a:gd name="T54" fmla="*/ 236 w 6895"/>
                  <a:gd name="T55" fmla="*/ 5590 h 5590"/>
                  <a:gd name="T56" fmla="*/ 4332 w 6895"/>
                  <a:gd name="T57" fmla="*/ 5590 h 5590"/>
                  <a:gd name="T58" fmla="*/ 4568 w 6895"/>
                  <a:gd name="T59" fmla="*/ 5354 h 5590"/>
                  <a:gd name="T60" fmla="*/ 4568 w 6895"/>
                  <a:gd name="T61" fmla="*/ 5166 h 5590"/>
                  <a:gd name="T62" fmla="*/ 4340 w 6895"/>
                  <a:gd name="T63" fmla="*/ 4930 h 5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5" h="5590">
                    <a:moveTo>
                      <a:pt x="6796" y="3616"/>
                    </a:moveTo>
                    <a:lnTo>
                      <a:pt x="6657" y="3852"/>
                    </a:lnTo>
                    <a:cubicBezTo>
                      <a:pt x="6560" y="4024"/>
                      <a:pt x="6347" y="4080"/>
                      <a:pt x="6184" y="3983"/>
                    </a:cubicBezTo>
                    <a:lnTo>
                      <a:pt x="2871" y="2066"/>
                    </a:lnTo>
                    <a:lnTo>
                      <a:pt x="2544" y="2628"/>
                    </a:lnTo>
                    <a:cubicBezTo>
                      <a:pt x="2447" y="2800"/>
                      <a:pt x="2233" y="2856"/>
                      <a:pt x="2071" y="2759"/>
                    </a:cubicBezTo>
                    <a:lnTo>
                      <a:pt x="1835" y="2620"/>
                    </a:lnTo>
                    <a:cubicBezTo>
                      <a:pt x="1663" y="2523"/>
                      <a:pt x="1607" y="2310"/>
                      <a:pt x="1704" y="2147"/>
                    </a:cubicBezTo>
                    <a:lnTo>
                      <a:pt x="2839" y="180"/>
                    </a:lnTo>
                    <a:cubicBezTo>
                      <a:pt x="2896" y="74"/>
                      <a:pt x="3001" y="18"/>
                      <a:pt x="3116" y="8"/>
                    </a:cubicBezTo>
                    <a:lnTo>
                      <a:pt x="3116" y="8"/>
                    </a:lnTo>
                    <a:cubicBezTo>
                      <a:pt x="3181" y="0"/>
                      <a:pt x="3255" y="16"/>
                      <a:pt x="3312" y="58"/>
                    </a:cubicBezTo>
                    <a:lnTo>
                      <a:pt x="3548" y="188"/>
                    </a:lnTo>
                    <a:cubicBezTo>
                      <a:pt x="3720" y="286"/>
                      <a:pt x="3776" y="499"/>
                      <a:pt x="3679" y="670"/>
                    </a:cubicBezTo>
                    <a:lnTo>
                      <a:pt x="3352" y="1232"/>
                    </a:lnTo>
                    <a:lnTo>
                      <a:pt x="6665" y="3150"/>
                    </a:lnTo>
                    <a:cubicBezTo>
                      <a:pt x="6837" y="3232"/>
                      <a:pt x="6895" y="3452"/>
                      <a:pt x="6796" y="3616"/>
                    </a:cubicBezTo>
                    <a:close/>
                    <a:moveTo>
                      <a:pt x="4340" y="4930"/>
                    </a:moveTo>
                    <a:lnTo>
                      <a:pt x="4144" y="4930"/>
                    </a:lnTo>
                    <a:lnTo>
                      <a:pt x="4144" y="4310"/>
                    </a:lnTo>
                    <a:cubicBezTo>
                      <a:pt x="4144" y="4114"/>
                      <a:pt x="3989" y="3959"/>
                      <a:pt x="3801" y="3959"/>
                    </a:cubicBezTo>
                    <a:lnTo>
                      <a:pt x="783" y="3959"/>
                    </a:lnTo>
                    <a:cubicBezTo>
                      <a:pt x="587" y="3959"/>
                      <a:pt x="432" y="4114"/>
                      <a:pt x="432" y="4310"/>
                    </a:cubicBezTo>
                    <a:lnTo>
                      <a:pt x="432" y="4930"/>
                    </a:lnTo>
                    <a:lnTo>
                      <a:pt x="236" y="4930"/>
                    </a:lnTo>
                    <a:cubicBezTo>
                      <a:pt x="105" y="4930"/>
                      <a:pt x="0" y="5036"/>
                      <a:pt x="0" y="5166"/>
                    </a:cubicBezTo>
                    <a:lnTo>
                      <a:pt x="0" y="5354"/>
                    </a:lnTo>
                    <a:cubicBezTo>
                      <a:pt x="0" y="5484"/>
                      <a:pt x="107" y="5590"/>
                      <a:pt x="236" y="5590"/>
                    </a:cubicBezTo>
                    <a:lnTo>
                      <a:pt x="4332" y="5590"/>
                    </a:lnTo>
                    <a:cubicBezTo>
                      <a:pt x="4463" y="5590"/>
                      <a:pt x="4568" y="5483"/>
                      <a:pt x="4568" y="5354"/>
                    </a:cubicBezTo>
                    <a:lnTo>
                      <a:pt x="4568" y="5166"/>
                    </a:lnTo>
                    <a:cubicBezTo>
                      <a:pt x="4576" y="5036"/>
                      <a:pt x="4471" y="4930"/>
                      <a:pt x="4340" y="4930"/>
                    </a:cubicBezTo>
                    <a:close/>
                  </a:path>
                </a:pathLst>
              </a:custGeom>
              <a:solidFill>
                <a:schemeClr val="bg1"/>
              </a:solidFill>
              <a:ln>
                <a:noFill/>
              </a:ln>
            </p:spPr>
          </p:sp>
        </p:grpSp>
      </p:grpSp>
      <p:grpSp>
        <p:nvGrpSpPr>
          <p:cNvPr id="35" name="组合 34"/>
          <p:cNvGrpSpPr/>
          <p:nvPr/>
        </p:nvGrpSpPr>
        <p:grpSpPr>
          <a:xfrm>
            <a:off x="8153718" y="2226824"/>
            <a:ext cx="3014815" cy="4319587"/>
            <a:chOff x="7054104" y="-23828"/>
            <a:chExt cx="5157861" cy="6905655"/>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105" y="0"/>
              <a:ext cx="5143500" cy="6858000"/>
            </a:xfrm>
            <a:prstGeom prst="rect">
              <a:avLst/>
            </a:prstGeom>
          </p:spPr>
        </p:pic>
        <p:sp>
          <p:nvSpPr>
            <p:cNvPr id="37" name="流程图: 过程 34"/>
            <p:cNvSpPr/>
            <p:nvPr/>
          </p:nvSpPr>
          <p:spPr>
            <a:xfrm>
              <a:off x="7054104" y="-23828"/>
              <a:ext cx="5157861" cy="6905655"/>
            </a:xfrm>
            <a:prstGeom prst="flowChartProcess">
              <a:avLst/>
            </a:prstGeom>
            <a:solidFill>
              <a:schemeClr val="tx1">
                <a:lumMod val="85000"/>
                <a:lumOff val="1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2753360" y="1337945"/>
            <a:ext cx="8478520" cy="5631180"/>
          </a:xfrm>
          <a:prstGeom prst="rect">
            <a:avLst/>
          </a:prstGeom>
          <a:noFill/>
        </p:spPr>
        <p:txBody>
          <a:bodyPr wrap="square" rtlCol="0" anchor="t">
            <a:spAutoFit/>
          </a:bodyPr>
          <a:lstStyle/>
          <a:p>
            <a:r>
              <a:rPr lang="zh-CN" altLang="en-US" b="1" dirty="0">
                <a:solidFill>
                  <a:schemeClr val="tx1"/>
                </a:solidFill>
              </a:rPr>
              <a:t>第一编  总    则</a:t>
            </a:r>
            <a:endParaRPr lang="zh-CN" altLang="en-US" b="1" dirty="0">
              <a:solidFill>
                <a:schemeClr val="tx1"/>
              </a:solidFill>
            </a:endParaRPr>
          </a:p>
          <a:p>
            <a:r>
              <a:rPr lang="zh-CN" altLang="en-US" b="1" dirty="0">
                <a:solidFill>
                  <a:schemeClr val="tx1"/>
                </a:solidFill>
              </a:rPr>
              <a:t>第一章  基本规定</a:t>
            </a:r>
            <a:endParaRPr lang="zh-CN" altLang="en-US" b="1" dirty="0">
              <a:solidFill>
                <a:schemeClr val="tx1"/>
              </a:solidFill>
            </a:endParaRPr>
          </a:p>
          <a:p>
            <a:r>
              <a:rPr lang="zh-CN" altLang="en-US" b="1" dirty="0">
                <a:solidFill>
                  <a:schemeClr val="tx1"/>
                </a:solidFill>
              </a:rPr>
              <a:t>第一条  为了保护民事主体的合法权益，调整民事关系，维护社会和经济秩序，适应中国特色社会主义发展要求，弘扬</a:t>
            </a:r>
            <a:r>
              <a:rPr lang="zh-CN" altLang="en-US" b="1" dirty="0">
                <a:solidFill>
                  <a:srgbClr val="C00000"/>
                </a:solidFill>
              </a:rPr>
              <a:t>社会主义核心价值观</a:t>
            </a:r>
            <a:r>
              <a:rPr lang="zh-CN" altLang="en-US" b="1" dirty="0">
                <a:solidFill>
                  <a:schemeClr val="tx1"/>
                </a:solidFill>
              </a:rPr>
              <a:t>，根据宪法，制定本法。</a:t>
            </a:r>
            <a:endParaRPr lang="zh-CN" altLang="en-US" b="1" dirty="0">
              <a:solidFill>
                <a:schemeClr val="tx1"/>
              </a:solidFill>
            </a:endParaRPr>
          </a:p>
          <a:p>
            <a:r>
              <a:rPr lang="zh-CN" altLang="en-US" b="1" dirty="0">
                <a:solidFill>
                  <a:schemeClr val="tx1"/>
                </a:solidFill>
              </a:rPr>
              <a:t>第二条  民法调整</a:t>
            </a:r>
            <a:r>
              <a:rPr lang="zh-CN" altLang="en-US" b="1" dirty="0">
                <a:solidFill>
                  <a:srgbClr val="C00000"/>
                </a:solidFill>
              </a:rPr>
              <a:t>平等</a:t>
            </a:r>
            <a:r>
              <a:rPr lang="zh-CN" altLang="en-US" b="1" dirty="0">
                <a:solidFill>
                  <a:schemeClr val="tx1"/>
                </a:solidFill>
              </a:rPr>
              <a:t>主体的自然人、法人和非法人组织之间的人身关系和财产关系。</a:t>
            </a:r>
            <a:endParaRPr lang="zh-CN" altLang="en-US" b="1" dirty="0">
              <a:solidFill>
                <a:schemeClr val="tx1"/>
              </a:solidFill>
            </a:endParaRPr>
          </a:p>
          <a:p>
            <a:r>
              <a:rPr lang="zh-CN" altLang="en-US" b="1" dirty="0">
                <a:solidFill>
                  <a:schemeClr val="tx1"/>
                </a:solidFill>
              </a:rPr>
              <a:t>第三条  民事主体的人身权利、财产权利以及其他合法权益</a:t>
            </a:r>
            <a:r>
              <a:rPr lang="zh-CN" altLang="en-US" b="1" dirty="0">
                <a:solidFill>
                  <a:srgbClr val="C00000"/>
                </a:solidFill>
              </a:rPr>
              <a:t>受法律保护</a:t>
            </a:r>
            <a:r>
              <a:rPr lang="zh-CN" altLang="en-US" b="1" dirty="0">
                <a:solidFill>
                  <a:schemeClr val="tx1"/>
                </a:solidFill>
              </a:rPr>
              <a:t>，任何组织或者个人不得侵犯。</a:t>
            </a:r>
            <a:endParaRPr lang="zh-CN" altLang="en-US" b="1" dirty="0">
              <a:solidFill>
                <a:schemeClr val="tx1"/>
              </a:solidFill>
            </a:endParaRPr>
          </a:p>
          <a:p>
            <a:r>
              <a:rPr lang="zh-CN" altLang="en-US" b="1" dirty="0">
                <a:solidFill>
                  <a:schemeClr val="tx1"/>
                </a:solidFill>
              </a:rPr>
              <a:t>第四条  民事主体在民事活动中的法律地位一律</a:t>
            </a:r>
            <a:r>
              <a:rPr lang="zh-CN" altLang="en-US" b="1" dirty="0">
                <a:solidFill>
                  <a:srgbClr val="C00000"/>
                </a:solidFill>
              </a:rPr>
              <a:t>平等</a:t>
            </a:r>
            <a:r>
              <a:rPr lang="zh-CN" altLang="en-US" b="1" dirty="0">
                <a:solidFill>
                  <a:schemeClr val="tx1"/>
                </a:solidFill>
              </a:rPr>
              <a:t>。</a:t>
            </a:r>
            <a:endParaRPr lang="zh-CN" altLang="en-US" b="1" dirty="0">
              <a:solidFill>
                <a:schemeClr val="tx1"/>
              </a:solidFill>
            </a:endParaRPr>
          </a:p>
          <a:p>
            <a:r>
              <a:rPr lang="zh-CN" altLang="en-US" b="1" dirty="0">
                <a:solidFill>
                  <a:schemeClr val="tx1"/>
                </a:solidFill>
              </a:rPr>
              <a:t>第五条  民事主体从事民事活动，应当遵循</a:t>
            </a:r>
            <a:r>
              <a:rPr lang="zh-CN" altLang="en-US" b="1" dirty="0">
                <a:solidFill>
                  <a:srgbClr val="C00000"/>
                </a:solidFill>
              </a:rPr>
              <a:t>自愿</a:t>
            </a:r>
            <a:r>
              <a:rPr lang="zh-CN" altLang="en-US" b="1" dirty="0">
                <a:solidFill>
                  <a:schemeClr val="tx1"/>
                </a:solidFill>
              </a:rPr>
              <a:t>原则，按照自己的意思设立、变更、终止民事法律关系。</a:t>
            </a:r>
            <a:endParaRPr lang="zh-CN" altLang="en-US" b="1" dirty="0">
              <a:solidFill>
                <a:schemeClr val="tx1"/>
              </a:solidFill>
            </a:endParaRPr>
          </a:p>
          <a:p>
            <a:r>
              <a:rPr lang="zh-CN" altLang="en-US" b="1" dirty="0">
                <a:solidFill>
                  <a:schemeClr val="tx1"/>
                </a:solidFill>
              </a:rPr>
              <a:t>第六条  民事主体从事民事活动，应当遵循</a:t>
            </a:r>
            <a:r>
              <a:rPr lang="zh-CN" altLang="en-US" b="1" dirty="0">
                <a:solidFill>
                  <a:srgbClr val="C00000"/>
                </a:solidFill>
              </a:rPr>
              <a:t>公平</a:t>
            </a:r>
            <a:r>
              <a:rPr lang="zh-CN" altLang="en-US" b="1" dirty="0">
                <a:solidFill>
                  <a:schemeClr val="tx1"/>
                </a:solidFill>
              </a:rPr>
              <a:t>原则，合理确定各方的权利和义务。</a:t>
            </a:r>
            <a:endParaRPr lang="zh-CN" altLang="en-US" b="1" dirty="0">
              <a:solidFill>
                <a:schemeClr val="tx1"/>
              </a:solidFill>
            </a:endParaRPr>
          </a:p>
          <a:p>
            <a:r>
              <a:rPr lang="zh-CN" altLang="en-US" b="1" dirty="0">
                <a:solidFill>
                  <a:schemeClr val="tx1"/>
                </a:solidFill>
              </a:rPr>
              <a:t>第七条  民事主体从事民事活动，应当遵循</a:t>
            </a:r>
            <a:r>
              <a:rPr lang="zh-CN" altLang="en-US" b="1" dirty="0">
                <a:solidFill>
                  <a:srgbClr val="C00000"/>
                </a:solidFill>
              </a:rPr>
              <a:t>诚信</a:t>
            </a:r>
            <a:r>
              <a:rPr lang="zh-CN" altLang="en-US" b="1" dirty="0">
                <a:solidFill>
                  <a:schemeClr val="tx1"/>
                </a:solidFill>
              </a:rPr>
              <a:t>原则，秉持诚实，恪守承诺。</a:t>
            </a:r>
            <a:endParaRPr lang="zh-CN" altLang="en-US" b="1" dirty="0">
              <a:solidFill>
                <a:schemeClr val="tx1"/>
              </a:solidFill>
            </a:endParaRPr>
          </a:p>
          <a:p>
            <a:r>
              <a:rPr lang="zh-CN" altLang="en-US" b="1" dirty="0">
                <a:solidFill>
                  <a:schemeClr val="tx1"/>
                </a:solidFill>
              </a:rPr>
              <a:t>第八条  民事主体从事民事活动，</a:t>
            </a:r>
            <a:r>
              <a:rPr lang="zh-CN" altLang="en-US" b="1" dirty="0">
                <a:solidFill>
                  <a:srgbClr val="C00000"/>
                </a:solidFill>
              </a:rPr>
              <a:t>不得违反法律，不得违背公序良俗</a:t>
            </a:r>
            <a:r>
              <a:rPr lang="zh-CN" altLang="en-US" b="1" dirty="0">
                <a:solidFill>
                  <a:schemeClr val="tx1"/>
                </a:solidFill>
              </a:rPr>
              <a:t>。</a:t>
            </a:r>
            <a:endParaRPr lang="zh-CN" altLang="en-US" b="1" dirty="0">
              <a:solidFill>
                <a:schemeClr val="tx1"/>
              </a:solidFill>
            </a:endParaRPr>
          </a:p>
          <a:p>
            <a:r>
              <a:rPr lang="zh-CN" altLang="en-US" b="1" dirty="0">
                <a:solidFill>
                  <a:schemeClr val="tx1"/>
                </a:solidFill>
              </a:rPr>
              <a:t>第九条  民事主体从事民事活动，应当有利于节约资源、保护生态环境。</a:t>
            </a:r>
            <a:endParaRPr lang="zh-CN" altLang="en-US" b="1" dirty="0">
              <a:solidFill>
                <a:schemeClr val="tx1"/>
              </a:solidFill>
            </a:endParaRPr>
          </a:p>
          <a:p>
            <a:r>
              <a:rPr lang="zh-CN" altLang="en-US" b="1" dirty="0">
                <a:solidFill>
                  <a:schemeClr val="tx1"/>
                </a:solidFill>
              </a:rPr>
              <a:t>第十条  处理民事纠纷，应当</a:t>
            </a:r>
            <a:r>
              <a:rPr lang="zh-CN" altLang="en-US" b="1" dirty="0">
                <a:solidFill>
                  <a:srgbClr val="C00000"/>
                </a:solidFill>
              </a:rPr>
              <a:t>依照法律</a:t>
            </a:r>
            <a:r>
              <a:rPr lang="zh-CN" altLang="en-US" b="1" dirty="0">
                <a:solidFill>
                  <a:schemeClr val="tx1"/>
                </a:solidFill>
              </a:rPr>
              <a:t>；法律没有规定的，可以适用习惯，但是不得违背公序良俗。</a:t>
            </a:r>
            <a:endParaRPr lang="zh-CN" altLang="en-US" b="1" dirty="0">
              <a:solidFill>
                <a:schemeClr val="tx1"/>
              </a:solidFill>
            </a:endParaRPr>
          </a:p>
          <a:p>
            <a:r>
              <a:rPr lang="zh-CN" altLang="en-US" b="1" dirty="0">
                <a:solidFill>
                  <a:schemeClr val="tx1"/>
                </a:solidFill>
              </a:rPr>
              <a:t>第十一条  其他法律对民事关系有特别规定的，依照其规定。</a:t>
            </a:r>
            <a:endParaRPr lang="zh-CN" altLang="en-US" b="1" dirty="0">
              <a:solidFill>
                <a:schemeClr val="tx1"/>
              </a:solidFill>
            </a:endParaRPr>
          </a:p>
          <a:p>
            <a:r>
              <a:rPr lang="zh-CN" altLang="en-US" b="1" dirty="0">
                <a:solidFill>
                  <a:schemeClr val="tx1"/>
                </a:solidFill>
              </a:rPr>
              <a:t>第十二条  中华人民共和国领域内的民事活动，</a:t>
            </a:r>
            <a:r>
              <a:rPr lang="zh-CN" altLang="en-US" b="1" dirty="0">
                <a:solidFill>
                  <a:srgbClr val="C00000"/>
                </a:solidFill>
              </a:rPr>
              <a:t>适用中华人民共和国法律</a:t>
            </a:r>
            <a:r>
              <a:rPr lang="zh-CN" altLang="en-US" b="1" dirty="0">
                <a:solidFill>
                  <a:schemeClr val="tx1"/>
                </a:solidFill>
              </a:rPr>
              <a:t>。法律另有规定的，依照其规定。</a:t>
            </a:r>
            <a:endParaRPr lang="zh-CN" altLang="en-US" b="1" dirty="0">
              <a:solidFill>
                <a:schemeClr val="tx1"/>
              </a:solidFill>
            </a:endParaRPr>
          </a:p>
        </p:txBody>
      </p:sp>
      <p:sp>
        <p:nvSpPr>
          <p:cNvPr id="4" name="文本框 3"/>
          <p:cNvSpPr txBox="1"/>
          <p:nvPr/>
        </p:nvSpPr>
        <p:spPr>
          <a:xfrm>
            <a:off x="916305" y="1819275"/>
            <a:ext cx="153035" cy="4399915"/>
          </a:xfrm>
          <a:prstGeom prst="rect">
            <a:avLst/>
          </a:prstGeom>
          <a:noFill/>
        </p:spPr>
        <p:txBody>
          <a:bodyPr wrap="square" rtlCol="0">
            <a:spAutoFit/>
          </a:bodyPr>
          <a:lstStyle/>
          <a:p>
            <a:r>
              <a:rPr lang="zh-CN" altLang="en-US" sz="2800" b="1">
                <a:solidFill>
                  <a:srgbClr val="C00000"/>
                </a:solidFill>
              </a:rPr>
              <a:t>中华人民共和国民法典</a:t>
            </a:r>
            <a:endParaRPr lang="zh-CN" altLang="en-US" sz="2800" b="1">
              <a:solidFill>
                <a:srgbClr val="C00000"/>
              </a:solidFill>
            </a:endParaRPr>
          </a:p>
        </p:txBody>
      </p:sp>
    </p:spTree>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401320" y="1737360"/>
            <a:ext cx="3992880" cy="460375"/>
          </a:xfrm>
          <a:prstGeom prst="rect">
            <a:avLst/>
          </a:prstGeom>
          <a:noFill/>
        </p:spPr>
        <p:txBody>
          <a:bodyPr wrap="none" rtlCol="0" anchor="t">
            <a:spAutoFit/>
          </a:bodyPr>
          <a:lstStyle/>
          <a:p>
            <a:r>
              <a:rPr lang="en-US" altLang="zh-CN" sz="2400" b="1">
                <a:solidFill>
                  <a:srgbClr val="C00000"/>
                </a:solidFill>
                <a:sym typeface="+mn-ea"/>
              </a:rPr>
              <a:t>3</a:t>
            </a:r>
            <a:r>
              <a:rPr lang="zh-CN" altLang="en-US" sz="2400" b="1">
                <a:solidFill>
                  <a:srgbClr val="C00000"/>
                </a:solidFill>
                <a:sym typeface="+mn-ea"/>
              </a:rPr>
              <a:t>、爱国、敬业、诚信、友善</a:t>
            </a:r>
            <a:endParaRPr lang="zh-CN" altLang="en-US"/>
          </a:p>
        </p:txBody>
      </p:sp>
      <p:sp>
        <p:nvSpPr>
          <p:cNvPr id="4" name="文本框 3"/>
          <p:cNvSpPr txBox="1"/>
          <p:nvPr/>
        </p:nvSpPr>
        <p:spPr>
          <a:xfrm>
            <a:off x="986790" y="2339340"/>
            <a:ext cx="4526280" cy="368300"/>
          </a:xfrm>
          <a:prstGeom prst="rect">
            <a:avLst/>
          </a:prstGeom>
          <a:noFill/>
        </p:spPr>
        <p:txBody>
          <a:bodyPr wrap="none" rtlCol="0" anchor="t">
            <a:spAutoFit/>
          </a:bodyPr>
          <a:lstStyle/>
          <a:p>
            <a:r>
              <a:rPr lang="zh-CN" altLang="en-US" sz="2400" b="1">
                <a:solidFill>
                  <a:srgbClr val="C00000"/>
                </a:solidFill>
                <a:sym typeface="+mn-ea"/>
              </a:rPr>
              <a:t>回答了我们要培育什么样的公民的重大问题</a:t>
            </a:r>
            <a:endParaRPr lang="zh-CN" altLang="en-US"/>
          </a:p>
        </p:txBody>
      </p:sp>
      <p:sp>
        <p:nvSpPr>
          <p:cNvPr id="5" name="文本框 4"/>
          <p:cNvSpPr txBox="1"/>
          <p:nvPr/>
        </p:nvSpPr>
        <p:spPr>
          <a:xfrm>
            <a:off x="246380" y="2938145"/>
            <a:ext cx="11245850" cy="829945"/>
          </a:xfrm>
          <a:prstGeom prst="rect">
            <a:avLst/>
          </a:prstGeom>
          <a:noFill/>
        </p:spPr>
        <p:txBody>
          <a:bodyPr wrap="square" rtlCol="0" anchor="t">
            <a:spAutoFit/>
          </a:bodyPr>
          <a:lstStyle/>
          <a:p>
            <a:pPr indent="631825" algn="just" eaLnBrk="0" hangingPunct="0">
              <a:lnSpc>
                <a:spcPct val="100000"/>
              </a:lnSpc>
              <a:spcBef>
                <a:spcPts val="1400"/>
              </a:spcBef>
            </a:pPr>
            <a:r>
              <a:rPr lang="zh-CN" altLang="en-US" sz="2400" b="1">
                <a:solidFill>
                  <a:srgbClr val="C00000"/>
                </a:solidFill>
                <a:sym typeface="+mn-ea"/>
              </a:rPr>
              <a:t>涵盖了社会公德、职业道德、家庭美德、个人品德等各个方面，是每个公民都应当遵守的道德规范。</a:t>
            </a:r>
            <a:endParaRPr lang="zh-CN" altLang="en-US"/>
          </a:p>
        </p:txBody>
      </p:sp>
      <p:pic>
        <p:nvPicPr>
          <p:cNvPr id="6" name="图片 5"/>
          <p:cNvPicPr>
            <a:picLocks noChangeAspect="1"/>
          </p:cNvPicPr>
          <p:nvPr/>
        </p:nvPicPr>
        <p:blipFill>
          <a:blip r:embed="rId3" cstate="print"/>
          <a:stretch>
            <a:fillRect/>
          </a:stretch>
        </p:blipFill>
        <p:spPr>
          <a:xfrm>
            <a:off x="6144260" y="3998595"/>
            <a:ext cx="5887720" cy="2796540"/>
          </a:xfrm>
          <a:prstGeom prst="rect">
            <a:avLst/>
          </a:prstGeom>
        </p:spPr>
      </p:pic>
      <p:pic>
        <p:nvPicPr>
          <p:cNvPr id="2" name="习近平总书记为钟南山颁授共和国勋章，为张伯礼、张定宇、陈薇颁授国家荣誉称号奖章[高清版]">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113155" y="4126865"/>
            <a:ext cx="4851400" cy="2597785"/>
          </a:xfrm>
          <a:prstGeom prst="rect">
            <a:avLst/>
          </a:prstGeom>
        </p:spPr>
      </p:pic>
      <p:sp>
        <p:nvSpPr>
          <p:cNvPr id="8" name="文本框 7"/>
          <p:cNvSpPr txBox="1"/>
          <p:nvPr/>
        </p:nvSpPr>
        <p:spPr>
          <a:xfrm>
            <a:off x="359727" y="195579"/>
            <a:ext cx="5872480" cy="583565"/>
          </a:xfrm>
          <a:prstGeom prst="rect">
            <a:avLst/>
          </a:prstGeom>
          <a:noFill/>
        </p:spPr>
        <p:txBody>
          <a:bodyPr wrap="none" rtlCol="0">
            <a:spAutoFit/>
          </a:bodyPr>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
        <p:nvSpPr>
          <p:cNvPr id="10" name="文本框 9"/>
          <p:cNvSpPr txBox="1"/>
          <p:nvPr/>
        </p:nvSpPr>
        <p:spPr>
          <a:xfrm>
            <a:off x="359410" y="1085215"/>
            <a:ext cx="6228080" cy="521970"/>
          </a:xfrm>
          <a:prstGeom prst="rect">
            <a:avLst/>
          </a:prstGeom>
          <a:noFill/>
        </p:spPr>
        <p:txBody>
          <a:bodyPr wrap="none" rtlCol="0" anchor="t">
            <a:spAutoFit/>
          </a:bodyPr>
          <a:p>
            <a:pPr algn="l">
              <a:buClrTx/>
              <a:buSzTx/>
              <a:buFontTx/>
            </a:pPr>
            <a:r>
              <a:rPr lang="zh-CN" sz="2800" b="1" noProof="0" dirty="0">
                <a:ln>
                  <a:noFill/>
                </a:ln>
                <a:effectLst/>
                <a:uLnTx/>
                <a:uFillTx/>
                <a:cs typeface="+mn-ea"/>
                <a:sym typeface="+mn-ea"/>
              </a:rPr>
              <a:t>（二）社会主义核心价值观的基本内容</a:t>
            </a:r>
            <a:endParaRPr lang="zh-CN" sz="2800" b="1" noProof="0" dirty="0">
              <a:ln>
                <a:noFill/>
              </a:ln>
              <a:effectLst/>
              <a:uLnTx/>
              <a:uFillTx/>
              <a:cs typeface="+mn-ea"/>
              <a:sym typeface="+mn-ea"/>
            </a:endParaRPr>
          </a:p>
        </p:txBody>
      </p:sp>
    </p:spTree>
  </p:cSld>
  <p:clrMapOvr>
    <a:masterClrMapping/>
  </p:clrMapOvr>
  <p:transition spd="slow">
    <p:push dir="r"/>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5542" y="4460240"/>
            <a:ext cx="3601813" cy="2155190"/>
          </a:xfrm>
          <a:prstGeom prst="rect">
            <a:avLst/>
          </a:prstGeom>
        </p:spPr>
      </p:pic>
      <p:sp>
        <p:nvSpPr>
          <p:cNvPr id="7" name="矩形 6"/>
          <p:cNvSpPr/>
          <p:nvPr/>
        </p:nvSpPr>
        <p:spPr>
          <a:xfrm>
            <a:off x="4544220" y="2830920"/>
            <a:ext cx="5464016" cy="2308324"/>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个人梦想与国家梦想紧密结合</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个人价值与国家繁荣发展</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人生意义与人民福祉</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认同祖国历史文化</a:t>
            </a:r>
            <a:endPar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nvGrpSpPr>
          <p:cNvPr id="8" name="组合 5"/>
          <p:cNvGrpSpPr/>
          <p:nvPr/>
        </p:nvGrpSpPr>
        <p:grpSpPr>
          <a:xfrm>
            <a:off x="1221050" y="3351340"/>
            <a:ext cx="2687721" cy="1267483"/>
            <a:chOff x="4225401" y="3142343"/>
            <a:chExt cx="2687721" cy="1267483"/>
          </a:xfrm>
        </p:grpSpPr>
        <p:grpSp>
          <p:nvGrpSpPr>
            <p:cNvPr id="9" name="组合 4"/>
            <p:cNvGrpSpPr/>
            <p:nvPr/>
          </p:nvGrpSpPr>
          <p:grpSpPr>
            <a:xfrm>
              <a:off x="5657585" y="3154289"/>
              <a:ext cx="1255537" cy="1255537"/>
              <a:chOff x="5657585" y="3184028"/>
              <a:chExt cx="1255537" cy="1255537"/>
            </a:xfrm>
          </p:grpSpPr>
          <p:sp>
            <p:nvSpPr>
              <p:cNvPr id="18" name="矩形 17"/>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5731355" y="3142343"/>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国</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 name="组合 35"/>
            <p:cNvGrpSpPr/>
            <p:nvPr/>
          </p:nvGrpSpPr>
          <p:grpSpPr>
            <a:xfrm>
              <a:off x="4225401" y="3154289"/>
              <a:ext cx="1255537" cy="1255537"/>
              <a:chOff x="5657585" y="3184028"/>
              <a:chExt cx="1255537" cy="1255537"/>
            </a:xfrm>
          </p:grpSpPr>
          <p:sp>
            <p:nvSpPr>
              <p:cNvPr id="13" name="矩形 12"/>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4"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4305560" y="3147849"/>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爱</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矩形 24"/>
          <p:cNvSpPr/>
          <p:nvPr/>
        </p:nvSpPr>
        <p:spPr>
          <a:xfrm>
            <a:off x="7223828" y="1952153"/>
            <a:ext cx="4968172" cy="3133930"/>
          </a:xfrm>
          <a:prstGeom prst="rect">
            <a:avLst/>
          </a:prstGeom>
          <a:solidFill>
            <a:srgbClr val="3F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2358934"/>
            <a:ext cx="5283200" cy="3133930"/>
          </a:xfrm>
          <a:prstGeom prst="rect">
            <a:avLst/>
          </a:prstGeom>
          <a:solidFill>
            <a:srgbClr val="2C8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64457" y="2983590"/>
            <a:ext cx="2298389" cy="1884618"/>
          </a:xfrm>
          <a:prstGeom prst="rect">
            <a:avLst/>
          </a:prstGeom>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德国占领法国后，法国人巴斯德退回母校波恩大学赠与的证书。</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矩形 27"/>
          <p:cNvSpPr/>
          <p:nvPr/>
        </p:nvSpPr>
        <p:spPr>
          <a:xfrm>
            <a:off x="8671143" y="2339237"/>
            <a:ext cx="2814464" cy="2346283"/>
          </a:xfrm>
          <a:prstGeom prst="rect">
            <a:avLst/>
          </a:prstGeom>
        </p:spPr>
        <p:txBody>
          <a:bodyPr wrap="square">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“两弹元勋”邓稼先在祖国最需要他的时候，放弃国外优越的物质生活条件，奔赴大西北，从事核物理研究。</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 11"/>
          <p:cNvGrpSpPr/>
          <p:nvPr/>
        </p:nvGrpSpPr>
        <p:grpSpPr>
          <a:xfrm>
            <a:off x="1517460" y="1421596"/>
            <a:ext cx="4350882" cy="578896"/>
            <a:chOff x="4107314" y="1096759"/>
            <a:chExt cx="4350882" cy="578896"/>
          </a:xfrm>
        </p:grpSpPr>
        <p:sp>
          <p:nvSpPr>
            <p:cNvPr id="30" name="矩形 29"/>
            <p:cNvSpPr/>
            <p:nvPr/>
          </p:nvSpPr>
          <p:spPr>
            <a:xfrm>
              <a:off x="4294070" y="1096759"/>
              <a:ext cx="3977371" cy="461665"/>
            </a:xfrm>
            <a:prstGeom prst="rect">
              <a:avLst/>
            </a:prstGeom>
            <a:noFill/>
          </p:spPr>
          <p:txBody>
            <a:bodyPr wrap="square" rtlCol="0">
              <a:spAutoFit/>
            </a:bodyPr>
            <a:lstStyle/>
            <a:p>
              <a:pPr algn="just"/>
              <a:r>
                <a:rPr lang="zh-CN" altLang="en-US" sz="2400" b="1" dirty="0">
                  <a:solidFill>
                    <a:schemeClr val="accent2">
                      <a:lumMod val="75000"/>
                    </a:schemeClr>
                  </a:solidFill>
                  <a:effectLst/>
                  <a:latin typeface="华文中宋" panose="02010600040101010101" pitchFamily="2" charset="-122"/>
                  <a:ea typeface="华文中宋" panose="02010600040101010101" pitchFamily="2" charset="-122"/>
                </a:rPr>
                <a:t>科学无国界 但科学家有祖国</a:t>
              </a:r>
              <a:endParaRPr lang="zh-CN" altLang="en-US" sz="2400" b="1" dirty="0">
                <a:solidFill>
                  <a:schemeClr val="accent2">
                    <a:lumMod val="75000"/>
                  </a:schemeClr>
                </a:solidFill>
                <a:effectLst/>
                <a:latin typeface="华文中宋" panose="02010600040101010101" pitchFamily="2" charset="-122"/>
                <a:ea typeface="华文中宋" panose="02010600040101010101" pitchFamily="2" charset="-122"/>
              </a:endParaRPr>
            </a:p>
          </p:txBody>
        </p:sp>
        <p:cxnSp>
          <p:nvCxnSpPr>
            <p:cNvPr id="31" name="直线连接符 30"/>
            <p:cNvCxnSpPr/>
            <p:nvPr/>
          </p:nvCxnSpPr>
          <p:spPr>
            <a:xfrm>
              <a:off x="4107314" y="1675655"/>
              <a:ext cx="4350882" cy="0"/>
            </a:xfrm>
            <a:prstGeom prst="line">
              <a:avLst/>
            </a:prstGeom>
            <a:ln w="6350">
              <a:gradFill>
                <a:gsLst>
                  <a:gs pos="0">
                    <a:schemeClr val="bg1">
                      <a:alpha val="0"/>
                    </a:schemeClr>
                  </a:gs>
                  <a:gs pos="49000">
                    <a:schemeClr val="bg1">
                      <a:alpha val="8200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18983" y="1945413"/>
            <a:ext cx="2445654" cy="3547451"/>
          </a:xfrm>
          <a:prstGeom prst="rect">
            <a:avLst/>
          </a:prstGeom>
          <a:effectLst>
            <a:outerShdw blurRad="50800" dist="38100" dir="2700000" algn="tl" rotWithShape="0">
              <a:prstClr val="black">
                <a:alpha val="40000"/>
              </a:prstClr>
            </a:outerShdw>
          </a:effectLst>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543" y="1421596"/>
            <a:ext cx="2445653" cy="3664488"/>
          </a:xfrm>
          <a:prstGeom prst="rect">
            <a:avLst/>
          </a:prstGeom>
          <a:ln>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9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44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bldLvl="0" animBg="1"/>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p:cNvSpPr/>
          <p:nvPr/>
        </p:nvSpPr>
        <p:spPr>
          <a:xfrm>
            <a:off x="14360" y="3167379"/>
            <a:ext cx="4677534"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539750" algn="just">
              <a:lnSpc>
                <a:spcPct val="150000"/>
              </a:lnSpc>
            </a:pPr>
            <a:r>
              <a:rPr lang="zh-CN" altLang="en-US" sz="2000" dirty="0">
                <a:latin typeface="微软雅黑" panose="020B0503020204020204" pitchFamily="34" charset="-122"/>
                <a:ea typeface="微软雅黑" panose="020B0503020204020204" pitchFamily="34" charset="-122"/>
              </a:rPr>
              <a:t>敬业，是对待生产劳动和人类生存的一种根本价值态度。敬业是一种对待劳动、工作、职业、事业、使命、义务、职责的敬畏态度和负责精神</a:t>
            </a:r>
            <a:r>
              <a:rPr lang="zh-CN" altLang="en-US"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grpSp>
        <p:nvGrpSpPr>
          <p:cNvPr id="24" name="组合 27"/>
          <p:cNvGrpSpPr/>
          <p:nvPr/>
        </p:nvGrpSpPr>
        <p:grpSpPr>
          <a:xfrm>
            <a:off x="-123" y="1018559"/>
            <a:ext cx="2369510" cy="1091826"/>
            <a:chOff x="976134" y="1895821"/>
            <a:chExt cx="2475822" cy="1140813"/>
          </a:xfrm>
        </p:grpSpPr>
        <p:grpSp>
          <p:nvGrpSpPr>
            <p:cNvPr id="25" name="组合 28"/>
            <p:cNvGrpSpPr/>
            <p:nvPr/>
          </p:nvGrpSpPr>
          <p:grpSpPr>
            <a:xfrm>
              <a:off x="976134" y="1895822"/>
              <a:ext cx="1074060" cy="1140812"/>
              <a:chOff x="1329854" y="1673313"/>
              <a:chExt cx="643836" cy="683849"/>
            </a:xfrm>
          </p:grpSpPr>
          <p:grpSp>
            <p:nvGrpSpPr>
              <p:cNvPr id="35" name="组合 38"/>
              <p:cNvGrpSpPr/>
              <p:nvPr/>
            </p:nvGrpSpPr>
            <p:grpSpPr>
              <a:xfrm>
                <a:off x="1329854" y="1716980"/>
                <a:ext cx="643836" cy="640182"/>
                <a:chOff x="3757697" y="1786978"/>
                <a:chExt cx="2093594" cy="2081713"/>
              </a:xfrm>
            </p:grpSpPr>
            <p:grpSp>
              <p:nvGrpSpPr>
                <p:cNvPr id="37" name="组合 40"/>
                <p:cNvGrpSpPr/>
                <p:nvPr/>
              </p:nvGrpSpPr>
              <p:grpSpPr>
                <a:xfrm>
                  <a:off x="3757697" y="1786978"/>
                  <a:ext cx="2093594" cy="2081713"/>
                  <a:chOff x="3757697" y="1786978"/>
                  <a:chExt cx="2093594" cy="2081713"/>
                </a:xfrm>
              </p:grpSpPr>
              <p:cxnSp>
                <p:nvCxnSpPr>
                  <p:cNvPr id="39" name="直接连接符 43"/>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44"/>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5"/>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8" name="直接连接符 42"/>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1338883" y="1673313"/>
                <a:ext cx="597592" cy="636146"/>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敬</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26" name="组合 29"/>
            <p:cNvGrpSpPr/>
            <p:nvPr/>
          </p:nvGrpSpPr>
          <p:grpSpPr>
            <a:xfrm>
              <a:off x="2369691" y="1895821"/>
              <a:ext cx="1082265" cy="1140809"/>
              <a:chOff x="2229074" y="1673313"/>
              <a:chExt cx="648755" cy="683849"/>
            </a:xfrm>
          </p:grpSpPr>
          <p:grpSp>
            <p:nvGrpSpPr>
              <p:cNvPr id="27" name="组合 30"/>
              <p:cNvGrpSpPr/>
              <p:nvPr/>
            </p:nvGrpSpPr>
            <p:grpSpPr>
              <a:xfrm>
                <a:off x="2233993" y="1716980"/>
                <a:ext cx="643836" cy="640182"/>
                <a:chOff x="3757697" y="1786978"/>
                <a:chExt cx="2093594" cy="2081713"/>
              </a:xfrm>
            </p:grpSpPr>
            <p:grpSp>
              <p:nvGrpSpPr>
                <p:cNvPr id="29" name="组合 32"/>
                <p:cNvGrpSpPr/>
                <p:nvPr/>
              </p:nvGrpSpPr>
              <p:grpSpPr>
                <a:xfrm>
                  <a:off x="3757697" y="1786978"/>
                  <a:ext cx="2093594" cy="2081713"/>
                  <a:chOff x="3757697" y="1786978"/>
                  <a:chExt cx="2093594" cy="2081713"/>
                </a:xfrm>
              </p:grpSpPr>
              <p:cxnSp>
                <p:nvCxnSpPr>
                  <p:cNvPr id="31" name="直接连接符 3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0" name="直接连接符 3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2229074" y="1673313"/>
                <a:ext cx="597592" cy="636148"/>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业</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
        <p:nvSpPr>
          <p:cNvPr id="2" name="矩形 1"/>
          <p:cNvSpPr/>
          <p:nvPr/>
        </p:nvSpPr>
        <p:spPr>
          <a:xfrm>
            <a:off x="5575909" y="3168735"/>
            <a:ext cx="5819361" cy="1938020"/>
          </a:xfrm>
          <a:prstGeom prst="rect">
            <a:avLst/>
          </a:prstGeom>
        </p:spPr>
        <p:txBody>
          <a:bodyPr wrap="square">
            <a:spAutoFit/>
          </a:bodyPr>
          <a:p>
            <a:pPr indent="539750" algn="just">
              <a:lnSpc>
                <a:spcPct val="150000"/>
              </a:lnSpc>
            </a:pPr>
            <a:r>
              <a:rPr lang="zh-CN" altLang="en-US" sz="2000" dirty="0">
                <a:solidFill>
                  <a:schemeClr val="dk1"/>
                </a:solidFill>
                <a:latin typeface="微软雅黑" panose="020B0503020204020204" pitchFamily="34" charset="-122"/>
                <a:ea typeface="微软雅黑" panose="020B0503020204020204" pitchFamily="34" charset="-122"/>
              </a:rPr>
              <a:t>诚信是人类社会普遍的价值要求，是个人立身处世的基本规范，是社会存续和发展的重要基石。</a:t>
            </a:r>
            <a:endParaRPr lang="zh-CN" altLang="en-US" sz="2000" dirty="0">
              <a:solidFill>
                <a:schemeClr val="dk1"/>
              </a:solidFill>
              <a:latin typeface="微软雅黑" panose="020B0503020204020204" pitchFamily="34" charset="-122"/>
              <a:ea typeface="微软雅黑" panose="020B0503020204020204" pitchFamily="34" charset="-122"/>
            </a:endParaRPr>
          </a:p>
          <a:p>
            <a:pPr indent="539750" algn="just">
              <a:lnSpc>
                <a:spcPct val="150000"/>
              </a:lnSpc>
            </a:pPr>
            <a:r>
              <a:rPr lang="zh-CN" altLang="en-US" sz="2000" dirty="0">
                <a:solidFill>
                  <a:schemeClr val="dk1"/>
                </a:solidFill>
                <a:latin typeface="微软雅黑" panose="020B0503020204020204" pitchFamily="34" charset="-122"/>
                <a:ea typeface="微软雅黑" panose="020B0503020204020204" pitchFamily="34" charset="-122"/>
              </a:rPr>
              <a:t>社会主义核心价值观倡导的诚信，就是以诚待人、以信取人，说老实话、办老实事、做老实人。</a:t>
            </a:r>
            <a:endParaRPr lang="zh-CN" altLang="en-US" sz="2000" dirty="0">
              <a:solidFill>
                <a:schemeClr val="dk1"/>
              </a:solidFill>
              <a:latin typeface="微软雅黑" panose="020B0503020204020204" pitchFamily="34" charset="-122"/>
              <a:ea typeface="微软雅黑" panose="020B0503020204020204" pitchFamily="34" charset="-122"/>
            </a:endParaRPr>
          </a:p>
        </p:txBody>
      </p:sp>
      <p:grpSp>
        <p:nvGrpSpPr>
          <p:cNvPr id="3" name="组 3"/>
          <p:cNvGrpSpPr/>
          <p:nvPr/>
        </p:nvGrpSpPr>
        <p:grpSpPr>
          <a:xfrm>
            <a:off x="7145976" y="1088276"/>
            <a:ext cx="2758907" cy="1302587"/>
            <a:chOff x="1191696" y="2276939"/>
            <a:chExt cx="2758907" cy="1302587"/>
          </a:xfrm>
        </p:grpSpPr>
        <p:grpSp>
          <p:nvGrpSpPr>
            <p:cNvPr id="4" name="组合 32"/>
            <p:cNvGrpSpPr/>
            <p:nvPr/>
          </p:nvGrpSpPr>
          <p:grpSpPr>
            <a:xfrm>
              <a:off x="2759039" y="2394725"/>
              <a:ext cx="1191564" cy="1184801"/>
              <a:chOff x="3757697" y="1786978"/>
              <a:chExt cx="2093594" cy="2081713"/>
            </a:xfrm>
          </p:grpSpPr>
          <p:grpSp>
            <p:nvGrpSpPr>
              <p:cNvPr id="5" name="组合 4"/>
              <p:cNvGrpSpPr/>
              <p:nvPr/>
            </p:nvGrpSpPr>
            <p:grpSpPr>
              <a:xfrm>
                <a:off x="3757697" y="1786978"/>
                <a:ext cx="2093594" cy="2081713"/>
                <a:chOff x="3757697" y="1786978"/>
                <a:chExt cx="2093594" cy="2081713"/>
              </a:xfrm>
            </p:grpSpPr>
            <p:cxnSp>
              <p:nvCxnSpPr>
                <p:cNvPr id="6" name="直接连接符 5"/>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0" name="直接连接符 9"/>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2772558" y="2276939"/>
              <a:ext cx="948055" cy="1014730"/>
            </a:xfrm>
            <a:prstGeom prst="rect">
              <a:avLst/>
            </a:prstGeom>
            <a:ln>
              <a:noFill/>
            </a:ln>
          </p:spPr>
          <p:txBody>
            <a:bodyPr wrap="none">
              <a:spAutoFit/>
            </a:bodyPr>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信</a:t>
              </a:r>
              <a:endPar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2" name="组合 32"/>
            <p:cNvGrpSpPr/>
            <p:nvPr/>
          </p:nvGrpSpPr>
          <p:grpSpPr>
            <a:xfrm>
              <a:off x="1191696" y="2394725"/>
              <a:ext cx="1191564" cy="1184801"/>
              <a:chOff x="3757697" y="1786978"/>
              <a:chExt cx="2093594" cy="2081713"/>
            </a:xfrm>
          </p:grpSpPr>
          <p:grpSp>
            <p:nvGrpSpPr>
              <p:cNvPr id="13" name="组合 34"/>
              <p:cNvGrpSpPr/>
              <p:nvPr/>
            </p:nvGrpSpPr>
            <p:grpSpPr>
              <a:xfrm>
                <a:off x="3757697" y="1786978"/>
                <a:ext cx="2093594" cy="2081713"/>
                <a:chOff x="3757697" y="1786978"/>
                <a:chExt cx="2093594" cy="2081713"/>
              </a:xfrm>
            </p:grpSpPr>
            <p:cxnSp>
              <p:nvCxnSpPr>
                <p:cNvPr id="14" name="直接连接符 36"/>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37"/>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38"/>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8" name="直接连接符 35"/>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1205215" y="2276939"/>
              <a:ext cx="948055" cy="1014730"/>
            </a:xfrm>
            <a:prstGeom prst="rect">
              <a:avLst/>
            </a:prstGeom>
            <a:ln>
              <a:noFill/>
            </a:ln>
          </p:spPr>
          <p:txBody>
            <a:bodyPr wrap="none">
              <a:spAutoFit/>
            </a:bodyPr>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诚</a:t>
              </a:r>
              <a:endPar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4099"/>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4599"/>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6719"/>
          <a:stretch>
            <a:fillRect/>
          </a:stretch>
        </p:blipFill>
        <p:spPr bwMode="auto">
          <a:xfrm>
            <a:off x="2494623" y="1346886"/>
            <a:ext cx="6410498" cy="442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44" name="组合 43"/>
          <p:cNvGrpSpPr/>
          <p:nvPr/>
        </p:nvGrpSpPr>
        <p:grpSpPr>
          <a:xfrm>
            <a:off x="2174788" y="1164935"/>
            <a:ext cx="7030997" cy="6519786"/>
            <a:chOff x="1082074" y="2150886"/>
            <a:chExt cx="3164489" cy="2935490"/>
          </a:xfrm>
        </p:grpSpPr>
        <p:pic>
          <p:nvPicPr>
            <p:cNvPr id="45"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477" y="4437889"/>
              <a:ext cx="2913200" cy="648487"/>
            </a:xfrm>
            <a:prstGeom prst="rect">
              <a:avLst/>
            </a:prstGeom>
          </p:spPr>
        </p:pic>
        <p:sp>
          <p:nvSpPr>
            <p:cNvPr id="46"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lstStyle/>
            <a:p>
              <a:endParaRPr lang="en-US"/>
            </a:p>
          </p:txBody>
        </p:sp>
        <p:sp>
          <p:nvSpPr>
            <p:cNvPr id="47"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lstStyle/>
            <a:p>
              <a:endParaRPr lang="en-US"/>
            </a:p>
          </p:txBody>
        </p:sp>
        <p:sp>
          <p:nvSpPr>
            <p:cNvPr id="48"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lstStyle/>
            <a:p>
              <a:endParaRPr lang="en-US"/>
            </a:p>
          </p:txBody>
        </p:sp>
      </p:grpSp>
      <p:grpSp>
        <p:nvGrpSpPr>
          <p:cNvPr id="49" name="组合 48"/>
          <p:cNvGrpSpPr/>
          <p:nvPr/>
        </p:nvGrpSpPr>
        <p:grpSpPr>
          <a:xfrm>
            <a:off x="3557939" y="367158"/>
            <a:ext cx="4176834" cy="723635"/>
            <a:chOff x="1651728" y="5260922"/>
            <a:chExt cx="2999848" cy="609236"/>
          </a:xfrm>
          <a:solidFill>
            <a:srgbClr val="FFC000"/>
          </a:solidFill>
        </p:grpSpPr>
        <p:sp>
          <p:nvSpPr>
            <p:cNvPr id="50" name="立方体 49"/>
            <p:cNvSpPr/>
            <p:nvPr/>
          </p:nvSpPr>
          <p:spPr>
            <a:xfrm>
              <a:off x="1651728" y="5260922"/>
              <a:ext cx="2999848" cy="609236"/>
            </a:xfrm>
            <a:prstGeom prst="cube">
              <a:avLst>
                <a:gd name="adj" fmla="val 6748"/>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811711" y="5379597"/>
              <a:ext cx="2577499" cy="388681"/>
            </a:xfrm>
            <a:prstGeom prst="rect">
              <a:avLst/>
            </a:prstGeom>
            <a:grpFill/>
          </p:spPr>
          <p:txBody>
            <a:bodyPr wrap="square">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成了“老赖”，处处受限</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494" y="1181100"/>
            <a:ext cx="33178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2"/>
          <p:cNvSpPr txBox="1">
            <a:spLocks noChangeArrowheads="1"/>
          </p:cNvSpPr>
          <p:nvPr/>
        </p:nvSpPr>
        <p:spPr bwMode="auto">
          <a:xfrm>
            <a:off x="511445" y="5380037"/>
            <a:ext cx="112093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230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1400"/>
              </a:spcBef>
            </a:pPr>
            <a:r>
              <a:rPr lang="zh-CN" altLang="en-US" sz="2000" dirty="0"/>
              <a:t>人类社会发展的历史表明，对一个民族、一个国家来说，最持久、最深层的力量是全社会共同认可的核心价值观。</a:t>
            </a:r>
            <a:r>
              <a:rPr lang="zh-CN" altLang="en-US" sz="2000" b="1" dirty="0">
                <a:solidFill>
                  <a:srgbClr val="967200"/>
                </a:solidFill>
              </a:rPr>
              <a:t>社会主义核心价值观</a:t>
            </a:r>
            <a:r>
              <a:rPr lang="zh-CN" altLang="en-US" sz="2000" b="1" dirty="0"/>
              <a:t>是当代中国精神的集中体现，凝结着全体人民共同的价值追求。</a:t>
            </a:r>
            <a:endParaRPr lang="zh-CN" altLang="en-US" sz="2000" b="1" dirty="0"/>
          </a:p>
        </p:txBody>
      </p:sp>
      <p:pic>
        <p:nvPicPr>
          <p:cNvPr id="10" name="图片 4"/>
          <p:cNvPicPr>
            <a:picLocks noChangeAspect="1" noChangeArrowheads="1"/>
          </p:cNvPicPr>
          <p:nvPr/>
        </p:nvPicPr>
        <p:blipFill>
          <a:blip r:embed="rId4">
            <a:extLst>
              <a:ext uri="{28A0092B-C50C-407E-A947-70E740481C1C}">
                <a14:useLocalDpi xmlns:a14="http://schemas.microsoft.com/office/drawing/2010/main" val="0"/>
              </a:ext>
            </a:extLst>
          </a:blip>
          <a:srcRect l="1643"/>
          <a:stretch>
            <a:fillRect/>
          </a:stretch>
        </p:blipFill>
        <p:spPr bwMode="auto">
          <a:xfrm>
            <a:off x="511444" y="1006475"/>
            <a:ext cx="6323013"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882082" y="4829175"/>
            <a:ext cx="4838700" cy="508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defTabSz="457200" eaLnBrk="0" hangingPunct="0">
              <a:defRPr>
                <a:solidFill>
                  <a:schemeClr val="tx1"/>
                </a:solidFill>
                <a:latin typeface="Arial" panose="020B0604020202020204" pitchFamily="34" charset="0"/>
                <a:ea typeface="微软雅黑" panose="020B0503020204020204" pitchFamily="34" charset="-122"/>
              </a:defRPr>
            </a:lvl1pPr>
            <a:lvl2pPr marL="742950" indent="-285750" defTabSz="457200" eaLnBrk="0" hangingPunct="0">
              <a:defRPr>
                <a:solidFill>
                  <a:schemeClr val="tx1"/>
                </a:solidFill>
                <a:latin typeface="Arial" panose="020B0604020202020204" pitchFamily="34" charset="0"/>
                <a:ea typeface="微软雅黑" panose="020B0503020204020204" pitchFamily="34" charset="-122"/>
              </a:defRPr>
            </a:lvl2pPr>
            <a:lvl3pPr marL="1143000" indent="-228600" defTabSz="457200" eaLnBrk="0" hangingPunct="0">
              <a:defRPr>
                <a:solidFill>
                  <a:schemeClr val="tx1"/>
                </a:solidFill>
                <a:latin typeface="Arial" panose="020B0604020202020204" pitchFamily="34" charset="0"/>
                <a:ea typeface="微软雅黑" panose="020B0503020204020204" pitchFamily="34" charset="-122"/>
              </a:defRPr>
            </a:lvl3pPr>
            <a:lvl4pPr marL="1600200" indent="-228600" defTabSz="457200" eaLnBrk="0" hangingPunct="0">
              <a:defRPr>
                <a:solidFill>
                  <a:schemeClr val="tx1"/>
                </a:solidFill>
                <a:latin typeface="Arial" panose="020B0604020202020204" pitchFamily="34" charset="0"/>
                <a:ea typeface="微软雅黑" panose="020B0503020204020204" pitchFamily="34" charset="-122"/>
              </a:defRPr>
            </a:lvl4pPr>
            <a:lvl5pPr marL="2057400" indent="-228600" defTabSz="457200" eaLnBrk="0" hangingPunc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a:solidFill>
                  <a:srgbClr val="967200"/>
                </a:solidFill>
                <a:latin typeface="微软雅黑" panose="020B0503020204020204" pitchFamily="34" charset="-122"/>
              </a:rPr>
              <a:t>视频：</a:t>
            </a:r>
            <a:r>
              <a:rPr lang="zh-CN" altLang="en-US">
                <a:solidFill>
                  <a:srgbClr val="000000"/>
                </a:solidFill>
                <a:latin typeface="微软雅黑" panose="020B0503020204020204" pitchFamily="34" charset="-122"/>
                <a:sym typeface="+mn-ea"/>
              </a:rPr>
              <a:t>大力培育和弘扬社会主义核心价值观</a:t>
            </a:r>
            <a:endParaRPr lang="zh-CN" altLang="en-US">
              <a:solidFill>
                <a:srgbClr val="000000"/>
              </a:solidFill>
              <a:effectLst>
                <a:outerShdw blurRad="38100" dist="38100" dir="2700000" algn="tl">
                  <a:srgbClr val="C0C0C0"/>
                </a:outerShdw>
              </a:effectLst>
              <a:latin typeface="微软雅黑" panose="020B0503020204020204" pitchFamily="34" charset="-122"/>
              <a:sym typeface="+mn-ea"/>
            </a:endParaRPr>
          </a:p>
        </p:txBody>
      </p:sp>
      <p:pic>
        <p:nvPicPr>
          <p:cNvPr id="12" name="图片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207" y="2611437"/>
            <a:ext cx="80486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s://p1.ssl.qhimgs1.com/sdr/400__/t01b82cce8d83e6033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250" y="2677963"/>
            <a:ext cx="4571008" cy="31314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组合 48"/>
          <p:cNvGrpSpPr/>
          <p:nvPr/>
        </p:nvGrpSpPr>
        <p:grpSpPr>
          <a:xfrm>
            <a:off x="1635794" y="1026770"/>
            <a:ext cx="4176834" cy="723635"/>
            <a:chOff x="1651728" y="5260922"/>
            <a:chExt cx="2999848" cy="609236"/>
          </a:xfrm>
          <a:solidFill>
            <a:srgbClr val="FFC000"/>
          </a:solidFill>
        </p:grpSpPr>
        <p:sp>
          <p:nvSpPr>
            <p:cNvPr id="50" name="立方体 49"/>
            <p:cNvSpPr/>
            <p:nvPr/>
          </p:nvSpPr>
          <p:spPr>
            <a:xfrm>
              <a:off x="1651728" y="5260922"/>
              <a:ext cx="2999848" cy="609236"/>
            </a:xfrm>
            <a:prstGeom prst="cube">
              <a:avLst>
                <a:gd name="adj" fmla="val 6748"/>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811711" y="5379597"/>
              <a:ext cx="2577499" cy="388681"/>
            </a:xfrm>
            <a:prstGeom prst="rect">
              <a:avLst/>
            </a:prstGeom>
            <a:grpFill/>
          </p:spPr>
          <p:txBody>
            <a:bodyPr wrap="square">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成了“老赖”，处处受限</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5325705" y="1835838"/>
            <a:ext cx="6413500" cy="3297065"/>
            <a:chOff x="1601893" y="1791733"/>
            <a:chExt cx="6714206" cy="2730843"/>
          </a:xfrm>
        </p:grpSpPr>
        <p:sp>
          <p:nvSpPr>
            <p:cNvPr id="4" name="圆角矩形标注 3"/>
            <p:cNvSpPr/>
            <p:nvPr/>
          </p:nvSpPr>
          <p:spPr>
            <a:xfrm>
              <a:off x="1601893" y="1791733"/>
              <a:ext cx="6714206" cy="2730843"/>
            </a:xfrm>
            <a:prstGeom prst="wedgeRoundRectCallout">
              <a:avLst>
                <a:gd name="adj1" fmla="val -37896"/>
                <a:gd name="adj2" fmla="val 68485"/>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080589" y="2209458"/>
              <a:ext cx="6084186" cy="1860920"/>
            </a:xfrm>
            <a:prstGeom prst="rect">
              <a:avLst/>
            </a:prstGeom>
          </p:spPr>
          <p:txBody>
            <a:bodyPr wrap="square">
              <a:spAutoFit/>
            </a:bodyPr>
            <a:lstStyle/>
            <a:p>
              <a:r>
                <a:rPr lang="en-US" altLang="zh-CN" sz="2000" dirty="0"/>
                <a:t>——2013</a:t>
              </a:r>
              <a:r>
                <a:rPr lang="zh-CN" altLang="en-US" sz="2000" dirty="0"/>
                <a:t>年，建立失信被执行人名单制度。</a:t>
              </a:r>
              <a:endParaRPr lang="zh-CN" altLang="en-US" sz="2000" dirty="0"/>
            </a:p>
            <a:p>
              <a:r>
                <a:rPr lang="en-US" altLang="zh-CN" sz="2000" dirty="0"/>
                <a:t>——2014</a:t>
              </a:r>
              <a:r>
                <a:rPr lang="zh-CN" altLang="en-US" sz="2000" dirty="0"/>
                <a:t>年，实现对失信被执行人乘坐飞机、高铁的自动比对、自动拦截。</a:t>
              </a:r>
              <a:endParaRPr lang="zh-CN" altLang="en-US" sz="2000" dirty="0"/>
            </a:p>
            <a:p>
              <a:r>
                <a:rPr lang="en-US" altLang="zh-CN" sz="2000" dirty="0"/>
                <a:t>——2016</a:t>
              </a:r>
              <a:r>
                <a:rPr lang="zh-CN" altLang="en-US" sz="2000" dirty="0"/>
                <a:t>年以来，惩戒措施扩大到对失信被执行人担任公职、党代表、人大代表、政协委员以及出行、购房、旅游、投资、招投标等经济社会生活方方面面。</a:t>
              </a:r>
              <a:endParaRPr lang="zh-CN" altLang="en-US" sz="2000" dirty="0"/>
            </a:p>
          </p:txBody>
        </p:sp>
      </p:grpSp>
      <p:grpSp>
        <p:nvGrpSpPr>
          <p:cNvPr id="15" name="组合 14"/>
          <p:cNvGrpSpPr/>
          <p:nvPr/>
        </p:nvGrpSpPr>
        <p:grpSpPr>
          <a:xfrm>
            <a:off x="303694" y="2558138"/>
            <a:ext cx="4936841" cy="4857217"/>
            <a:chOff x="1082074" y="2150886"/>
            <a:chExt cx="3164489" cy="2935490"/>
          </a:xfrm>
        </p:grpSpPr>
        <p:pic>
          <p:nvPicPr>
            <p:cNvPr id="16"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477" y="4437889"/>
              <a:ext cx="2913200" cy="648487"/>
            </a:xfrm>
            <a:prstGeom prst="rect">
              <a:avLst/>
            </a:prstGeom>
          </p:spPr>
        </p:pic>
        <p:sp>
          <p:nvSpPr>
            <p:cNvPr id="17"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lstStyle/>
            <a:p>
              <a:endParaRPr lang="en-US"/>
            </a:p>
          </p:txBody>
        </p:sp>
        <p:sp>
          <p:nvSpPr>
            <p:cNvPr id="18"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lstStyle/>
            <a:p>
              <a:endParaRPr lang="en-US"/>
            </a:p>
          </p:txBody>
        </p:sp>
        <p:sp>
          <p:nvSpPr>
            <p:cNvPr id="19"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矩形 17"/>
          <p:cNvSpPr/>
          <p:nvPr/>
        </p:nvSpPr>
        <p:spPr>
          <a:xfrm>
            <a:off x="7623569" y="2331357"/>
            <a:ext cx="3737662" cy="3323987"/>
          </a:xfrm>
          <a:prstGeom prst="rect">
            <a:avLst/>
          </a:prstGeom>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000" b="1" dirty="0">
                <a:effectLst/>
                <a:latin typeface="楷体" panose="02010609060101010101" pitchFamily="49" charset="-122"/>
                <a:ea typeface="楷体" panose="02010609060101010101" pitchFamily="49" charset="-122"/>
              </a:rPr>
              <a:t>一杆良心秤守了两百年。湖北武汉市新洲区的江玉珍、江远斌姐弟，是“江家秤”第五代传人，信守祖辈</a:t>
            </a:r>
            <a:r>
              <a:rPr lang="en-US" altLang="zh-CN" sz="2000" b="1" dirty="0">
                <a:effectLst/>
                <a:latin typeface="楷体" panose="02010609060101010101" pitchFamily="49" charset="-122"/>
                <a:ea typeface="楷体" panose="02010609060101010101" pitchFamily="49" charset="-122"/>
              </a:rPr>
              <a:t>200</a:t>
            </a:r>
            <a:r>
              <a:rPr lang="zh-CN" altLang="en-US" sz="2000" b="1" dirty="0">
                <a:effectLst/>
                <a:latin typeface="楷体" panose="02010609060101010101" pitchFamily="49" charset="-122"/>
                <a:ea typeface="楷体" panose="02010609060101010101" pitchFamily="49" charset="-122"/>
              </a:rPr>
              <a:t>多年做秤“准确公道、分毫不差”的祖训，不为利益所动，不赚昧心钱，诚信做秤，美名传扬。</a:t>
            </a:r>
            <a:endParaRPr lang="zh-CN" altLang="en-US" sz="2000" b="1" i="0" u="none" strike="noStrike" dirty="0">
              <a:effectLst/>
              <a:latin typeface="楷体" panose="02010609060101010101" pitchFamily="49" charset="-122"/>
              <a:ea typeface="楷体" panose="02010609060101010101" pitchFamily="49" charset="-122"/>
            </a:endParaRPr>
          </a:p>
        </p:txBody>
      </p:sp>
      <p:cxnSp>
        <p:nvCxnSpPr>
          <p:cNvPr id="19" name="直接连接符 6"/>
          <p:cNvCxnSpPr/>
          <p:nvPr/>
        </p:nvCxnSpPr>
        <p:spPr>
          <a:xfrm>
            <a:off x="8919716" y="2131037"/>
            <a:ext cx="1267289"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9435" y="1702178"/>
            <a:ext cx="6517545" cy="423091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矩形 22"/>
          <p:cNvSpPr/>
          <p:nvPr/>
        </p:nvSpPr>
        <p:spPr>
          <a:xfrm>
            <a:off x="0" y="2289810"/>
            <a:ext cx="4153535" cy="3415030"/>
          </a:xfrm>
          <a:prstGeom prst="rect">
            <a:avLst/>
          </a:prstGeom>
        </p:spPr>
        <p:txBody>
          <a:bodyPr wrap="square">
            <a:spAutoFit/>
          </a:bodyPr>
          <a:lstStyle/>
          <a:p>
            <a:pPr indent="539750" algn="just">
              <a:lnSpc>
                <a:spcPct val="150000"/>
              </a:lnSpc>
            </a:pPr>
            <a:r>
              <a:rPr lang="zh-CN" altLang="en-US" sz="2400" dirty="0">
                <a:latin typeface="华文中宋" panose="02010600040101010101" pitchFamily="2" charset="-122"/>
                <a:ea typeface="华文中宋" panose="02010600040101010101" pitchFamily="2" charset="-122"/>
                <a:cs typeface="华文中宋" panose="02010600040101010101" pitchFamily="2" charset="-122"/>
              </a:rPr>
              <a:t>社会主义核心价值观倡导的友善，</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是与人为善、与物为善</a:t>
            </a:r>
            <a:r>
              <a:rPr lang="zh-CN" altLang="en-US" sz="2400" dirty="0">
                <a:latin typeface="华文中宋" panose="02010600040101010101" pitchFamily="2" charset="-122"/>
                <a:ea typeface="华文中宋" panose="02010600040101010101" pitchFamily="2" charset="-122"/>
                <a:cs typeface="华文中宋" panose="02010600040101010101" pitchFamily="2" charset="-122"/>
              </a:rPr>
              <a:t>。善待亲人以构建和谐家庭关系，善待他人以构建和谐人际关系，善待万物以形成和谐自然生态。</a:t>
            </a:r>
            <a:endParaRPr lang="zh-CN" altLang="en-US" sz="2400" dirty="0">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42" name="Picture 2" descr="https://bpic.588ku.com/element_origin_min_pic/19/05/13/7e132dc798f30597ca90d50e73685d1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2286000" cy="2289810"/>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42"/>
          <p:cNvSpPr/>
          <p:nvPr/>
        </p:nvSpPr>
        <p:spPr>
          <a:xfrm>
            <a:off x="5060646" y="2289583"/>
            <a:ext cx="3310877" cy="33673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467995" algn="just">
              <a:lnSpc>
                <a:spcPct val="1500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疫情期间，武汉的小区实行封闭式管理，大家不能出门。但家里缺个什么了，没米没油了，在群里喊一声，就有热心邻居送来，放在门口，相互也不碰面。这种亲密无间的邻里关系就好像穿越回到了许多年前的童年时代。</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9047818" y="2007854"/>
            <a:ext cx="1925054" cy="3930856"/>
            <a:chOff x="4765823" y="2522323"/>
            <a:chExt cx="1925054" cy="3930856"/>
          </a:xfrm>
          <a:effectLst>
            <a:outerShdw blurRad="152400" dir="5400000" sx="90000" sy="-19000" rotWithShape="0">
              <a:prstClr val="black">
                <a:alpha val="15000"/>
              </a:prstClr>
            </a:outerShdw>
          </a:effectLst>
        </p:grpSpPr>
        <p:pic>
          <p:nvPicPr>
            <p:cNvPr id="4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0030"/>
            <a:stretch>
              <a:fillRect/>
            </a:stretch>
          </p:blipFill>
          <p:spPr bwMode="auto">
            <a:xfrm>
              <a:off x="4878160" y="2621179"/>
              <a:ext cx="1724024" cy="37331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823" y="2522323"/>
              <a:ext cx="1925054" cy="393085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entr" presetSubtype="0" fill="hold" nodeType="withEffect">
                                  <p:stCondLst>
                                    <p:cond delay="5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1000"/>
                                        <p:tgtEl>
                                          <p:spTgt spid="44"/>
                                        </p:tgtEl>
                                      </p:cBhvr>
                                    </p:animEffect>
                                    <p:anim calcmode="lin" valueType="num">
                                      <p:cBhvr>
                                        <p:cTn id="11" dur="1000" fill="hold"/>
                                        <p:tgtEl>
                                          <p:spTgt spid="44"/>
                                        </p:tgtEl>
                                        <p:attrNameLst>
                                          <p:attrName>ppt_x</p:attrName>
                                        </p:attrNameLst>
                                      </p:cBhvr>
                                      <p:tavLst>
                                        <p:tav tm="0">
                                          <p:val>
                                            <p:strVal val="#ppt_x"/>
                                          </p:val>
                                        </p:tav>
                                        <p:tav tm="100000">
                                          <p:val>
                                            <p:strVal val="#ppt_x"/>
                                          </p:val>
                                        </p:tav>
                                      </p:tavLst>
                                    </p:anim>
                                    <p:anim calcmode="lin" valueType="num">
                                      <p:cBhvr>
                                        <p:cTn id="12" dur="1000" fill="hold"/>
                                        <p:tgtEl>
                                          <p:spTgt spid="44"/>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3"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pic51.photophoto.cn/20190517/0017029536451420_b.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51866" y="4683022"/>
            <a:ext cx="3046832" cy="1940011"/>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265444" y="2292317"/>
            <a:ext cx="9219675" cy="2862322"/>
          </a:xfrm>
          <a:prstGeom prst="rect">
            <a:avLst/>
          </a:prstGeom>
        </p:spPr>
        <p:txBody>
          <a:bodyPr wrap="square">
            <a:spAutoFit/>
          </a:bodyPr>
          <a:lstStyle/>
          <a:p>
            <a:pPr algn="just">
              <a:lnSpc>
                <a:spcPct val="150000"/>
              </a:lnSpc>
            </a:pPr>
            <a:r>
              <a:rPr lang="zh-CN" altLang="en-US" sz="2400" dirty="0">
                <a:solidFill>
                  <a:schemeClr val="tx2"/>
                </a:solidFill>
                <a:latin typeface="华文中宋" panose="02010600040101010101" pitchFamily="2" charset="-122"/>
                <a:ea typeface="华文中宋" panose="02010600040101010101" pitchFamily="2" charset="-122"/>
              </a:rPr>
              <a:t>        </a:t>
            </a:r>
            <a:r>
              <a:rPr lang="zh-CN" altLang="en-US" sz="2400" dirty="0">
                <a:solidFill>
                  <a:schemeClr val="tx1"/>
                </a:solidFill>
                <a:latin typeface="华文中宋" panose="02010600040101010101" pitchFamily="2" charset="-122"/>
                <a:ea typeface="华文中宋" panose="02010600040101010101" pitchFamily="2" charset="-122"/>
              </a:rPr>
              <a:t>无论身处哪个阶层、从事哪个行业，友善都是公民应当积极倡导的基础性的价值理念。特别是在市场经济建设过程中，竞争压力不可避免带来人际关系的紧张，各种社会矛盾凸显，培育和践行社会主义友善价值观，是缓解社会矛盾、维护社会秩序、促进社会和谐的坚实基础。</a:t>
            </a:r>
            <a:endParaRPr lang="zh-CN" altLang="en-US" sz="2400" dirty="0">
              <a:solidFill>
                <a:schemeClr val="tx1"/>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836295" y="1246134"/>
            <a:ext cx="5872480" cy="521970"/>
          </a:xfrm>
          <a:prstGeom prst="rect">
            <a:avLst/>
          </a:prstGeom>
          <a:noFill/>
        </p:spPr>
        <p:txBody>
          <a:bodyPr wrap="none" rtlCol="0" anchor="t">
            <a:spAutoFit/>
          </a:bodyPr>
          <a:lstStyle/>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3" name="文本框 2"/>
          <p:cNvSpPr txBox="1"/>
          <p:nvPr/>
        </p:nvSpPr>
        <p:spPr>
          <a:xfrm>
            <a:off x="675640" y="4278630"/>
            <a:ext cx="4450080" cy="534035"/>
          </a:xfrm>
          <a:prstGeom prst="rect">
            <a:avLst/>
          </a:prstGeom>
          <a:noFill/>
        </p:spPr>
        <p:txBody>
          <a:bodyPr wrap="none" rtlCol="0" anchor="t">
            <a:spAutoFit/>
          </a:bodyPr>
          <a:lstStyle/>
          <a:p>
            <a:pPr marL="0" marR="0" lvl="0" indent="0" algn="just" defTabSz="914400" rtl="0" eaLnBrk="0" fontAlgn="base" latinLnBrk="0" hangingPunct="0">
              <a:lnSpc>
                <a:spcPct val="120000"/>
              </a:lnSpc>
              <a:spcBef>
                <a:spcPts val="1400"/>
              </a:spcBef>
              <a:spcAft>
                <a:spcPct val="0"/>
              </a:spcAft>
              <a:buClrTx/>
              <a:buSzTx/>
              <a:buFontTx/>
              <a:buNone/>
              <a:defRPr/>
            </a:pPr>
            <a:r>
              <a:rPr lang="zh-CN" altLang="en-US" sz="2400" b="1"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sym typeface="+mn-ea"/>
              </a:rPr>
              <a:t>培育和践行社会主义核心价值观</a:t>
            </a:r>
            <a:endParaRPr lang="zh-CN" altLang="en-US" sz="2400" b="1"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sym typeface="+mn-ea"/>
            </a:endParaRPr>
          </a:p>
        </p:txBody>
      </p:sp>
      <p:sp>
        <p:nvSpPr>
          <p:cNvPr id="7" name="左大括号 6"/>
          <p:cNvSpPr/>
          <p:nvPr/>
        </p:nvSpPr>
        <p:spPr>
          <a:xfrm>
            <a:off x="5345430" y="2990215"/>
            <a:ext cx="369570" cy="335026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5715000" y="2663344"/>
            <a:ext cx="6888480" cy="829945"/>
          </a:xfrm>
          <a:prstGeom prst="rect">
            <a:avLst/>
          </a:prstGeom>
          <a:noFill/>
        </p:spPr>
        <p:txBody>
          <a:bodyPr wrap="none" rtlCol="0" anchor="t">
            <a:spAutoFit/>
          </a:bodyPr>
          <a:lstStyle/>
          <a:p>
            <a:r>
              <a:rPr lang="zh-CN" altLang="en-US" sz="2400" dirty="0">
                <a:solidFill>
                  <a:srgbClr val="C00000"/>
                </a:solidFill>
                <a:latin typeface="Arial" panose="020B0604020202020204" pitchFamily="34" charset="0"/>
                <a:ea typeface="微软雅黑" panose="020B0503020204020204" pitchFamily="34" charset="-122"/>
                <a:sym typeface="+mn-ea"/>
              </a:rPr>
              <a:t>是有效整合我国社会意识、凝聚社会价值共识、</a:t>
            </a:r>
            <a:endParaRPr lang="zh-CN" altLang="en-US" sz="2400" dirty="0">
              <a:solidFill>
                <a:srgbClr val="C00000"/>
              </a:solidFill>
              <a:latin typeface="Arial" panose="020B0604020202020204" pitchFamily="34" charset="0"/>
              <a:ea typeface="微软雅黑" panose="020B0503020204020204" pitchFamily="34" charset="-122"/>
              <a:sym typeface="+mn-ea"/>
            </a:endParaRPr>
          </a:p>
          <a:p>
            <a:r>
              <a:rPr lang="zh-CN" altLang="en-US" sz="2400" dirty="0">
                <a:solidFill>
                  <a:srgbClr val="C00000"/>
                </a:solidFill>
                <a:latin typeface="Arial" panose="020B0604020202020204" pitchFamily="34" charset="0"/>
                <a:ea typeface="微软雅黑" panose="020B0503020204020204" pitchFamily="34" charset="-122"/>
                <a:sym typeface="+mn-ea"/>
              </a:rPr>
              <a:t>解决和化解社会矛盾、聚合磅礴之力的重大举措。</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sp>
        <p:nvSpPr>
          <p:cNvPr id="9" name="文本框 8"/>
          <p:cNvSpPr txBox="1"/>
          <p:nvPr/>
        </p:nvSpPr>
        <p:spPr>
          <a:xfrm>
            <a:off x="5807075" y="6003925"/>
            <a:ext cx="5974080" cy="640080"/>
          </a:xfrm>
          <a:prstGeom prst="rect">
            <a:avLst/>
          </a:prstGeom>
          <a:noFill/>
        </p:spPr>
        <p:txBody>
          <a:bodyPr wrap="none" rtlCol="0" anchor="t">
            <a:spAutoFit/>
          </a:bodyPr>
          <a:lstStyle/>
          <a:p>
            <a:pPr algn="l">
              <a:lnSpc>
                <a:spcPct val="50000"/>
              </a:lnSpc>
              <a:spcBef>
                <a:spcPts val="1400"/>
              </a:spcBef>
              <a:buClrTx/>
              <a:buSzTx/>
              <a:buNone/>
            </a:pPr>
            <a:r>
              <a:rPr lang="zh-CN" altLang="en-US" sz="2400" dirty="0">
                <a:solidFill>
                  <a:srgbClr val="C00000"/>
                </a:solidFill>
                <a:latin typeface="Arial" panose="020B0604020202020204" pitchFamily="34" charset="0"/>
                <a:ea typeface="微软雅黑" panose="020B0503020204020204" pitchFamily="34" charset="-122"/>
                <a:sym typeface="+mn-ea"/>
              </a:rPr>
              <a:t>是保证我国经济社会沿着正确的方向发展、</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algn="l">
              <a:lnSpc>
                <a:spcPct val="50000"/>
              </a:lnSpc>
              <a:spcBef>
                <a:spcPts val="1400"/>
              </a:spcBef>
              <a:buClrTx/>
              <a:buSzTx/>
              <a:buNone/>
            </a:pPr>
            <a:r>
              <a:rPr lang="zh-CN" altLang="en-US" sz="2400" dirty="0">
                <a:solidFill>
                  <a:srgbClr val="C00000"/>
                </a:solidFill>
                <a:latin typeface="Arial" panose="020B0604020202020204" pitchFamily="34" charset="0"/>
                <a:ea typeface="微软雅黑" panose="020B0503020204020204" pitchFamily="34" charset="-122"/>
                <a:sym typeface="+mn-ea"/>
              </a:rPr>
              <a:t>实现中华民族伟大复兴的价值支撑。</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sp>
        <p:nvSpPr>
          <p:cNvPr id="10" name="文本框 9"/>
          <p:cNvSpPr txBox="1"/>
          <p:nvPr/>
        </p:nvSpPr>
        <p:spPr>
          <a:xfrm>
            <a:off x="429506" y="2000950"/>
            <a:ext cx="8029717" cy="662297"/>
          </a:xfrm>
          <a:prstGeom prst="rect">
            <a:avLst/>
          </a:prstGeom>
          <a:noFill/>
        </p:spPr>
        <p:txBody>
          <a:bodyPr wrap="square">
            <a:spAutoFit/>
          </a:bodyPr>
          <a:lstStyle/>
          <a:p>
            <a:pPr algn="ctr">
              <a:lnSpc>
                <a:spcPct val="150000"/>
              </a:lnSpc>
            </a:pPr>
            <a:r>
              <a:rPr lang="en-US" altLang="zh-CN" sz="2800" dirty="0">
                <a:solidFill>
                  <a:schemeClr val="tx1">
                    <a:lumMod val="95000"/>
                    <a:lumOff val="5000"/>
                  </a:schemeClr>
                </a:solidFill>
              </a:rPr>
              <a:t>——</a:t>
            </a:r>
            <a:r>
              <a:rPr lang="zh-CN" altLang="en-US" sz="2800" dirty="0">
                <a:solidFill>
                  <a:schemeClr val="tx1">
                    <a:lumMod val="95000"/>
                    <a:lumOff val="5000"/>
                  </a:schemeClr>
                </a:solidFill>
              </a:rPr>
              <a:t>全面认识社会主义核心价值观的重要意义</a:t>
            </a:r>
            <a:endParaRPr lang="zh-CN" altLang="en-US" sz="2800" dirty="0">
              <a:solidFill>
                <a:schemeClr val="tx1">
                  <a:lumMod val="95000"/>
                  <a:lumOff val="5000"/>
                </a:schemeClr>
              </a:solidFill>
            </a:endParaRPr>
          </a:p>
        </p:txBody>
      </p:sp>
      <p:sp>
        <p:nvSpPr>
          <p:cNvPr id="4" name="文本框 3"/>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752475" y="1863090"/>
            <a:ext cx="7117080" cy="521970"/>
          </a:xfrm>
          <a:prstGeom prst="rect">
            <a:avLst/>
          </a:prstGeom>
          <a:noFill/>
        </p:spPr>
        <p:txBody>
          <a:bodyPr wrap="none" rtlCol="0">
            <a:spAutoFit/>
          </a:bodyPr>
          <a:lstStyle/>
          <a:p>
            <a:r>
              <a:rPr lang="en-US" altLang="zh-CN" sz="2800" b="1">
                <a:solidFill>
                  <a:srgbClr val="C00000"/>
                </a:solidFill>
              </a:rPr>
              <a:t>1</a:t>
            </a:r>
            <a:r>
              <a:rPr lang="zh-CN" altLang="en-US" sz="2800" b="1">
                <a:solidFill>
                  <a:srgbClr val="C00000"/>
                </a:solidFill>
              </a:rPr>
              <a:t>、坚持和发展中国特色社会主义的价值遵循</a:t>
            </a:r>
            <a:endParaRPr lang="zh-CN" altLang="en-US" sz="2800" b="1">
              <a:solidFill>
                <a:srgbClr val="C00000"/>
              </a:solidFill>
            </a:endParaRPr>
          </a:p>
        </p:txBody>
      </p:sp>
      <p:pic>
        <p:nvPicPr>
          <p:cNvPr id="4" name="图片 3" descr="timgZTZOVEYL"/>
          <p:cNvPicPr>
            <a:picLocks noChangeAspect="1"/>
          </p:cNvPicPr>
          <p:nvPr/>
        </p:nvPicPr>
        <p:blipFill>
          <a:blip r:embed="rId1" cstate="print"/>
          <a:stretch>
            <a:fillRect/>
          </a:stretch>
        </p:blipFill>
        <p:spPr>
          <a:xfrm>
            <a:off x="752475" y="4330065"/>
            <a:ext cx="11102975" cy="2527935"/>
          </a:xfrm>
          <a:prstGeom prst="rect">
            <a:avLst/>
          </a:prstGeom>
        </p:spPr>
      </p:pic>
      <p:sp>
        <p:nvSpPr>
          <p:cNvPr id="5" name="文本框 4"/>
          <p:cNvSpPr txBox="1"/>
          <p:nvPr/>
        </p:nvSpPr>
        <p:spPr>
          <a:xfrm>
            <a:off x="752475" y="2660015"/>
            <a:ext cx="11200130" cy="1938020"/>
          </a:xfrm>
          <a:prstGeom prst="rect">
            <a:avLst/>
          </a:prstGeom>
          <a:noFill/>
        </p:spPr>
        <p:txBody>
          <a:bodyPr wrap="square" rtlCol="0">
            <a:spAutoFit/>
          </a:bodyPr>
          <a:lstStyle/>
          <a:p>
            <a:r>
              <a:rPr lang="zh-CN" altLang="en-US" sz="2400">
                <a:solidFill>
                  <a:srgbClr val="C00000"/>
                </a:solidFill>
              </a:rPr>
              <a:t>在全社会大力弘扬社会主义核心价值观，明确中国特色社会主义事业到底追求什么、反对什么，要朝着什么方向走、不能朝什么方向走，坚守我们的价值观立场，坚定中国特色社会主义的道路自信、理论自信、制度自信、文化自信，为社会的有序运行、良性发展提供明确价值准则，保证中国特色社会主义事业始终沿着正确方向前进，是中国特色社会主义的铸魂工程。</a:t>
            </a:r>
            <a:endParaRPr lang="zh-CN" altLang="en-US" sz="2400">
              <a:solidFill>
                <a:srgbClr val="C00000"/>
              </a:solidFill>
            </a:endParaRPr>
          </a:p>
        </p:txBody>
      </p:sp>
      <p:sp>
        <p:nvSpPr>
          <p:cNvPr id="6" name="文本框 5"/>
          <p:cNvSpPr txBox="1"/>
          <p:nvPr/>
        </p:nvSpPr>
        <p:spPr>
          <a:xfrm>
            <a:off x="836295" y="1246134"/>
            <a:ext cx="58724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7" name="文本框 6"/>
          <p:cNvSpPr txBox="1"/>
          <p:nvPr/>
        </p:nvSpPr>
        <p:spPr>
          <a:xfrm>
            <a:off x="359727" y="195579"/>
            <a:ext cx="5872480" cy="583565"/>
          </a:xfrm>
          <a:prstGeom prst="rect">
            <a:avLst/>
          </a:prstGeom>
          <a:noFill/>
        </p:spPr>
        <p:txBody>
          <a:bodyPr wrap="none" rtlCol="0">
            <a:spAutoFit/>
          </a:bodyPr>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nvSpPr>
        <p:spPr>
          <a:xfrm>
            <a:off x="817577" y="1887130"/>
            <a:ext cx="5150799" cy="28078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在全社会大力弘扬社会主义核心价值观，明确中国特色社会主义事业到底追求什么、反对什么，要朝着什么方向走、不能朝什么方向走，坚守我们的价值观立场，为社会的有序运行、良性发展提供明确价值准则和价值引领，是中国特色社会主义的铸魂工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6" name="Picture 2"/>
          <p:cNvPicPr>
            <a:picLocks noChangeAspect="1" noChangeArrowheads="1"/>
          </p:cNvPicPr>
          <p:nvPr/>
        </p:nvPicPr>
        <p:blipFill>
          <a:blip r:embed="rId1">
            <a:extLst>
              <a:ext uri="{28A0092B-C50C-407E-A947-70E740481C1C}">
                <a14:useLocalDpi xmlns:a14="http://schemas.microsoft.com/office/drawing/2010/main" val="0"/>
              </a:ext>
            </a:extLst>
          </a:blip>
          <a:srcRect l="65102" t="31943" r="11299" b="42947"/>
          <a:stretch>
            <a:fillRect/>
          </a:stretch>
        </p:blipFill>
        <p:spPr bwMode="auto">
          <a:xfrm>
            <a:off x="6332627" y="1735322"/>
            <a:ext cx="519906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751205" y="1976120"/>
            <a:ext cx="5694680" cy="521970"/>
          </a:xfrm>
          <a:prstGeom prst="rect">
            <a:avLst/>
          </a:prstGeom>
          <a:noFill/>
        </p:spPr>
        <p:txBody>
          <a:bodyPr wrap="none" rtlCol="0">
            <a:spAutoFit/>
          </a:bodyPr>
          <a:lstStyle/>
          <a:p>
            <a:r>
              <a:rPr lang="en-US" altLang="zh-CN" sz="2800" b="1">
                <a:solidFill>
                  <a:srgbClr val="C00000"/>
                </a:solidFill>
              </a:rPr>
              <a:t>2</a:t>
            </a:r>
            <a:r>
              <a:rPr lang="zh-CN" altLang="en-US" sz="2800" b="1">
                <a:solidFill>
                  <a:srgbClr val="C00000"/>
                </a:solidFill>
              </a:rPr>
              <a:t>、提高国家文化软实力的迫切要求</a:t>
            </a:r>
            <a:endParaRPr lang="zh-CN" altLang="en-US" sz="2800" b="1">
              <a:solidFill>
                <a:srgbClr val="C00000"/>
              </a:solidFill>
            </a:endParaRPr>
          </a:p>
        </p:txBody>
      </p:sp>
      <p:grpSp>
        <p:nvGrpSpPr>
          <p:cNvPr id="5" name="组合 3"/>
          <p:cNvGrpSpPr/>
          <p:nvPr/>
        </p:nvGrpSpPr>
        <p:grpSpPr>
          <a:xfrm>
            <a:off x="945198" y="2827020"/>
            <a:ext cx="6153150" cy="2778125"/>
            <a:chOff x="233913" y="1176636"/>
            <a:chExt cx="6914001" cy="2779522"/>
          </a:xfrm>
        </p:grpSpPr>
        <p:sp>
          <p:nvSpPr>
            <p:cNvPr id="72714" name="文本框 1"/>
            <p:cNvSpPr txBox="1"/>
            <p:nvPr/>
          </p:nvSpPr>
          <p:spPr>
            <a:xfrm>
              <a:off x="504246" y="1354768"/>
              <a:ext cx="6420609" cy="2423257"/>
            </a:xfrm>
            <a:prstGeom prst="rect">
              <a:avLst/>
            </a:prstGeom>
            <a:noFill/>
            <a:ln w="9525">
              <a:noFill/>
            </a:ln>
          </p:spPr>
          <p:txBody>
            <a:bodyPr anchor="t">
              <a:spAutoFit/>
            </a:bodyPr>
            <a:lstStyle/>
            <a:p>
              <a:pPr indent="631825"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文化的力量，</a:t>
              </a:r>
              <a:r>
                <a:rPr lang="zh-CN" altLang="en-US" sz="2400" dirty="0">
                  <a:latin typeface="Arial" panose="020B0604020202020204" pitchFamily="34" charset="0"/>
                  <a:ea typeface="微软雅黑" panose="020B0503020204020204" pitchFamily="34" charset="-122"/>
                </a:rPr>
                <a:t>归根到底来自于凝结其中的</a:t>
              </a:r>
              <a:r>
                <a:rPr lang="zh-CN" altLang="en-US" sz="2400" b="1" dirty="0">
                  <a:solidFill>
                    <a:srgbClr val="C00000"/>
                  </a:solidFill>
                  <a:latin typeface="Arial" panose="020B0604020202020204" pitchFamily="34" charset="0"/>
                  <a:ea typeface="微软雅黑" panose="020B0503020204020204" pitchFamily="34" charset="-122"/>
                </a:rPr>
                <a:t>核心价值观</a:t>
              </a:r>
              <a:r>
                <a:rPr lang="zh-CN" altLang="en-US" sz="2400" dirty="0">
                  <a:latin typeface="Arial" panose="020B0604020202020204" pitchFamily="34" charset="0"/>
                  <a:ea typeface="微软雅黑" panose="020B0503020204020204" pitchFamily="34" charset="-122"/>
                </a:rPr>
                <a:t>的影响力和感召力。</a:t>
              </a:r>
              <a:endParaRPr lang="zh-CN" altLang="en-US" sz="2400" dirty="0">
                <a:latin typeface="Arial" panose="020B0604020202020204" pitchFamily="34" charset="0"/>
                <a:ea typeface="微软雅黑" panose="020B0503020204020204" pitchFamily="34" charset="-122"/>
              </a:endParaRPr>
            </a:p>
            <a:p>
              <a:pPr indent="631825"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文化软实力的竞争，</a:t>
              </a:r>
              <a:r>
                <a:rPr lang="zh-CN" altLang="en-US" sz="2400" dirty="0">
                  <a:latin typeface="Arial" panose="020B0604020202020204" pitchFamily="34" charset="0"/>
                  <a:ea typeface="微软雅黑" panose="020B0503020204020204" pitchFamily="34" charset="-122"/>
                </a:rPr>
                <a:t>本质上是不同文化所代表的</a:t>
              </a:r>
              <a:r>
                <a:rPr lang="zh-CN" altLang="en-US" sz="2400" b="1" dirty="0">
                  <a:solidFill>
                    <a:srgbClr val="C00000"/>
                  </a:solidFill>
                  <a:latin typeface="Arial" panose="020B0604020202020204" pitchFamily="34" charset="0"/>
                  <a:ea typeface="微软雅黑" panose="020B0503020204020204" pitchFamily="34" charset="-122"/>
                </a:rPr>
                <a:t>核心价值观</a:t>
              </a:r>
              <a:r>
                <a:rPr lang="zh-CN" altLang="en-US" sz="2400" dirty="0">
                  <a:latin typeface="Arial" panose="020B0604020202020204" pitchFamily="34" charset="0"/>
                  <a:ea typeface="微软雅黑" panose="020B0503020204020204" pitchFamily="34" charset="-122"/>
                </a:rPr>
                <a:t>的竞争。</a:t>
              </a:r>
              <a:endParaRPr lang="zh-CN" altLang="en-US" sz="2400" dirty="0">
                <a:latin typeface="Arial" panose="020B0604020202020204" pitchFamily="34" charset="0"/>
                <a:ea typeface="微软雅黑" panose="020B0503020204020204" pitchFamily="34" charset="-122"/>
              </a:endParaRPr>
            </a:p>
          </p:txBody>
        </p:sp>
        <p:sp>
          <p:nvSpPr>
            <p:cNvPr id="7" name="Shape 395"/>
            <p:cNvSpPr/>
            <p:nvPr/>
          </p:nvSpPr>
          <p:spPr>
            <a:xfrm>
              <a:off x="233913" y="1176636"/>
              <a:ext cx="6914001" cy="2779522"/>
            </a:xfrm>
            <a:prstGeom prst="rect">
              <a:avLst/>
            </a:prstGeom>
            <a:noFill/>
            <a:ln w="38100" cap="flat" cmpd="sng">
              <a:solidFill>
                <a:schemeClr val="bg1">
                  <a:lumMod val="65000"/>
                </a:schemeClr>
              </a:solidFill>
              <a:prstDash val="solid"/>
              <a:miter/>
              <a:headEnd type="none" w="med" len="med"/>
              <a:tailEnd type="none" w="med" len="med"/>
            </a:ln>
          </p:spPr>
          <p:txBody>
            <a:bodyPr lIns="0" tIns="0" rIns="0" bIns="0"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sz="145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Roboto"/>
                <a:sym typeface="微软雅黑" panose="020B0503020204020204" pitchFamily="34" charset="-122"/>
              </a:endParaRPr>
            </a:p>
          </p:txBody>
        </p:sp>
      </p:grpSp>
      <p:pic>
        <p:nvPicPr>
          <p:cNvPr id="4" name="图片 3"/>
          <p:cNvPicPr>
            <a:picLocks noChangeAspect="1"/>
          </p:cNvPicPr>
          <p:nvPr/>
        </p:nvPicPr>
        <p:blipFill>
          <a:blip r:embed="rId3" cstate="print"/>
          <a:stretch>
            <a:fillRect/>
          </a:stretch>
        </p:blipFill>
        <p:spPr>
          <a:xfrm>
            <a:off x="7720965" y="2628900"/>
            <a:ext cx="4134485" cy="3703320"/>
          </a:xfrm>
          <a:prstGeom prst="rect">
            <a:avLst/>
          </a:prstGeom>
        </p:spPr>
      </p:pic>
      <p:sp>
        <p:nvSpPr>
          <p:cNvPr id="6" name="文本框 5"/>
          <p:cNvSpPr txBox="1"/>
          <p:nvPr/>
        </p:nvSpPr>
        <p:spPr>
          <a:xfrm>
            <a:off x="836295" y="1246134"/>
            <a:ext cx="5872480" cy="521970"/>
          </a:xfrm>
          <a:prstGeom prst="rect">
            <a:avLst/>
          </a:prstGeom>
          <a:noFill/>
        </p:spPr>
        <p:txBody>
          <a:bodyPr wrap="none" rtlCol="0" anchor="t">
            <a:spAutoFit/>
          </a:bodyPr>
          <a:lstStyle/>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8" name="文本框 7"/>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1399540" y="3436620"/>
            <a:ext cx="2404745" cy="2245360"/>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lang="zh-CN" altLang="en-US" sz="2800" b="1">
                <a:solidFill>
                  <a:srgbClr val="C00000"/>
                </a:solidFill>
                <a:sym typeface="+mn-ea"/>
              </a:rPr>
              <a:t>培育和践行社会主义核心价值观，用最简洁的语言介绍和说明中国</a:t>
            </a:r>
            <a:endParaRPr lang="zh-CN" altLang="en-US" sz="2800" b="1">
              <a:solidFill>
                <a:srgbClr val="C00000"/>
              </a:solidFill>
            </a:endParaRPr>
          </a:p>
        </p:txBody>
      </p:sp>
      <p:sp>
        <p:nvSpPr>
          <p:cNvPr id="5" name="文本框 4"/>
          <p:cNvSpPr txBox="1"/>
          <p:nvPr/>
        </p:nvSpPr>
        <p:spPr>
          <a:xfrm>
            <a:off x="3953510" y="4030980"/>
            <a:ext cx="551815" cy="1005840"/>
          </a:xfrm>
          <a:prstGeom prst="rect">
            <a:avLst/>
          </a:prstGeom>
          <a:noFill/>
        </p:spPr>
        <p:txBody>
          <a:bodyPr vert="eaVert" wrap="none" rtlCol="0">
            <a:spAutoFit/>
          </a:bodyPr>
          <a:lstStyle/>
          <a:p>
            <a:r>
              <a:rPr lang="zh-CN" altLang="en-US" sz="2400" b="1">
                <a:solidFill>
                  <a:srgbClr val="C00000"/>
                </a:solidFill>
              </a:rPr>
              <a:t>有利于</a:t>
            </a:r>
            <a:endParaRPr lang="zh-CN" altLang="en-US" sz="2400" b="1">
              <a:solidFill>
                <a:srgbClr val="C00000"/>
              </a:solidFill>
            </a:endParaRPr>
          </a:p>
        </p:txBody>
      </p:sp>
      <p:sp>
        <p:nvSpPr>
          <p:cNvPr id="6" name="文本框 5"/>
          <p:cNvSpPr txBox="1"/>
          <p:nvPr/>
        </p:nvSpPr>
        <p:spPr>
          <a:xfrm>
            <a:off x="4794885" y="2791460"/>
            <a:ext cx="7193280" cy="645160"/>
          </a:xfrm>
          <a:prstGeom prst="rect">
            <a:avLst/>
          </a:prstGeom>
          <a:noFill/>
        </p:spPr>
        <p:txBody>
          <a:bodyPr wrap="none" rtlCol="0" anchor="t">
            <a:spAutoFit/>
          </a:bodyPr>
          <a:lstStyle/>
          <a:p>
            <a:pPr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扩大中华文化影响力，展示社会主义中国的良好形象</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4794885" y="3775075"/>
            <a:ext cx="7193280" cy="1009650"/>
          </a:xfrm>
          <a:prstGeom prst="rect">
            <a:avLst/>
          </a:prstGeom>
          <a:noFill/>
        </p:spPr>
        <p:txBody>
          <a:bodyPr wrap="none" rtlCol="0" anchor="t">
            <a:spAutoFit/>
          </a:bodyPr>
          <a:lstStyle/>
          <a:p>
            <a:pPr algn="just" eaLnBrk="0" hangingPunct="0">
              <a:lnSpc>
                <a:spcPct val="10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增强社会主义意识形态的竞争力，掌握话语权，赢得</a:t>
            </a:r>
            <a:endParaRPr lang="zh-CN" altLang="en-US" sz="2400" b="1" dirty="0">
              <a:solidFill>
                <a:srgbClr val="C00000"/>
              </a:solidFill>
              <a:latin typeface="Arial" panose="020B0604020202020204" pitchFamily="34" charset="0"/>
              <a:ea typeface="微软雅黑" panose="020B0503020204020204" pitchFamily="34" charset="-122"/>
              <a:sym typeface="+mn-ea"/>
            </a:endParaRPr>
          </a:p>
          <a:p>
            <a:pPr algn="just" eaLnBrk="0" hangingPunct="0">
              <a:lnSpc>
                <a:spcPct val="10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主动权</a:t>
            </a:r>
            <a:endParaRPr lang="zh-CN" altLang="en-US"/>
          </a:p>
        </p:txBody>
      </p:sp>
      <p:sp>
        <p:nvSpPr>
          <p:cNvPr id="8" name="文本框 7"/>
          <p:cNvSpPr txBox="1"/>
          <p:nvPr/>
        </p:nvSpPr>
        <p:spPr>
          <a:xfrm>
            <a:off x="4874260" y="5036820"/>
            <a:ext cx="7193280" cy="1009650"/>
          </a:xfrm>
          <a:prstGeom prst="rect">
            <a:avLst/>
          </a:prstGeom>
          <a:noFill/>
        </p:spPr>
        <p:txBody>
          <a:bodyPr wrap="none" rtlCol="0" anchor="t">
            <a:spAutoFit/>
          </a:bodyPr>
          <a:lstStyle/>
          <a:p>
            <a:pPr algn="just" eaLnBrk="0" hangingPunct="0">
              <a:lnSpc>
                <a:spcPct val="100000"/>
              </a:lnSpc>
              <a:spcBef>
                <a:spcPts val="1400"/>
              </a:spcBef>
              <a:buClrTx/>
              <a:buSzTx/>
              <a:buNone/>
            </a:pPr>
            <a:r>
              <a:rPr lang="zh-CN" altLang="en-US" sz="2400" b="1" dirty="0">
                <a:solidFill>
                  <a:srgbClr val="C00000"/>
                </a:solidFill>
                <a:latin typeface="Arial" panose="020B0604020202020204" pitchFamily="34" charset="0"/>
                <a:ea typeface="微软雅黑" panose="020B0503020204020204" pitchFamily="34" charset="-122"/>
                <a:sym typeface="+mn-ea"/>
              </a:rPr>
              <a:t>维护国家文化利益和意识形态安全，不断提高我国的</a:t>
            </a:r>
            <a:endParaRPr lang="zh-CN" altLang="en-US" sz="2400" b="1" dirty="0">
              <a:solidFill>
                <a:srgbClr val="C00000"/>
              </a:solidFill>
              <a:latin typeface="Arial" panose="020B0604020202020204" pitchFamily="34" charset="0"/>
              <a:ea typeface="微软雅黑" panose="020B0503020204020204" pitchFamily="34" charset="-122"/>
              <a:sym typeface="+mn-ea"/>
            </a:endParaRPr>
          </a:p>
          <a:p>
            <a:pPr algn="just" eaLnBrk="0" hangingPunct="0">
              <a:lnSpc>
                <a:spcPct val="100000"/>
              </a:lnSpc>
              <a:spcBef>
                <a:spcPts val="1400"/>
              </a:spcBef>
              <a:buClrTx/>
              <a:buSzTx/>
              <a:buNone/>
            </a:pPr>
            <a:r>
              <a:rPr lang="zh-CN" altLang="en-US" sz="2400" b="1" dirty="0">
                <a:solidFill>
                  <a:srgbClr val="C00000"/>
                </a:solidFill>
                <a:latin typeface="Arial" panose="020B0604020202020204" pitchFamily="34" charset="0"/>
                <a:ea typeface="微软雅黑" panose="020B0503020204020204" pitchFamily="34" charset="-122"/>
                <a:sym typeface="+mn-ea"/>
              </a:rPr>
              <a:t>文化软实力</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9" name="文本框 8"/>
          <p:cNvSpPr txBox="1"/>
          <p:nvPr/>
        </p:nvSpPr>
        <p:spPr>
          <a:xfrm>
            <a:off x="751205" y="1976120"/>
            <a:ext cx="5694680" cy="521970"/>
          </a:xfrm>
          <a:prstGeom prst="rect">
            <a:avLst/>
          </a:prstGeom>
          <a:noFill/>
        </p:spPr>
        <p:txBody>
          <a:bodyPr wrap="none" rtlCol="0">
            <a:spAutoFit/>
          </a:bodyPr>
          <a:p>
            <a:r>
              <a:rPr lang="en-US" altLang="zh-CN" sz="2800" b="1">
                <a:solidFill>
                  <a:srgbClr val="C00000"/>
                </a:solidFill>
              </a:rPr>
              <a:t>2</a:t>
            </a:r>
            <a:r>
              <a:rPr lang="zh-CN" altLang="en-US" sz="2800" b="1">
                <a:solidFill>
                  <a:srgbClr val="C00000"/>
                </a:solidFill>
              </a:rPr>
              <a:t>、提高国家文化软实力的迫切要求</a:t>
            </a:r>
            <a:endParaRPr lang="zh-CN" altLang="en-US" sz="2800" b="1">
              <a:solidFill>
                <a:srgbClr val="C00000"/>
              </a:solidFill>
            </a:endParaRPr>
          </a:p>
        </p:txBody>
      </p:sp>
      <p:sp>
        <p:nvSpPr>
          <p:cNvPr id="10" name="文本框 9"/>
          <p:cNvSpPr txBox="1"/>
          <p:nvPr/>
        </p:nvSpPr>
        <p:spPr>
          <a:xfrm>
            <a:off x="836295" y="1246134"/>
            <a:ext cx="58724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11" name="文本框 10"/>
          <p:cNvSpPr txBox="1"/>
          <p:nvPr/>
        </p:nvSpPr>
        <p:spPr>
          <a:xfrm>
            <a:off x="359727" y="195579"/>
            <a:ext cx="5872480" cy="583565"/>
          </a:xfrm>
          <a:prstGeom prst="rect">
            <a:avLst/>
          </a:prstGeom>
          <a:noFill/>
        </p:spPr>
        <p:txBody>
          <a:bodyPr wrap="none" rtlCol="0">
            <a:spAutoFit/>
          </a:bodyPr>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descr="timgEA6XNED1"/>
          <p:cNvPicPr>
            <a:picLocks noChangeAspect="1"/>
          </p:cNvPicPr>
          <p:nvPr/>
        </p:nvPicPr>
        <p:blipFill>
          <a:blip r:embed="rId1" cstate="print"/>
          <a:stretch>
            <a:fillRect/>
          </a:stretch>
        </p:blipFill>
        <p:spPr>
          <a:xfrm>
            <a:off x="1385570" y="2176780"/>
            <a:ext cx="4391025" cy="2505075"/>
          </a:xfrm>
          <a:prstGeom prst="roundRect">
            <a:avLst/>
          </a:prstGeom>
        </p:spPr>
      </p:pic>
      <p:pic>
        <p:nvPicPr>
          <p:cNvPr id="5" name="图片 4" descr="timg1KDJ4XNE"/>
          <p:cNvPicPr>
            <a:picLocks noChangeAspect="1"/>
          </p:cNvPicPr>
          <p:nvPr/>
        </p:nvPicPr>
        <p:blipFill>
          <a:blip r:embed="rId2" cstate="print"/>
          <a:stretch>
            <a:fillRect/>
          </a:stretch>
        </p:blipFill>
        <p:spPr>
          <a:xfrm>
            <a:off x="4317365" y="4781550"/>
            <a:ext cx="3806825" cy="1976755"/>
          </a:xfrm>
          <a:prstGeom prst="roundRect">
            <a:avLst/>
          </a:prstGeom>
        </p:spPr>
      </p:pic>
      <p:pic>
        <p:nvPicPr>
          <p:cNvPr id="6" name="图片 5" descr="u=3014228879,443921398&amp;fm=26&amp;gp=0[1]"/>
          <p:cNvPicPr>
            <a:picLocks noChangeAspect="1"/>
          </p:cNvPicPr>
          <p:nvPr/>
        </p:nvPicPr>
        <p:blipFill>
          <a:blip r:embed="rId3" cstate="print"/>
          <a:srcRect t="567" b="-567"/>
          <a:stretch>
            <a:fillRect/>
          </a:stretch>
        </p:blipFill>
        <p:spPr>
          <a:xfrm>
            <a:off x="0" y="4681855"/>
            <a:ext cx="3917950" cy="2176145"/>
          </a:xfrm>
          <a:prstGeom prst="roundRect">
            <a:avLst/>
          </a:prstGeom>
        </p:spPr>
      </p:pic>
      <p:pic>
        <p:nvPicPr>
          <p:cNvPr id="7" name="图片 6" descr="u=1997167676,2322875787&amp;fm=26&amp;gp=0[1]"/>
          <p:cNvPicPr>
            <a:picLocks noChangeAspect="1"/>
          </p:cNvPicPr>
          <p:nvPr/>
        </p:nvPicPr>
        <p:blipFill>
          <a:blip r:embed="rId4" cstate="print"/>
          <a:srcRect l="333" r="-333"/>
          <a:stretch>
            <a:fillRect/>
          </a:stretch>
        </p:blipFill>
        <p:spPr>
          <a:xfrm>
            <a:off x="8401050" y="4853305"/>
            <a:ext cx="3627755" cy="1905000"/>
          </a:xfrm>
          <a:prstGeom prst="roundRect">
            <a:avLst/>
          </a:prstGeom>
        </p:spPr>
      </p:pic>
      <p:pic>
        <p:nvPicPr>
          <p:cNvPr id="8" name="图片 7"/>
          <p:cNvPicPr>
            <a:picLocks noChangeAspect="1"/>
          </p:cNvPicPr>
          <p:nvPr/>
        </p:nvPicPr>
        <p:blipFill>
          <a:blip r:embed="rId5" cstate="print"/>
          <a:srcRect t="759" b="-759"/>
          <a:stretch>
            <a:fillRect/>
          </a:stretch>
        </p:blipFill>
        <p:spPr>
          <a:xfrm>
            <a:off x="6485890" y="2176780"/>
            <a:ext cx="4490720" cy="2432685"/>
          </a:xfrm>
          <a:prstGeom prst="roundRect">
            <a:avLst/>
          </a:prstGeom>
        </p:spPr>
      </p:pic>
      <p:sp>
        <p:nvSpPr>
          <p:cNvPr id="9" name="动作按钮: 前进或下一项 8">
            <a:hlinkClick r:id="rId6" action="ppaction://hlinkfile"/>
          </p:cNvPr>
          <p:cNvSpPr/>
          <p:nvPr/>
        </p:nvSpPr>
        <p:spPr>
          <a:xfrm>
            <a:off x="1945005" y="3988435"/>
            <a:ext cx="892175" cy="50101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51205" y="1976120"/>
            <a:ext cx="5694680" cy="521970"/>
          </a:xfrm>
          <a:prstGeom prst="rect">
            <a:avLst/>
          </a:prstGeom>
          <a:noFill/>
        </p:spPr>
        <p:txBody>
          <a:bodyPr wrap="none" rtlCol="0">
            <a:spAutoFit/>
          </a:bodyPr>
          <a:lstStyle/>
          <a:p>
            <a:r>
              <a:rPr lang="en-US" altLang="zh-CN" sz="2800" b="1">
                <a:solidFill>
                  <a:srgbClr val="C00000"/>
                </a:solidFill>
              </a:rPr>
              <a:t>2</a:t>
            </a:r>
            <a:r>
              <a:rPr lang="zh-CN" altLang="en-US" sz="2800" b="1">
                <a:solidFill>
                  <a:srgbClr val="C00000"/>
                </a:solidFill>
              </a:rPr>
              <a:t>、提高国家文化软实力的迫切要求</a:t>
            </a:r>
            <a:endParaRPr lang="zh-CN" altLang="en-US" sz="2800" b="1">
              <a:solidFill>
                <a:srgbClr val="C00000"/>
              </a:solidFill>
            </a:endParaRPr>
          </a:p>
        </p:txBody>
      </p:sp>
      <p:sp>
        <p:nvSpPr>
          <p:cNvPr id="11" name="文本框 10"/>
          <p:cNvSpPr txBox="1"/>
          <p:nvPr/>
        </p:nvSpPr>
        <p:spPr>
          <a:xfrm>
            <a:off x="836295" y="1246134"/>
            <a:ext cx="5872480" cy="521970"/>
          </a:xfrm>
          <a:prstGeom prst="rect">
            <a:avLst/>
          </a:prstGeom>
          <a:noFill/>
        </p:spPr>
        <p:txBody>
          <a:bodyPr wrap="none" rtlCol="0" anchor="t">
            <a:spAutoFit/>
          </a:bodyPr>
          <a:lstStyle/>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12" name="文本框 11"/>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
        <p:nvSpPr>
          <p:cNvPr id="2396" name="矩形 2395"/>
          <p:cNvSpPr/>
          <p:nvPr/>
        </p:nvSpPr>
        <p:spPr>
          <a:xfrm>
            <a:off x="3572510" y="3028950"/>
            <a:ext cx="6756400" cy="3829050"/>
          </a:xfrm>
          <a:prstGeom prst="rect">
            <a:avLst/>
          </a:prstGeom>
          <a:solidFill>
            <a:schemeClr val="bg1"/>
          </a:solidFill>
          <a:ln w="28575">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05155" y="2396914"/>
            <a:ext cx="10140951" cy="4603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400" b="1" i="0" u="none" strike="noStrike" kern="1200" cap="none" spc="0" normalizeH="0" baseline="0" noProof="0" dirty="0">
                <a:ln>
                  <a:noFill/>
                </a:ln>
                <a:solidFill>
                  <a:schemeClr val="tx1"/>
                </a:solidFill>
                <a:effectLst/>
                <a:uLnTx/>
                <a:uFillTx/>
                <a:cs typeface="+mn-ea"/>
                <a:sym typeface="+mn-lt"/>
              </a:rPr>
              <a:t>作为中国人，你有什么样的价值观？你觉得价值观有什么用？</a:t>
            </a:r>
            <a:endParaRPr kumimoji="0" lang="zh-CN" altLang="zh-CN" sz="2400" b="1" i="0" u="none" strike="noStrike" kern="1200" cap="none" spc="0" normalizeH="0" baseline="0" noProof="0" dirty="0">
              <a:ln>
                <a:noFill/>
              </a:ln>
              <a:solidFill>
                <a:schemeClr val="tx1"/>
              </a:solidFill>
              <a:effectLst/>
              <a:uLnTx/>
              <a:uFillTx/>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6850" y="3291840"/>
            <a:ext cx="5649595" cy="3771900"/>
          </a:xfrm>
          <a:prstGeom prst="rect">
            <a:avLst/>
          </a:prstGeom>
        </p:spPr>
      </p:pic>
      <p:sp>
        <p:nvSpPr>
          <p:cNvPr id="6" name="矩形 5"/>
          <p:cNvSpPr/>
          <p:nvPr/>
        </p:nvSpPr>
        <p:spPr>
          <a:xfrm>
            <a:off x="6053455" y="3448685"/>
            <a:ext cx="3690620" cy="286131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cs typeface="+mn-ea"/>
                <a:sym typeface="+mn-lt"/>
              </a:rPr>
              <a:t>       </a:t>
            </a:r>
            <a:r>
              <a:rPr kumimoji="0" lang="zh-CN" sz="2400" b="1" i="0" u="none" strike="noStrike" kern="1200" cap="none" spc="0" normalizeH="0" baseline="0" noProof="0" dirty="0">
                <a:ln>
                  <a:noFill/>
                </a:ln>
                <a:solidFill>
                  <a:srgbClr val="C00000"/>
                </a:solidFill>
                <a:effectLst/>
                <a:uLnTx/>
                <a:uFillTx/>
                <a:cs typeface="+mn-ea"/>
                <a:sym typeface="+mn-lt"/>
              </a:rPr>
              <a:t>我们生而为中国人，最根本的是我们有中国人的独特精神世界，有百姓日用而不觉的价值观。</a:t>
            </a:r>
            <a:endParaRPr kumimoji="0" lang="zh-CN" sz="2400" b="1" i="0" u="none" strike="noStrike" kern="1200" cap="none" spc="0" normalizeH="0" baseline="0" noProof="0" dirty="0">
              <a:ln>
                <a:noFill/>
              </a:ln>
              <a:solidFill>
                <a:srgbClr val="C00000"/>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sz="2400" b="1" i="0" u="none" strike="noStrike" kern="1200" cap="none" spc="0" normalizeH="0" baseline="0" noProof="0" dirty="0">
                <a:ln>
                  <a:noFill/>
                </a:ln>
                <a:solidFill>
                  <a:srgbClr val="C00000"/>
                </a:solidFill>
                <a:effectLst/>
                <a:uLnTx/>
                <a:uFillTx/>
                <a:cs typeface="+mn-ea"/>
                <a:sym typeface="+mn-lt"/>
              </a:rPr>
              <a:t> </a:t>
            </a:r>
            <a:r>
              <a:rPr kumimoji="0" lang="en-US" altLang="zh-CN" sz="2400" b="1" i="0" u="none" strike="noStrike" kern="1200" cap="none" spc="0" normalizeH="0" baseline="0" noProof="0" dirty="0">
                <a:ln>
                  <a:noFill/>
                </a:ln>
                <a:solidFill>
                  <a:srgbClr val="C00000"/>
                </a:solidFill>
                <a:effectLst/>
                <a:uLnTx/>
                <a:uFillTx/>
                <a:cs typeface="+mn-ea"/>
                <a:sym typeface="+mn-lt"/>
              </a:rPr>
              <a:t>                      ——</a:t>
            </a:r>
            <a:r>
              <a:rPr kumimoji="0" lang="zh-CN" altLang="en-US" sz="2400" b="1" i="0" u="none" strike="noStrike" kern="1200" cap="none" spc="0" normalizeH="0" baseline="0" noProof="0" dirty="0">
                <a:ln>
                  <a:noFill/>
                </a:ln>
                <a:solidFill>
                  <a:srgbClr val="C00000"/>
                </a:solidFill>
                <a:effectLst/>
                <a:uLnTx/>
                <a:uFillTx/>
                <a:cs typeface="+mn-ea"/>
                <a:sym typeface="+mn-lt"/>
              </a:rPr>
              <a:t>习近平</a:t>
            </a:r>
            <a:endParaRPr kumimoji="0" lang="zh-CN" altLang="en-US" sz="2400" b="1" i="0" u="none" strike="noStrike" kern="1200" cap="none" spc="0" normalizeH="0" baseline="0" noProof="0" dirty="0">
              <a:ln>
                <a:noFill/>
              </a:ln>
              <a:solidFill>
                <a:srgbClr val="C00000"/>
              </a:solidFill>
              <a:effectLst/>
              <a:uLnTx/>
              <a:uFillTx/>
              <a:cs typeface="+mn-ea"/>
              <a:sym typeface="+mn-lt"/>
            </a:endParaRPr>
          </a:p>
        </p:txBody>
      </p:sp>
      <p:sp>
        <p:nvSpPr>
          <p:cNvPr id="100" name="文本框 99"/>
          <p:cNvSpPr txBox="1"/>
          <p:nvPr/>
        </p:nvSpPr>
        <p:spPr>
          <a:xfrm>
            <a:off x="237490" y="1440815"/>
            <a:ext cx="6878320" cy="521970"/>
          </a:xfrm>
          <a:prstGeom prst="rect">
            <a:avLst/>
          </a:prstGeom>
          <a:noFill/>
          <a:ln w="9525">
            <a:noFill/>
          </a:ln>
        </p:spPr>
        <p:txBody>
          <a:bodyPr wrap="square">
            <a:spAutoFit/>
          </a:bodyPr>
          <a:lstStyle/>
          <a:p>
            <a:pPr indent="0"/>
            <a:r>
              <a:rPr lang="zh-CN" sz="2800" b="1" noProof="0" dirty="0">
                <a:ln>
                  <a:noFill/>
                </a:ln>
                <a:effectLst/>
                <a:uLnTx/>
                <a:uFillTx/>
                <a:cs typeface="+mn-ea"/>
              </a:rPr>
              <a:t>（一）价值观与社会主义核心价值观</a:t>
            </a:r>
            <a:endParaRPr lang="zh-CN" sz="2800" b="1" noProof="0" dirty="0">
              <a:ln>
                <a:noFill/>
              </a:ln>
              <a:effectLst/>
              <a:uLnTx/>
              <a:uFillTx/>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396"/>
                                        </p:tgtEl>
                                        <p:attrNameLst>
                                          <p:attrName>style.visibility</p:attrName>
                                        </p:attrNameLst>
                                      </p:cBhvr>
                                      <p:to>
                                        <p:strVal val="visible"/>
                                      </p:to>
                                    </p:set>
                                    <p:animEffect transition="in" filter="wheel(2)">
                                      <p:cBhvr>
                                        <p:cTn id="7" dur="2000"/>
                                        <p:tgtEl>
                                          <p:spTgt spid="2396"/>
                                        </p:tgtEl>
                                      </p:cBhvr>
                                    </p:animEffect>
                                  </p:childTnLst>
                                </p:cTn>
                              </p:par>
                            </p:childTnLst>
                          </p:cTn>
                        </p:par>
                        <p:par>
                          <p:cTn id="8" fill="hold">
                            <p:stCondLst>
                              <p:cond delay="2000"/>
                            </p:stCondLst>
                            <p:childTnLst>
                              <p:par>
                                <p:cTn id="9" presetID="16" presetClass="entr" presetSubtype="4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750"/>
                                        <p:tgtEl>
                                          <p:spTgt spid="5"/>
                                        </p:tgtEl>
                                      </p:cBhvr>
                                    </p:animEffect>
                                  </p:childTnLst>
                                </p:cTn>
                              </p:par>
                            </p:childTnLst>
                          </p:cTn>
                        </p:par>
                        <p:par>
                          <p:cTn id="15" fill="hold">
                            <p:stCondLst>
                              <p:cond delay="2500"/>
                            </p:stCondLst>
                            <p:childTnLst>
                              <p:par>
                                <p:cTn id="16" presetID="2" presetClass="entr" presetSubtype="4" fill="hold" grpId="0" nodeType="afterEffect">
                                  <p:stCondLst>
                                    <p:cond delay="15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15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0" bldLvl="0" animBg="1"/>
      <p:bldP spid="3" grpId="0"/>
      <p:bldP spid="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611505" y="2230120"/>
            <a:ext cx="5694680" cy="521970"/>
          </a:xfrm>
          <a:prstGeom prst="rect">
            <a:avLst/>
          </a:prstGeom>
          <a:noFill/>
        </p:spPr>
        <p:txBody>
          <a:bodyPr wrap="none" rtlCol="0">
            <a:spAutoFit/>
          </a:bodyPr>
          <a:lstStyle/>
          <a:p>
            <a:r>
              <a:rPr lang="en-US" altLang="zh-CN" sz="2800" b="1">
                <a:solidFill>
                  <a:srgbClr val="C00000"/>
                </a:solidFill>
              </a:rPr>
              <a:t>3</a:t>
            </a:r>
            <a:r>
              <a:rPr lang="zh-CN" altLang="en-US" sz="2800" b="1">
                <a:solidFill>
                  <a:srgbClr val="C00000"/>
                </a:solidFill>
              </a:rPr>
              <a:t>、增进社会团结和谐的最大公约数</a:t>
            </a:r>
            <a:endParaRPr lang="zh-CN" altLang="en-US" sz="2800" b="1">
              <a:solidFill>
                <a:srgbClr val="C00000"/>
              </a:solidFill>
            </a:endParaRPr>
          </a:p>
        </p:txBody>
      </p:sp>
      <p:sp>
        <p:nvSpPr>
          <p:cNvPr id="4" name="文本框 3"/>
          <p:cNvSpPr txBox="1"/>
          <p:nvPr/>
        </p:nvSpPr>
        <p:spPr>
          <a:xfrm>
            <a:off x="0" y="3132455"/>
            <a:ext cx="7284085" cy="2656205"/>
          </a:xfrm>
          <a:prstGeom prst="rect">
            <a:avLst/>
          </a:prstGeom>
          <a:noFill/>
        </p:spPr>
        <p:txBody>
          <a:bodyPr wrap="square" rtlCol="0" anchor="t">
            <a:spAutoFit/>
          </a:bodyPr>
          <a:lstStyle/>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中国是一个有着</a:t>
            </a:r>
            <a:r>
              <a:rPr lang="en-US" altLang="zh-CN" sz="2400" dirty="0">
                <a:solidFill>
                  <a:srgbClr val="C00000"/>
                </a:solidFill>
                <a:latin typeface="Arial" panose="020B0604020202020204" pitchFamily="34" charset="0"/>
                <a:ea typeface="微软雅黑" panose="020B0503020204020204" pitchFamily="34" charset="-122"/>
                <a:sym typeface="+mn-ea"/>
              </a:rPr>
              <a:t>13</a:t>
            </a:r>
            <a:r>
              <a:rPr lang="zh-CN" altLang="en-US" sz="2400" dirty="0">
                <a:solidFill>
                  <a:srgbClr val="C00000"/>
                </a:solidFill>
                <a:latin typeface="Arial" panose="020B0604020202020204" pitchFamily="34" charset="0"/>
                <a:ea typeface="微软雅黑" panose="020B0503020204020204" pitchFamily="34" charset="-122"/>
                <a:sym typeface="+mn-ea"/>
              </a:rPr>
              <a:t>亿多人口、</a:t>
            </a:r>
            <a:r>
              <a:rPr lang="en-US" altLang="zh-CN" sz="2400" dirty="0">
                <a:solidFill>
                  <a:srgbClr val="C00000"/>
                </a:solidFill>
                <a:latin typeface="Arial" panose="020B0604020202020204" pitchFamily="34" charset="0"/>
                <a:ea typeface="微软雅黑" panose="020B0503020204020204" pitchFamily="34" charset="-122"/>
                <a:sym typeface="+mn-ea"/>
              </a:rPr>
              <a:t>56</a:t>
            </a:r>
            <a:r>
              <a:rPr lang="zh-CN" altLang="en-US" sz="2400" dirty="0">
                <a:solidFill>
                  <a:srgbClr val="C00000"/>
                </a:solidFill>
                <a:latin typeface="Arial" panose="020B0604020202020204" pitchFamily="34" charset="0"/>
                <a:ea typeface="微软雅黑" panose="020B0503020204020204" pitchFamily="34" charset="-122"/>
                <a:sym typeface="+mn-ea"/>
              </a:rPr>
              <a:t>个民族的大国，</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确立反映全国各族人民共同认同的价值观“最</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大公约数”，使全体人民同心同德、团结奋进，</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关乎国家前途命运，关乎人民幸福安康。</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                                                          </a:t>
            </a:r>
            <a:r>
              <a:rPr lang="en-US" altLang="zh-CN" sz="2400" dirty="0">
                <a:solidFill>
                  <a:srgbClr val="C00000"/>
                </a:solidFill>
                <a:latin typeface="Arial" panose="020B0604020202020204" pitchFamily="34" charset="0"/>
                <a:ea typeface="微软雅黑" panose="020B0503020204020204" pitchFamily="34" charset="-122"/>
                <a:sym typeface="+mn-ea"/>
              </a:rPr>
              <a:t>——</a:t>
            </a:r>
            <a:r>
              <a:rPr lang="zh-CN" altLang="en-US" sz="2400" dirty="0">
                <a:solidFill>
                  <a:srgbClr val="C00000"/>
                </a:solidFill>
                <a:latin typeface="Arial" panose="020B0604020202020204" pitchFamily="34" charset="0"/>
                <a:ea typeface="微软雅黑" panose="020B0503020204020204" pitchFamily="34" charset="-122"/>
                <a:sym typeface="+mn-ea"/>
              </a:rPr>
              <a:t>习近平</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pic>
        <p:nvPicPr>
          <p:cNvPr id="5" name="图片 4"/>
          <p:cNvPicPr>
            <a:picLocks noChangeAspect="1"/>
          </p:cNvPicPr>
          <p:nvPr/>
        </p:nvPicPr>
        <p:blipFill>
          <a:blip r:embed="rId1" cstate="print"/>
          <a:stretch>
            <a:fillRect/>
          </a:stretch>
        </p:blipFill>
        <p:spPr>
          <a:xfrm>
            <a:off x="8141335" y="2498090"/>
            <a:ext cx="3488055" cy="3776980"/>
          </a:xfrm>
          <a:prstGeom prst="rect">
            <a:avLst/>
          </a:prstGeom>
        </p:spPr>
      </p:pic>
      <p:sp>
        <p:nvSpPr>
          <p:cNvPr id="7" name="文本框 6"/>
          <p:cNvSpPr txBox="1"/>
          <p:nvPr/>
        </p:nvSpPr>
        <p:spPr>
          <a:xfrm>
            <a:off x="836295" y="1246134"/>
            <a:ext cx="5872480" cy="521970"/>
          </a:xfrm>
          <a:prstGeom prst="rect">
            <a:avLst/>
          </a:prstGeom>
          <a:noFill/>
        </p:spPr>
        <p:txBody>
          <a:bodyPr wrap="none" rtlCol="0" anchor="t">
            <a:spAutoFit/>
          </a:bodyPr>
          <a:lstStyle/>
          <a:p>
            <a:pPr algn="l"/>
            <a:r>
              <a:rPr lang="zh-CN" sz="2800" b="1" noProof="0" dirty="0">
                <a:ln>
                  <a:noFill/>
                </a:ln>
                <a:effectLst/>
                <a:uLnTx/>
                <a:uFillTx/>
                <a:cs typeface="+mn-ea"/>
                <a:sym typeface="Arial" panose="020B0604020202020204" pitchFamily="34" charset="0"/>
              </a:rPr>
              <a:t>（三）当代中国发展进步的精神指引</a:t>
            </a:r>
            <a:endParaRPr lang="zh-CN" sz="2800" b="1" noProof="0" dirty="0">
              <a:ln>
                <a:noFill/>
              </a:ln>
              <a:effectLst/>
              <a:uLnTx/>
              <a:uFillTx/>
              <a:cs typeface="+mn-ea"/>
              <a:sym typeface="Arial" panose="020B0604020202020204" pitchFamily="34" charset="0"/>
            </a:endParaRPr>
          </a:p>
        </p:txBody>
      </p:sp>
      <p:sp>
        <p:nvSpPr>
          <p:cNvPr id="8" name="文本框 7"/>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ransition spd="slow">
    <p:push dir="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836295" y="1246134"/>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1"/>
            </p:custDataLst>
          </p:nvPr>
        </p:nvSpPr>
        <p:spPr>
          <a:xfrm>
            <a:off x="609600" y="1962531"/>
            <a:ext cx="10972800" cy="662178"/>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、体现社会主义的本质属性</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7" name="组合 1"/>
          <p:cNvGrpSpPr/>
          <p:nvPr/>
        </p:nvGrpSpPr>
        <p:grpSpPr bwMode="auto">
          <a:xfrm>
            <a:off x="5537058" y="2511326"/>
            <a:ext cx="5364162" cy="4346575"/>
            <a:chOff x="6183804" y="2356373"/>
            <a:chExt cx="4051339" cy="3282447"/>
          </a:xfrm>
        </p:grpSpPr>
        <p:sp>
          <p:nvSpPr>
            <p:cNvPr id="58" name="任意多边形: 形状 2"/>
            <p:cNvSpPr/>
            <p:nvPr>
              <p:custDataLst>
                <p:tags r:id="rId2"/>
              </p:custDataLst>
            </p:nvPr>
          </p:nvSpPr>
          <p:spPr>
            <a:xfrm>
              <a:off x="6183804" y="5176065"/>
              <a:ext cx="4051339" cy="462755"/>
            </a:xfrm>
            <a:custGeom>
              <a:avLst/>
              <a:gdLst>
                <a:gd name="connsiteX0" fmla="*/ 0 w 4051338"/>
                <a:gd name="connsiteY0" fmla="*/ 0 h 462837"/>
                <a:gd name="connsiteX1" fmla="*/ 4051338 w 4051338"/>
                <a:gd name="connsiteY1" fmla="*/ 0 h 462837"/>
                <a:gd name="connsiteX2" fmla="*/ 4051338 w 4051338"/>
                <a:gd name="connsiteY2" fmla="*/ 462837 h 462837"/>
                <a:gd name="connsiteX3" fmla="*/ 0 w 4051338"/>
                <a:gd name="connsiteY3" fmla="*/ 462837 h 462837"/>
                <a:gd name="connsiteX4" fmla="*/ 0 w 4051338"/>
                <a:gd name="connsiteY4" fmla="*/ 0 h 46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338" h="462837">
                  <a:moveTo>
                    <a:pt x="0" y="0"/>
                  </a:moveTo>
                  <a:lnTo>
                    <a:pt x="4051338" y="0"/>
                  </a:lnTo>
                  <a:lnTo>
                    <a:pt x="4051338" y="462837"/>
                  </a:lnTo>
                  <a:lnTo>
                    <a:pt x="0" y="462837"/>
                  </a:lnTo>
                  <a:lnTo>
                    <a:pt x="0" y="0"/>
                  </a:lnTo>
                  <a:close/>
                </a:path>
              </a:pathLst>
            </a:custGeom>
          </p:spPr>
          <p:style>
            <a:lnRef idx="3">
              <a:schemeClr val="lt1">
                <a:hueOff val="0"/>
                <a:satOff val="0"/>
                <a:lumOff val="0"/>
                <a:alphaOff val="0"/>
              </a:schemeClr>
            </a:lnRef>
            <a:fillRef idx="1">
              <a:schemeClr val="accent4">
                <a:shade val="50000"/>
                <a:hueOff val="0"/>
                <a:satOff val="0"/>
                <a:lumOff val="0"/>
                <a:alphaOff val="0"/>
              </a:schemeClr>
            </a:fillRef>
            <a:effectRef idx="1">
              <a:schemeClr val="accent4">
                <a:shade val="50000"/>
                <a:hueOff val="0"/>
                <a:satOff val="0"/>
                <a:lumOff val="0"/>
                <a:alphaOff val="0"/>
              </a:schemeClr>
            </a:effectRef>
            <a:fontRef idx="minor">
              <a:schemeClr val="lt1"/>
            </a:fontRef>
          </p:style>
          <p:txBody>
            <a:bodyPr lIns="199136" tIns="199136" rIns="199136" bIns="199136" spcCol="1270" anchor="ctr"/>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社会主义社会</a:t>
              </a:r>
              <a:endParaRPr lang="zh-CN" altLang="en-US" sz="2800" b="1" dirty="0">
                <a:effectLst>
                  <a:outerShdw blurRad="38100" dist="38100" dir="2700000" algn="tl">
                    <a:srgbClr val="000000">
                      <a:alpha val="43137"/>
                    </a:srgbClr>
                  </a:outerShdw>
                </a:effectLst>
              </a:endParaRPr>
            </a:p>
          </p:txBody>
        </p:sp>
        <p:sp>
          <p:nvSpPr>
            <p:cNvPr id="59" name="任意多边形: 形状 3"/>
            <p:cNvSpPr/>
            <p:nvPr>
              <p:custDataLst>
                <p:tags r:id="rId3"/>
              </p:custDataLst>
            </p:nvPr>
          </p:nvSpPr>
          <p:spPr>
            <a:xfrm rot="21600000">
              <a:off x="6183804" y="4471142"/>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237682"/>
                <a:satOff val="0"/>
                <a:lumOff val="19321"/>
                <a:alphaOff val="0"/>
              </a:schemeClr>
            </a:fillRef>
            <a:effectRef idx="1">
              <a:schemeClr val="accent4">
                <a:shade val="50000"/>
                <a:hueOff val="-237682"/>
                <a:satOff val="0"/>
                <a:lumOff val="19321"/>
                <a:alphaOff val="0"/>
              </a:schemeClr>
            </a:effectRef>
            <a:fontRef idx="minor">
              <a:schemeClr val="lt1"/>
            </a:fontRef>
          </p:style>
          <p:txBody>
            <a:bodyPr lIns="199136" tIns="199137" rIns="199137" bIns="448445" spcCol="1270" anchor="ctr"/>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资本主义社会</a:t>
              </a:r>
              <a:endParaRPr lang="zh-CN" altLang="en-US" sz="2800" b="1" dirty="0">
                <a:effectLst>
                  <a:outerShdw blurRad="38100" dist="38100" dir="2700000" algn="tl">
                    <a:srgbClr val="000000">
                      <a:alpha val="43137"/>
                    </a:srgbClr>
                  </a:outerShdw>
                </a:effectLst>
              </a:endParaRPr>
            </a:p>
          </p:txBody>
        </p:sp>
        <p:sp>
          <p:nvSpPr>
            <p:cNvPr id="60" name="任意多边形: 形状 4"/>
            <p:cNvSpPr/>
            <p:nvPr>
              <p:custDataLst>
                <p:tags r:id="rId4"/>
              </p:custDataLst>
            </p:nvPr>
          </p:nvSpPr>
          <p:spPr>
            <a:xfrm rot="21600000">
              <a:off x="6183804" y="3766219"/>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475363"/>
                <a:satOff val="0"/>
                <a:lumOff val="38642"/>
                <a:alphaOff val="0"/>
              </a:schemeClr>
            </a:fillRef>
            <a:effectRef idx="1">
              <a:schemeClr val="accent4">
                <a:shade val="50000"/>
                <a:hueOff val="-475363"/>
                <a:satOff val="0"/>
                <a:lumOff val="38642"/>
                <a:alphaOff val="0"/>
              </a:schemeClr>
            </a:effectRef>
            <a:fontRef idx="minor">
              <a:schemeClr val="lt1"/>
            </a:fontRef>
          </p:style>
          <p:txBody>
            <a:bodyPr lIns="199135" tIns="199137" rIns="199137" bIns="448445" spcCol="1270" anchor="ctr"/>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封建社会</a:t>
              </a:r>
              <a:endParaRPr lang="zh-CN" altLang="en-US" sz="2800" b="1" dirty="0">
                <a:effectLst>
                  <a:outerShdw blurRad="38100" dist="38100" dir="2700000" algn="tl">
                    <a:srgbClr val="000000">
                      <a:alpha val="43137"/>
                    </a:srgbClr>
                  </a:outerShdw>
                </a:effectLst>
              </a:endParaRPr>
            </a:p>
          </p:txBody>
        </p:sp>
        <p:sp>
          <p:nvSpPr>
            <p:cNvPr id="61" name="任意多边形: 形状 5"/>
            <p:cNvSpPr/>
            <p:nvPr>
              <p:custDataLst>
                <p:tags r:id="rId5"/>
              </p:custDataLst>
            </p:nvPr>
          </p:nvSpPr>
          <p:spPr>
            <a:xfrm rot="21600000">
              <a:off x="6183804" y="3061296"/>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475363"/>
                <a:satOff val="0"/>
                <a:lumOff val="38642"/>
                <a:alphaOff val="0"/>
              </a:schemeClr>
            </a:fillRef>
            <a:effectRef idx="1">
              <a:schemeClr val="accent4">
                <a:shade val="50000"/>
                <a:hueOff val="-475363"/>
                <a:satOff val="0"/>
                <a:lumOff val="38642"/>
                <a:alphaOff val="0"/>
              </a:schemeClr>
            </a:effectRef>
            <a:fontRef idx="minor">
              <a:schemeClr val="lt1"/>
            </a:fontRef>
          </p:style>
          <p:txBody>
            <a:bodyPr lIns="199135" tIns="199137" rIns="199136" bIns="448445" spcCol="1270" anchor="ctr"/>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奴隶社会</a:t>
              </a:r>
              <a:endParaRPr lang="zh-CN" altLang="en-US" sz="2800" b="1" dirty="0">
                <a:effectLst>
                  <a:outerShdw blurRad="38100" dist="38100" dir="2700000" algn="tl">
                    <a:srgbClr val="000000">
                      <a:alpha val="43137"/>
                    </a:srgbClr>
                  </a:outerShdw>
                </a:effectLst>
              </a:endParaRPr>
            </a:p>
          </p:txBody>
        </p:sp>
        <p:sp>
          <p:nvSpPr>
            <p:cNvPr id="62" name="任意多边形: 形状 8"/>
            <p:cNvSpPr/>
            <p:nvPr>
              <p:custDataLst>
                <p:tags r:id="rId6"/>
              </p:custDataLst>
            </p:nvPr>
          </p:nvSpPr>
          <p:spPr>
            <a:xfrm rot="21600000">
              <a:off x="6183804" y="2356373"/>
              <a:ext cx="4051339" cy="712116"/>
            </a:xfrm>
            <a:custGeom>
              <a:avLst/>
              <a:gdLst>
                <a:gd name="connsiteX0" fmla="*/ 0 w 4051338"/>
                <a:gd name="connsiteY0" fmla="*/ 249309 h 711844"/>
                <a:gd name="connsiteX1" fmla="*/ 1936689 w 4051338"/>
                <a:gd name="connsiteY1" fmla="*/ 249309 h 711844"/>
                <a:gd name="connsiteX2" fmla="*/ 1936689 w 4051338"/>
                <a:gd name="connsiteY2" fmla="*/ 177961 h 711844"/>
                <a:gd name="connsiteX3" fmla="*/ 1847708 w 4051338"/>
                <a:gd name="connsiteY3" fmla="*/ 177961 h 711844"/>
                <a:gd name="connsiteX4" fmla="*/ 2025669 w 4051338"/>
                <a:gd name="connsiteY4" fmla="*/ 0 h 711844"/>
                <a:gd name="connsiteX5" fmla="*/ 2203630 w 4051338"/>
                <a:gd name="connsiteY5" fmla="*/ 177961 h 711844"/>
                <a:gd name="connsiteX6" fmla="*/ 2114650 w 4051338"/>
                <a:gd name="connsiteY6" fmla="*/ 177961 h 711844"/>
                <a:gd name="connsiteX7" fmla="*/ 2114650 w 4051338"/>
                <a:gd name="connsiteY7" fmla="*/ 249309 h 711844"/>
                <a:gd name="connsiteX8" fmla="*/ 4051338 w 4051338"/>
                <a:gd name="connsiteY8" fmla="*/ 249309 h 711844"/>
                <a:gd name="connsiteX9" fmla="*/ 4051338 w 4051338"/>
                <a:gd name="connsiteY9" fmla="*/ 711844 h 711844"/>
                <a:gd name="connsiteX10" fmla="*/ 0 w 4051338"/>
                <a:gd name="connsiteY10" fmla="*/ 711844 h 711844"/>
                <a:gd name="connsiteX11" fmla="*/ 0 w 4051338"/>
                <a:gd name="connsiteY11" fmla="*/ 249309 h 71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38" h="711844">
                  <a:moveTo>
                    <a:pt x="4051338" y="462535"/>
                  </a:moveTo>
                  <a:lnTo>
                    <a:pt x="2114649" y="462535"/>
                  </a:lnTo>
                  <a:lnTo>
                    <a:pt x="2114649" y="533883"/>
                  </a:lnTo>
                  <a:lnTo>
                    <a:pt x="2203630" y="533883"/>
                  </a:lnTo>
                  <a:lnTo>
                    <a:pt x="2025669" y="711843"/>
                  </a:lnTo>
                  <a:lnTo>
                    <a:pt x="1847708" y="533883"/>
                  </a:lnTo>
                  <a:lnTo>
                    <a:pt x="1936688" y="533883"/>
                  </a:lnTo>
                  <a:lnTo>
                    <a:pt x="1936688" y="462535"/>
                  </a:lnTo>
                  <a:lnTo>
                    <a:pt x="0" y="462535"/>
                  </a:lnTo>
                  <a:lnTo>
                    <a:pt x="0" y="1"/>
                  </a:lnTo>
                  <a:lnTo>
                    <a:pt x="4051338" y="1"/>
                  </a:lnTo>
                  <a:lnTo>
                    <a:pt x="4051338" y="462535"/>
                  </a:lnTo>
                  <a:close/>
                </a:path>
              </a:pathLst>
            </a:custGeom>
          </p:spPr>
          <p:style>
            <a:lnRef idx="3">
              <a:schemeClr val="lt1">
                <a:hueOff val="0"/>
                <a:satOff val="0"/>
                <a:lumOff val="0"/>
                <a:alphaOff val="0"/>
              </a:schemeClr>
            </a:lnRef>
            <a:fillRef idx="1">
              <a:schemeClr val="accent4">
                <a:shade val="50000"/>
                <a:hueOff val="-237682"/>
                <a:satOff val="0"/>
                <a:lumOff val="19321"/>
                <a:alphaOff val="0"/>
              </a:schemeClr>
            </a:fillRef>
            <a:effectRef idx="1">
              <a:schemeClr val="accent4">
                <a:shade val="50000"/>
                <a:hueOff val="-237682"/>
                <a:satOff val="0"/>
                <a:lumOff val="19321"/>
                <a:alphaOff val="0"/>
              </a:schemeClr>
            </a:effectRef>
            <a:fontRef idx="minor">
              <a:schemeClr val="lt1"/>
            </a:fontRef>
          </p:style>
          <p:txBody>
            <a:bodyPr lIns="199135" tIns="199136" rIns="199136" bIns="448446" spcCol="1270" anchor="ctr"/>
            <a:p>
              <a:pPr algn="ctr" defTabSz="1244600" eaLnBrk="0" hangingPunct="0">
                <a:lnSpc>
                  <a:spcPct val="90000"/>
                </a:lnSpc>
                <a:spcAft>
                  <a:spcPct val="35000"/>
                </a:spcAft>
                <a:defRPr/>
              </a:pPr>
              <a:r>
                <a:rPr lang="zh-CN" altLang="en-US" sz="2800" b="1" dirty="0">
                  <a:effectLst>
                    <a:outerShdw blurRad="38100" dist="38100" dir="2700000" algn="tl">
                      <a:srgbClr val="000000">
                        <a:alpha val="43137"/>
                      </a:srgbClr>
                    </a:outerShdw>
                  </a:effectLst>
                </a:rPr>
                <a:t>原始社会</a:t>
              </a:r>
              <a:endParaRPr lang="zh-CN" altLang="en-US" sz="2800" b="1" dirty="0">
                <a:effectLst>
                  <a:outerShdw blurRad="38100" dist="38100" dir="2700000" algn="tl">
                    <a:srgbClr val="000000">
                      <a:alpha val="43137"/>
                    </a:srgbClr>
                  </a:outerShdw>
                </a:effectLst>
              </a:endParaRPr>
            </a:p>
          </p:txBody>
        </p:sp>
      </p:grpSp>
      <p:sp>
        <p:nvSpPr>
          <p:cNvPr id="2" name="圆角矩形 1"/>
          <p:cNvSpPr/>
          <p:nvPr/>
        </p:nvSpPr>
        <p:spPr>
          <a:xfrm>
            <a:off x="1318260" y="3515360"/>
            <a:ext cx="3431540" cy="15932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lnSpc>
                <a:spcPct val="150000"/>
              </a:lnSpc>
            </a:pPr>
            <a:r>
              <a:rPr lang="zh-CN" altLang="en-US" sz="2400" b="1" dirty="0">
                <a:solidFill>
                  <a:schemeClr val="tx1"/>
                </a:solidFill>
                <a:latin typeface="华文中宋" panose="02010600040101010101" pitchFamily="2" charset="-122"/>
                <a:ea typeface="华文中宋" panose="02010600040101010101" pitchFamily="2" charset="-122"/>
                <a:sym typeface="+mn-ea"/>
              </a:rPr>
              <a:t>社会主义价值观遵循着人类历史发展的轨迹。</a:t>
            </a:r>
            <a:endParaRPr lang="zh-CN" altLang="en-US" sz="2400" b="1" dirty="0">
              <a:solidFill>
                <a:schemeClr val="tx1"/>
              </a:solidFill>
              <a:latin typeface="华文中宋" panose="02010600040101010101" pitchFamily="2" charset="-122"/>
              <a:ea typeface="华文中宋" panose="020106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685165" y="118580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1"/>
            </p:custDataLst>
          </p:nvPr>
        </p:nvSpPr>
        <p:spPr>
          <a:xfrm>
            <a:off x="458470" y="1902206"/>
            <a:ext cx="10972800" cy="662178"/>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、体现社会主义的本质属性</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19"/>
          <p:cNvSpPr/>
          <p:nvPr>
            <p:custDataLst>
              <p:tags r:id="rId2"/>
            </p:custDataLst>
          </p:nvPr>
        </p:nvSpPr>
        <p:spPr>
          <a:xfrm>
            <a:off x="5918839" y="3467754"/>
            <a:ext cx="1003411" cy="1003411"/>
          </a:xfrm>
          <a:prstGeom prst="rect">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custDataLst>
              <p:tags r:id="rId3"/>
            </p:custDataLst>
          </p:nvPr>
        </p:nvSpPr>
        <p:spPr>
          <a:xfrm>
            <a:off x="5267142" y="3757804"/>
            <a:ext cx="1003411" cy="1003411"/>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p:cNvSpPr/>
          <p:nvPr>
            <p:custDataLst>
              <p:tags r:id="rId4"/>
            </p:custDataLst>
          </p:nvPr>
        </p:nvSpPr>
        <p:spPr>
          <a:xfrm>
            <a:off x="1834449" y="3080620"/>
            <a:ext cx="2623856" cy="1782465"/>
          </a:xfrm>
          <a:prstGeom prst="rect">
            <a:avLst/>
          </a:prstGeom>
        </p:spPr>
        <p:txBody>
          <a:bodyPr wrap="square" anchor="ctr">
            <a:normAutofit/>
          </a:bodyPr>
          <a:p>
            <a:pPr marL="0" lvl="0" indent="0" algn="just">
              <a:lnSpc>
                <a:spcPct val="120000"/>
              </a:lnSpc>
              <a:spcBef>
                <a:spcPts val="0"/>
              </a:spcBef>
              <a:spcAft>
                <a:spcPts val="800"/>
              </a:spcAft>
              <a:buSzPct val="100000"/>
              <a:buNone/>
            </a:pPr>
            <a:r>
              <a:rPr lang="zh-CN" altLang="en-US" sz="2000" kern="0" spc="140" dirty="0">
                <a:solidFill>
                  <a:schemeClr val="tx1"/>
                </a:solidFill>
                <a:latin typeface="Arial" panose="020B0604020202020204" pitchFamily="34" charset="0"/>
                <a:ea typeface="微软雅黑" panose="020B0503020204020204" pitchFamily="34" charset="-122"/>
              </a:rPr>
              <a:t>社会主义价值观展现社会主义制度的基本特征和根本要求。</a:t>
            </a:r>
            <a:endParaRPr lang="zh-CN" altLang="en-US" sz="2000" kern="0" spc="140" dirty="0">
              <a:solidFill>
                <a:schemeClr val="tx1"/>
              </a:solidFill>
              <a:latin typeface="Arial" panose="020B0604020202020204" pitchFamily="34" charset="0"/>
              <a:ea typeface="微软雅黑" panose="020B0503020204020204" pitchFamily="34" charset="-122"/>
            </a:endParaRPr>
          </a:p>
        </p:txBody>
      </p:sp>
      <p:cxnSp>
        <p:nvCxnSpPr>
          <p:cNvPr id="32" name="肘形连接符 31"/>
          <p:cNvCxnSpPr>
            <a:stCxn id="22" idx="3"/>
            <a:endCxn id="4" idx="1"/>
          </p:cNvCxnSpPr>
          <p:nvPr>
            <p:custDataLst>
              <p:tags r:id="rId5"/>
            </p:custDataLst>
          </p:nvPr>
        </p:nvCxnSpPr>
        <p:spPr>
          <a:xfrm>
            <a:off x="4458335" y="3971925"/>
            <a:ext cx="808990" cy="287655"/>
          </a:xfrm>
          <a:prstGeom prst="bentConnector3">
            <a:avLst>
              <a:gd name="adj1" fmla="val 50000"/>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51" name="矩形 50"/>
          <p:cNvSpPr/>
          <p:nvPr>
            <p:custDataLst>
              <p:tags r:id="rId6"/>
            </p:custDataLst>
          </p:nvPr>
        </p:nvSpPr>
        <p:spPr>
          <a:xfrm>
            <a:off x="7731223" y="3078480"/>
            <a:ext cx="3212116" cy="1782534"/>
          </a:xfrm>
          <a:prstGeom prst="rect">
            <a:avLst/>
          </a:prstGeom>
        </p:spPr>
        <p:txBody>
          <a:bodyPr wrap="square" anchor="ctr">
            <a:noAutofit/>
          </a:bodyPr>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生成于中国特色社会主义建设实践</a:t>
            </a:r>
            <a:endParaRPr lang="zh-CN" altLang="en-US" sz="2000" kern="0" spc="60" dirty="0">
              <a:solidFill>
                <a:schemeClr val="tx1"/>
              </a:solidFill>
              <a:latin typeface="Arial" panose="020B0604020202020204" pitchFamily="34" charset="0"/>
              <a:ea typeface="微软雅黑" panose="020B0503020204020204" pitchFamily="3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同当今中国最鲜明的时代主题相适应</a:t>
            </a:r>
            <a:endParaRPr lang="zh-CN" altLang="en-US" sz="2000" kern="0" spc="60" dirty="0">
              <a:solidFill>
                <a:schemeClr val="tx1"/>
              </a:solidFill>
              <a:latin typeface="Arial" panose="020B0604020202020204" pitchFamily="34" charset="0"/>
              <a:ea typeface="微软雅黑" panose="020B0503020204020204" pitchFamily="34" charset="-122"/>
            </a:endParaRPr>
          </a:p>
          <a:p>
            <a:pPr marL="279400" lvl="0" indent="-279400" algn="l" fontAlgn="ctr">
              <a:lnSpc>
                <a:spcPct val="120000"/>
              </a:lnSpc>
              <a:spcBef>
                <a:spcPts val="0"/>
              </a:spcBef>
              <a:spcAft>
                <a:spcPts val="800"/>
              </a:spcAft>
              <a:buSzPct val="100000"/>
              <a:buFont typeface="Wingdings" panose="05000000000000000000" charset="0"/>
              <a:buChar char="l"/>
            </a:pPr>
            <a:r>
              <a:rPr lang="zh-CN" altLang="en-US" sz="2000" kern="0" spc="60" dirty="0">
                <a:solidFill>
                  <a:schemeClr val="tx1"/>
                </a:solidFill>
                <a:latin typeface="Arial" panose="020B0604020202020204" pitchFamily="34" charset="0"/>
                <a:ea typeface="微软雅黑" panose="020B0503020204020204" pitchFamily="34" charset="-122"/>
              </a:rPr>
              <a:t>是中国特色社会主义本质规定的价值表达</a:t>
            </a:r>
            <a:endParaRPr lang="zh-CN" altLang="en-US" sz="2000" kern="0" spc="60" dirty="0">
              <a:solidFill>
                <a:schemeClr val="tx1"/>
              </a:solidFill>
              <a:latin typeface="Arial" panose="020B0604020202020204" pitchFamily="34" charset="0"/>
              <a:ea typeface="微软雅黑" panose="020B0503020204020204" pitchFamily="34" charset="-122"/>
            </a:endParaRPr>
          </a:p>
        </p:txBody>
      </p:sp>
      <p:cxnSp>
        <p:nvCxnSpPr>
          <p:cNvPr id="52" name="肘形连接符 51"/>
          <p:cNvCxnSpPr>
            <a:stCxn id="20" idx="3"/>
            <a:endCxn id="51" idx="1"/>
          </p:cNvCxnSpPr>
          <p:nvPr>
            <p:custDataLst>
              <p:tags r:id="rId7"/>
            </p:custDataLst>
          </p:nvPr>
        </p:nvCxnSpPr>
        <p:spPr>
          <a:xfrm>
            <a:off x="6922481" y="3969747"/>
            <a:ext cx="808742" cy="3174"/>
          </a:xfrm>
          <a:prstGeom prst="bentConnector3">
            <a:avLst>
              <a:gd name="adj1" fmla="val 50000"/>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02310" y="1295400"/>
            <a:ext cx="5394960" cy="3213100"/>
          </a:xfrm>
          <a:prstGeom prst="rect">
            <a:avLst/>
          </a:prstGeom>
        </p:spPr>
      </p:pic>
      <p:pic>
        <p:nvPicPr>
          <p:cNvPr id="4" name="图片 3"/>
          <p:cNvPicPr>
            <a:picLocks noChangeAspect="1"/>
          </p:cNvPicPr>
          <p:nvPr/>
        </p:nvPicPr>
        <p:blipFill>
          <a:blip r:embed="rId2"/>
          <a:stretch>
            <a:fillRect/>
          </a:stretch>
        </p:blipFill>
        <p:spPr>
          <a:xfrm>
            <a:off x="6264275" y="1295400"/>
            <a:ext cx="5149850" cy="3213735"/>
          </a:xfrm>
          <a:prstGeom prst="rect">
            <a:avLst/>
          </a:prstGeom>
        </p:spPr>
      </p:pic>
      <p:sp>
        <p:nvSpPr>
          <p:cNvPr id="5" name="文本框 4"/>
          <p:cNvSpPr txBox="1"/>
          <p:nvPr/>
        </p:nvSpPr>
        <p:spPr>
          <a:xfrm>
            <a:off x="1261745" y="4693285"/>
            <a:ext cx="9667875" cy="1014730"/>
          </a:xfrm>
          <a:prstGeom prst="rect">
            <a:avLst/>
          </a:prstGeom>
          <a:noFill/>
        </p:spPr>
        <p:txBody>
          <a:bodyPr wrap="square" rtlCol="0" anchor="t">
            <a:spAutoFit/>
          </a:bodyPr>
          <a:lstStyle/>
          <a:p>
            <a:pPr algn="just">
              <a:lnSpc>
                <a:spcPct val="150000"/>
              </a:lnSpc>
            </a:pPr>
            <a:r>
              <a:rPr lang="en-US" altLang="zh-CN"/>
              <a:t>        </a:t>
            </a:r>
            <a:r>
              <a:rPr lang="en-US" altLang="zh-CN" sz="2000"/>
              <a:t>2017</a:t>
            </a:r>
            <a:r>
              <a:rPr lang="zh-CN" altLang="en-US" sz="2000"/>
              <a:t>年</a:t>
            </a:r>
            <a:r>
              <a:rPr lang="en-US" altLang="zh-CN" sz="2000"/>
              <a:t>9</a:t>
            </a:r>
            <a:r>
              <a:rPr lang="zh-CN" altLang="en-US" sz="2000"/>
              <a:t>月连接云南宣威和贵州六盘水的北盘江大桥正式建成通车。大桥全长1341.4米，桥面到谷底垂直高度565米，相当于200层楼高——这也是世界最高的大桥。</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custDataLst>
              <p:tags r:id="rId1"/>
            </p:custDataLst>
          </p:nvPr>
        </p:nvSpPr>
        <p:spPr>
          <a:xfrm>
            <a:off x="457204" y="6367871"/>
            <a:ext cx="11226890" cy="10531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6" name="矩形 5"/>
          <p:cNvSpPr/>
          <p:nvPr>
            <p:custDataLst>
              <p:tags r:id="rId2"/>
            </p:custDataLst>
          </p:nvPr>
        </p:nvSpPr>
        <p:spPr>
          <a:xfrm>
            <a:off x="482552" y="1030605"/>
            <a:ext cx="11226890" cy="2720327"/>
          </a:xfrm>
          <a:prstGeom prst="rect">
            <a:avLst/>
          </a:prstGeom>
          <a:solidFill>
            <a:schemeClr val="lt2"/>
          </a:solid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7" name="矩形 6"/>
          <p:cNvSpPr/>
          <p:nvPr>
            <p:custDataLst>
              <p:tags r:id="rId3"/>
            </p:custDataLst>
          </p:nvPr>
        </p:nvSpPr>
        <p:spPr>
          <a:xfrm>
            <a:off x="457204" y="3169927"/>
            <a:ext cx="11226890" cy="3053123"/>
          </a:xfrm>
          <a:prstGeom prst="rect">
            <a:avLst/>
          </a:prstGeom>
          <a:solidFill>
            <a:schemeClr val="dk2"/>
          </a:solidFill>
          <a:ln w="19050">
            <a:solidFill>
              <a:schemeClr val="dk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4"/>
            </p:custDataLst>
          </p:nvPr>
        </p:nvSpPr>
        <p:spPr>
          <a:xfrm>
            <a:off x="1219162" y="762006"/>
            <a:ext cx="9753676" cy="2103107"/>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en-US" altLang="zh-CN" sz="4400" b="1" spc="280">
                <a:solidFill>
                  <a:schemeClr val="accent1">
                    <a:lumMod val="75000"/>
                  </a:schemeClr>
                </a:solidFill>
                <a:latin typeface="微软雅黑" panose="020B0503020204020204" pitchFamily="34" charset="-122"/>
                <a:ea typeface="微软雅黑" panose="020B0503020204020204" pitchFamily="34" charset="-122"/>
              </a:rPr>
              <a:t>      </a:t>
            </a:r>
            <a:r>
              <a:rPr lang="zh-CN" altLang="en-US" sz="4400" b="1" spc="280">
                <a:solidFill>
                  <a:schemeClr val="accent1">
                    <a:lumMod val="75000"/>
                  </a:schemeClr>
                </a:solidFill>
                <a:latin typeface="微软雅黑" panose="020B0503020204020204" pitchFamily="34" charset="-122"/>
                <a:ea typeface="微软雅黑" panose="020B0503020204020204" pitchFamily="34" charset="-122"/>
              </a:rPr>
              <a:t>为何中国政府肯下血本在西方国家绝不做的“亏本买卖”上下功夫？</a:t>
            </a:r>
            <a:endParaRPr lang="zh-CN" altLang="en-US" sz="4400" b="1" spc="28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5"/>
            </p:custDataLst>
          </p:nvPr>
        </p:nvSpPr>
        <p:spPr>
          <a:xfrm>
            <a:off x="1219200" y="3474729"/>
            <a:ext cx="9753676" cy="246891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altLang="zh-CN"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中国政府在相对偏远省份（自治区）投入大量资金建设高速公路、铁路、桥梁，是对“更富强、更平等、更公正……”的追求，诠释了中国的价值底色。</a:t>
            </a:r>
            <a:endParaRPr lang="zh-CN" altLang="en-US" sz="2600" spc="18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12"/>
          <p:cNvSpPr/>
          <p:nvPr>
            <p:custDataLst>
              <p:tags r:id="rId1"/>
            </p:custDataLst>
          </p:nvPr>
        </p:nvSpPr>
        <p:spPr>
          <a:xfrm>
            <a:off x="6130249" y="2177393"/>
            <a:ext cx="5353050" cy="2651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矩形 6"/>
          <p:cNvSpPr/>
          <p:nvPr>
            <p:custDataLst>
              <p:tags r:id="rId2"/>
            </p:custDataLst>
          </p:nvPr>
        </p:nvSpPr>
        <p:spPr>
          <a:xfrm>
            <a:off x="6130290" y="4829175"/>
            <a:ext cx="5353050" cy="202501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3"/>
            </p:custDataLst>
          </p:nvPr>
        </p:nvSpPr>
        <p:spPr>
          <a:xfrm>
            <a:off x="6587449" y="2634610"/>
            <a:ext cx="4438650" cy="173736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8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源远流长的中华优秀传统文化，是社会主义核心价值观历史底蕴的集中体现。</a:t>
            </a:r>
            <a:endParaRPr lang="zh-CN" altLang="en-US" sz="2400" spc="18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itle 6"/>
          <p:cNvSpPr txBox="1"/>
          <p:nvPr>
            <p:custDataLst>
              <p:tags r:id="rId4"/>
            </p:custDataLst>
          </p:nvPr>
        </p:nvSpPr>
        <p:spPr>
          <a:xfrm>
            <a:off x="6587449" y="5286353"/>
            <a:ext cx="4438650" cy="100647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中华优秀传统文化是涵养社会主义价值观的重要源泉。</a:t>
            </a:r>
            <a:endParaRPr lang="zh-CN" altLang="en-US" sz="2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5"/>
          <a:srcRect l="-545" t="11865" r="545" b="5843"/>
          <a:stretch>
            <a:fillRect/>
          </a:stretch>
        </p:blipFill>
        <p:spPr>
          <a:xfrm>
            <a:off x="359410" y="2181225"/>
            <a:ext cx="5683250" cy="4676775"/>
          </a:xfrm>
          <a:prstGeom prst="rect">
            <a:avLst/>
          </a:prstGeom>
        </p:spPr>
      </p:pic>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6"/>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AutoShape 7" descr="https://pic.baike.soso.com/ugc/baikepic2/5635/20170823215130-138780659_jpg_300_332_17226.jpg/300"/>
          <p:cNvSpPr>
            <a:spLocks noChangeAspect="1"/>
          </p:cNvSpPr>
          <p:nvPr/>
        </p:nvSpPr>
        <p:spPr>
          <a:xfrm>
            <a:off x="1679575" y="-166687"/>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eaLnBrk="1" hangingPunct="1">
              <a:lnSpc>
                <a:spcPct val="100000"/>
              </a:lnSpc>
              <a:spcBef>
                <a:spcPct val="0"/>
              </a:spcBef>
              <a:buFontTx/>
              <a:buNone/>
            </a:pPr>
            <a:endParaRPr lang="zh-CN" altLang="en-US" sz="2200" dirty="0">
              <a:latin typeface="Calibri" panose="020F0502020204030204" pitchFamily="34" charset="0"/>
              <a:ea typeface="黑体" panose="02010609060101010101" pitchFamily="49" charset="-122"/>
            </a:endParaRPr>
          </a:p>
        </p:txBody>
      </p:sp>
      <p:sp>
        <p:nvSpPr>
          <p:cNvPr id="136195" name="矩形 11"/>
          <p:cNvSpPr/>
          <p:nvPr/>
        </p:nvSpPr>
        <p:spPr>
          <a:xfrm>
            <a:off x="3798888"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墨子</a:t>
            </a:r>
            <a:endParaRPr lang="zh-CN" altLang="en-US" sz="2400" dirty="0">
              <a:latin typeface="微软雅黑" panose="020B0503020204020204" pitchFamily="34" charset="-122"/>
            </a:endParaRPr>
          </a:p>
        </p:txBody>
      </p:sp>
      <p:sp>
        <p:nvSpPr>
          <p:cNvPr id="136196" name="矩形 12"/>
          <p:cNvSpPr/>
          <p:nvPr/>
        </p:nvSpPr>
        <p:spPr>
          <a:xfrm>
            <a:off x="2151063"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孔子</a:t>
            </a:r>
            <a:endParaRPr lang="zh-CN" altLang="en-US" sz="2400" dirty="0">
              <a:latin typeface="微软雅黑" panose="020B0503020204020204" pitchFamily="34" charset="-122"/>
            </a:endParaRPr>
          </a:p>
        </p:txBody>
      </p:sp>
      <p:sp>
        <p:nvSpPr>
          <p:cNvPr id="136197" name="矩形 13"/>
          <p:cNvSpPr/>
          <p:nvPr/>
        </p:nvSpPr>
        <p:spPr>
          <a:xfrm>
            <a:off x="5426075" y="5156200"/>
            <a:ext cx="1331913"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韩非</a:t>
            </a:r>
            <a:endParaRPr lang="zh-CN" altLang="en-US" sz="2400" dirty="0">
              <a:latin typeface="微软雅黑" panose="020B0503020204020204" pitchFamily="34" charset="-122"/>
            </a:endParaRPr>
          </a:p>
        </p:txBody>
      </p:sp>
      <p:sp>
        <p:nvSpPr>
          <p:cNvPr id="136198" name="矩形 14"/>
          <p:cNvSpPr/>
          <p:nvPr/>
        </p:nvSpPr>
        <p:spPr>
          <a:xfrm>
            <a:off x="358775" y="5156200"/>
            <a:ext cx="939800"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老子</a:t>
            </a:r>
            <a:endParaRPr lang="zh-CN" altLang="en-US" sz="2200" dirty="0">
              <a:latin typeface="Calibri" panose="020F0502020204030204" pitchFamily="34" charset="0"/>
              <a:ea typeface="黑体" panose="02010609060101010101" pitchFamily="49" charset="-122"/>
            </a:endParaRPr>
          </a:p>
        </p:txBody>
      </p:sp>
      <p:sp>
        <p:nvSpPr>
          <p:cNvPr id="14" name="圆角矩形 12"/>
          <p:cNvSpPr/>
          <p:nvPr/>
        </p:nvSpPr>
        <p:spPr bwMode="auto">
          <a:xfrm>
            <a:off x="5096510" y="5860098"/>
            <a:ext cx="243840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rPr>
              <a:t>诸子百家盛况</a:t>
            </a:r>
            <a:endPar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20" name="直接连接符 19"/>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6203" name="组合 2"/>
          <p:cNvGrpSpPr/>
          <p:nvPr/>
        </p:nvGrpSpPr>
        <p:grpSpPr>
          <a:xfrm>
            <a:off x="0" y="2820988"/>
            <a:ext cx="12192000" cy="2117725"/>
            <a:chOff x="744538" y="2442086"/>
            <a:chExt cx="19226094" cy="3340100"/>
          </a:xfrm>
        </p:grpSpPr>
        <p:grpSp>
          <p:nvGrpSpPr>
            <p:cNvPr id="136207" name="组合 1"/>
            <p:cNvGrpSpPr/>
            <p:nvPr/>
          </p:nvGrpSpPr>
          <p:grpSpPr>
            <a:xfrm>
              <a:off x="744538" y="2473325"/>
              <a:ext cx="10702925" cy="3224213"/>
              <a:chOff x="1910044" y="2767330"/>
              <a:chExt cx="8498242" cy="2560320"/>
            </a:xfrm>
          </p:grpSpPr>
          <p:pic>
            <p:nvPicPr>
              <p:cNvPr id="136212" name="Picture 3" descr="C:\Users\Administrator.SKY-20180212TAF\Desktop\444.jpg"/>
              <p:cNvPicPr>
                <a:picLocks noChangeAspect="1"/>
              </p:cNvPicPr>
              <p:nvPr/>
            </p:nvPicPr>
            <p:blipFill>
              <a:blip r:embed="rId1"/>
              <a:stretch>
                <a:fillRect/>
              </a:stretch>
            </p:blipFill>
            <p:spPr>
              <a:xfrm>
                <a:off x="4164772" y="2773680"/>
                <a:ext cx="2054225" cy="2533650"/>
              </a:xfrm>
              <a:prstGeom prst="rect">
                <a:avLst/>
              </a:prstGeom>
              <a:noFill/>
              <a:ln w="9525">
                <a:noFill/>
              </a:ln>
            </p:spPr>
          </p:pic>
          <p:pic>
            <p:nvPicPr>
              <p:cNvPr id="136213" name="图片 2"/>
              <p:cNvPicPr>
                <a:picLocks noChangeAspect="1"/>
              </p:cNvPicPr>
              <p:nvPr/>
            </p:nvPicPr>
            <p:blipFill>
              <a:blip r:embed="rId2"/>
              <a:srcRect t="17461" r="10107"/>
              <a:stretch>
                <a:fillRect/>
              </a:stretch>
            </p:blipFill>
            <p:spPr>
              <a:xfrm>
                <a:off x="1910044" y="2773680"/>
                <a:ext cx="2069528" cy="2533652"/>
              </a:xfrm>
              <a:prstGeom prst="rect">
                <a:avLst/>
              </a:prstGeom>
              <a:noFill/>
              <a:ln w="9525">
                <a:noFill/>
              </a:ln>
            </p:spPr>
          </p:pic>
          <p:pic>
            <p:nvPicPr>
              <p:cNvPr id="136214" name="图片 3"/>
              <p:cNvPicPr>
                <a:picLocks noChangeAspect="1"/>
              </p:cNvPicPr>
              <p:nvPr/>
            </p:nvPicPr>
            <p:blipFill>
              <a:blip r:embed="rId3"/>
              <a:stretch>
                <a:fillRect/>
              </a:stretch>
            </p:blipFill>
            <p:spPr>
              <a:xfrm>
                <a:off x="6404197" y="2773680"/>
                <a:ext cx="1702435" cy="2553970"/>
              </a:xfrm>
              <a:prstGeom prst="rect">
                <a:avLst/>
              </a:prstGeom>
              <a:noFill/>
              <a:ln w="9525">
                <a:noFill/>
              </a:ln>
            </p:spPr>
          </p:pic>
          <p:pic>
            <p:nvPicPr>
              <p:cNvPr id="136215" name="图片 4"/>
              <p:cNvPicPr>
                <a:picLocks noChangeAspect="1"/>
              </p:cNvPicPr>
              <p:nvPr/>
            </p:nvPicPr>
            <p:blipFill>
              <a:blip r:embed="rId4"/>
              <a:stretch>
                <a:fillRect/>
              </a:stretch>
            </p:blipFill>
            <p:spPr>
              <a:xfrm>
                <a:off x="8291831" y="2767330"/>
                <a:ext cx="2116455" cy="2540000"/>
              </a:xfrm>
              <a:prstGeom prst="rect">
                <a:avLst/>
              </a:prstGeom>
              <a:noFill/>
              <a:ln w="9525">
                <a:noFill/>
              </a:ln>
            </p:spPr>
          </p:pic>
        </p:grpSp>
        <p:grpSp>
          <p:nvGrpSpPr>
            <p:cNvPr id="136208" name="组合 6"/>
            <p:cNvGrpSpPr/>
            <p:nvPr/>
          </p:nvGrpSpPr>
          <p:grpSpPr>
            <a:xfrm>
              <a:off x="11680707" y="2442086"/>
              <a:ext cx="8289925" cy="3340100"/>
              <a:chOff x="2718427" y="2711451"/>
              <a:chExt cx="6883408" cy="2772810"/>
            </a:xfrm>
          </p:grpSpPr>
          <p:pic>
            <p:nvPicPr>
              <p:cNvPr id="136209" name="图片 3"/>
              <p:cNvPicPr>
                <a:picLocks noChangeAspect="1"/>
              </p:cNvPicPr>
              <p:nvPr/>
            </p:nvPicPr>
            <p:blipFill>
              <a:blip r:embed="rId5"/>
              <a:stretch>
                <a:fillRect/>
              </a:stretch>
            </p:blipFill>
            <p:spPr>
              <a:xfrm>
                <a:off x="2718427" y="2711452"/>
                <a:ext cx="2310138" cy="2757382"/>
              </a:xfrm>
              <a:prstGeom prst="rect">
                <a:avLst/>
              </a:prstGeom>
              <a:noFill/>
              <a:ln w="9525">
                <a:noFill/>
              </a:ln>
            </p:spPr>
          </p:pic>
          <p:pic>
            <p:nvPicPr>
              <p:cNvPr id="136210" name="图片 4"/>
              <p:cNvPicPr>
                <a:picLocks noChangeAspect="1"/>
              </p:cNvPicPr>
              <p:nvPr/>
            </p:nvPicPr>
            <p:blipFill>
              <a:blip r:embed="rId6"/>
              <a:stretch>
                <a:fillRect/>
              </a:stretch>
            </p:blipFill>
            <p:spPr>
              <a:xfrm>
                <a:off x="5170170" y="2711451"/>
                <a:ext cx="2145030" cy="2759075"/>
              </a:xfrm>
              <a:prstGeom prst="rect">
                <a:avLst/>
              </a:prstGeom>
              <a:noFill/>
              <a:ln w="9525">
                <a:noFill/>
              </a:ln>
            </p:spPr>
          </p:pic>
          <p:pic>
            <p:nvPicPr>
              <p:cNvPr id="136211" name="图片 5"/>
              <p:cNvPicPr>
                <a:picLocks noChangeAspect="1"/>
              </p:cNvPicPr>
              <p:nvPr/>
            </p:nvPicPr>
            <p:blipFill>
              <a:blip r:embed="rId7"/>
              <a:srcRect t="1524" b="1524"/>
              <a:stretch>
                <a:fillRect/>
              </a:stretch>
            </p:blipFill>
            <p:spPr>
              <a:xfrm>
                <a:off x="7456805" y="2711451"/>
                <a:ext cx="2145030" cy="2772810"/>
              </a:xfrm>
              <a:prstGeom prst="rect">
                <a:avLst/>
              </a:prstGeom>
              <a:noFill/>
              <a:ln w="9525">
                <a:noFill/>
              </a:ln>
            </p:spPr>
          </p:pic>
        </p:grpSp>
      </p:grpSp>
      <p:sp>
        <p:nvSpPr>
          <p:cNvPr id="136204" name="矩形 14"/>
          <p:cNvSpPr/>
          <p:nvPr/>
        </p:nvSpPr>
        <p:spPr>
          <a:xfrm>
            <a:off x="7335838" y="5162550"/>
            <a:ext cx="96202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庄子</a:t>
            </a:r>
            <a:endParaRPr lang="zh-CN" altLang="en-US" sz="2200" dirty="0">
              <a:latin typeface="Calibri" panose="020F0502020204030204" pitchFamily="34" charset="0"/>
              <a:ea typeface="黑体" panose="02010609060101010101" pitchFamily="49" charset="-122"/>
            </a:endParaRPr>
          </a:p>
        </p:txBody>
      </p:sp>
      <p:sp>
        <p:nvSpPr>
          <p:cNvPr id="136205" name="矩形 14"/>
          <p:cNvSpPr/>
          <p:nvPr/>
        </p:nvSpPr>
        <p:spPr>
          <a:xfrm>
            <a:off x="9145588" y="5156200"/>
            <a:ext cx="96202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列子</a:t>
            </a:r>
            <a:endParaRPr lang="zh-CN" altLang="en-US" sz="2200" dirty="0">
              <a:latin typeface="Calibri" panose="020F0502020204030204" pitchFamily="34" charset="0"/>
              <a:ea typeface="黑体" panose="02010609060101010101" pitchFamily="49" charset="-122"/>
            </a:endParaRPr>
          </a:p>
        </p:txBody>
      </p:sp>
      <p:sp>
        <p:nvSpPr>
          <p:cNvPr id="136206" name="矩形 14"/>
          <p:cNvSpPr/>
          <p:nvPr/>
        </p:nvSpPr>
        <p:spPr>
          <a:xfrm>
            <a:off x="10707688" y="5156200"/>
            <a:ext cx="1331912"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eaLnBrk="1" hangingPunct="1">
              <a:lnSpc>
                <a:spcPct val="100000"/>
              </a:lnSpc>
              <a:spcBef>
                <a:spcPct val="0"/>
              </a:spcBef>
              <a:buFontTx/>
              <a:buNone/>
            </a:pPr>
            <a:r>
              <a:rPr lang="zh-CN" altLang="en-US" sz="2400" dirty="0">
                <a:latin typeface="微软雅黑" panose="020B0503020204020204" pitchFamily="34" charset="-122"/>
              </a:rPr>
              <a:t>鬼谷子</a:t>
            </a:r>
            <a:endParaRPr lang="zh-CN" altLang="en-US" sz="2200" dirty="0">
              <a:latin typeface="Calibri" panose="020F0502020204030204" pitchFamily="34" charset="0"/>
              <a:ea typeface="黑体" panose="02010609060101010101" pitchFamily="49" charset="-122"/>
            </a:endParaRPr>
          </a:p>
        </p:txBody>
      </p:sp>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8"/>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文本框 2"/>
          <p:cNvSpPr txBox="1"/>
          <p:nvPr/>
        </p:nvSpPr>
        <p:spPr>
          <a:xfrm>
            <a:off x="825500" y="3819525"/>
            <a:ext cx="1465263" cy="4238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天人合一</a:t>
            </a:r>
            <a:endParaRPr lang="zh-CN" altLang="en-US" sz="2400" dirty="0"/>
          </a:p>
        </p:txBody>
      </p:sp>
      <p:sp>
        <p:nvSpPr>
          <p:cNvPr id="135171" name="文本框 60"/>
          <p:cNvSpPr txBox="1"/>
          <p:nvPr/>
        </p:nvSpPr>
        <p:spPr>
          <a:xfrm>
            <a:off x="8896350" y="5500688"/>
            <a:ext cx="1466850"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自强不息</a:t>
            </a:r>
            <a:endParaRPr lang="zh-CN" altLang="en-US" sz="2400" dirty="0"/>
          </a:p>
        </p:txBody>
      </p:sp>
      <p:sp>
        <p:nvSpPr>
          <p:cNvPr id="135172" name="文本框 61"/>
          <p:cNvSpPr txBox="1"/>
          <p:nvPr/>
        </p:nvSpPr>
        <p:spPr>
          <a:xfrm>
            <a:off x="9742488" y="3687763"/>
            <a:ext cx="1466850" cy="4238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just">
              <a:lnSpc>
                <a:spcPct val="120000"/>
              </a:lnSpc>
              <a:spcBef>
                <a:spcPts val="1400"/>
              </a:spcBef>
              <a:buFontTx/>
              <a:buNone/>
            </a:pPr>
            <a:r>
              <a:rPr lang="zh-CN" altLang="en-US" sz="2400" dirty="0"/>
              <a:t>道法自然</a:t>
            </a:r>
            <a:endParaRPr lang="zh-CN" altLang="en-US" sz="2400" dirty="0"/>
          </a:p>
        </p:txBody>
      </p:sp>
      <p:cxnSp>
        <p:nvCxnSpPr>
          <p:cNvPr id="25" name="直接连接符 2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圆角矩形 12"/>
          <p:cNvSpPr/>
          <p:nvPr/>
        </p:nvSpPr>
        <p:spPr bwMode="auto">
          <a:xfrm>
            <a:off x="4812409" y="2482625"/>
            <a:ext cx="2567186"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rPr>
              <a:t>诸子百家理念</a:t>
            </a:r>
            <a:endParaRPr kumimoji="0" lang="zh-CN" altLang="en-US" sz="2400" b="1" i="0" u="none" strike="noStrike" kern="0" cap="none" spc="0" normalizeH="0" baseline="0" noProof="0" dirty="0">
              <a:ln>
                <a:solidFill>
                  <a:schemeClr val="tx1"/>
                </a:solid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4" name="直接连接符 20"/>
          <p:cNvSpPr>
            <a:spLocks noChangeShapeType="1"/>
          </p:cNvSpPr>
          <p:nvPr/>
        </p:nvSpPr>
        <p:spPr bwMode="auto">
          <a:xfrm>
            <a:off x="8234363" y="3068638"/>
            <a:ext cx="2400300"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35" name="直接连接符 22"/>
          <p:cNvSpPr>
            <a:spLocks noChangeShapeType="1"/>
          </p:cNvSpPr>
          <p:nvPr/>
        </p:nvSpPr>
        <p:spPr bwMode="auto">
          <a:xfrm>
            <a:off x="1555750" y="3001963"/>
            <a:ext cx="2401888" cy="0"/>
          </a:xfrm>
          <a:prstGeom prst="line">
            <a:avLst/>
          </a:prstGeom>
          <a:noFill/>
          <a:ln w="9525">
            <a:solidFill>
              <a:srgbClr val="E0932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45" name="直接连接符 21"/>
          <p:cNvSpPr>
            <a:spLocks noChangeShapeType="1"/>
          </p:cNvSpPr>
          <p:nvPr/>
        </p:nvSpPr>
        <p:spPr bwMode="auto">
          <a:xfrm>
            <a:off x="9275763" y="4344988"/>
            <a:ext cx="2400300" cy="0"/>
          </a:xfrm>
          <a:prstGeom prst="line">
            <a:avLst/>
          </a:prstGeom>
          <a:noFill/>
          <a:ln w="9525">
            <a:solidFill>
              <a:srgbClr val="0E90BE"/>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135180" name="文本框 1"/>
          <p:cNvSpPr txBox="1"/>
          <p:nvPr/>
        </p:nvSpPr>
        <p:spPr>
          <a:xfrm>
            <a:off x="1828800" y="2384425"/>
            <a:ext cx="1855788"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孝悌忠信</a:t>
            </a:r>
            <a:endParaRPr lang="zh-CN" altLang="en-US" sz="2400" dirty="0"/>
          </a:p>
        </p:txBody>
      </p:sp>
      <p:sp>
        <p:nvSpPr>
          <p:cNvPr id="135181" name="文本框 21"/>
          <p:cNvSpPr txBox="1"/>
          <p:nvPr/>
        </p:nvSpPr>
        <p:spPr>
          <a:xfrm>
            <a:off x="1147763" y="5500688"/>
            <a:ext cx="1855787"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与人为善</a:t>
            </a:r>
            <a:endParaRPr lang="zh-CN" altLang="en-US" sz="2400" dirty="0"/>
          </a:p>
        </p:txBody>
      </p:sp>
      <p:sp>
        <p:nvSpPr>
          <p:cNvPr id="135182" name="文本框 22"/>
          <p:cNvSpPr txBox="1"/>
          <p:nvPr/>
        </p:nvSpPr>
        <p:spPr>
          <a:xfrm>
            <a:off x="8505825" y="2482850"/>
            <a:ext cx="1857375"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礼义廉耻</a:t>
            </a:r>
            <a:endParaRPr lang="zh-CN" altLang="en-US" sz="2400" dirty="0"/>
          </a:p>
        </p:txBody>
      </p:sp>
      <p:sp>
        <p:nvSpPr>
          <p:cNvPr id="135183" name="文本框 23"/>
          <p:cNvSpPr txBox="1"/>
          <p:nvPr/>
        </p:nvSpPr>
        <p:spPr>
          <a:xfrm>
            <a:off x="5075238" y="5500688"/>
            <a:ext cx="1857375" cy="425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gn="ctr">
              <a:lnSpc>
                <a:spcPct val="120000"/>
              </a:lnSpc>
              <a:spcBef>
                <a:spcPts val="1400"/>
              </a:spcBef>
              <a:buFontTx/>
              <a:buNone/>
            </a:pPr>
            <a:r>
              <a:rPr lang="zh-CN" altLang="en-US" sz="2400" dirty="0"/>
              <a:t>仁者爱人</a:t>
            </a:r>
            <a:endParaRPr lang="zh-CN" altLang="en-US" sz="2400" dirty="0"/>
          </a:p>
        </p:txBody>
      </p:sp>
      <p:pic>
        <p:nvPicPr>
          <p:cNvPr id="135184" name="Picture 2" descr="https://ss1.bdstatic.com/70cFuXSh_Q1YnxGkpoWK1HF6hhy/it/u=1287212825,3223256134&amp;fm=26&amp;gp=0.jpg"/>
          <p:cNvPicPr>
            <a:picLocks noChangeAspect="1"/>
          </p:cNvPicPr>
          <p:nvPr/>
        </p:nvPicPr>
        <p:blipFill>
          <a:blip r:embed="rId1">
            <a:clrChange>
              <a:clrFrom>
                <a:srgbClr val="FFFFFF"/>
              </a:clrFrom>
              <a:clrTo>
                <a:srgbClr val="FFFFFF">
                  <a:alpha val="0"/>
                </a:srgbClr>
              </a:clrTo>
            </a:clrChange>
          </a:blip>
          <a:srcRect l="2499" t="19983" r="2499" b="22687"/>
          <a:stretch>
            <a:fillRect/>
          </a:stretch>
        </p:blipFill>
        <p:spPr>
          <a:xfrm>
            <a:off x="4122420" y="3169920"/>
            <a:ext cx="3948430" cy="1889760"/>
          </a:xfrm>
          <a:prstGeom prst="rect">
            <a:avLst/>
          </a:prstGeom>
          <a:noFill/>
          <a:ln w="9525">
            <a:noFill/>
          </a:ln>
        </p:spPr>
      </p:pic>
      <p:sp>
        <p:nvSpPr>
          <p:cNvPr id="53" name="直接连接符 20"/>
          <p:cNvSpPr>
            <a:spLocks noChangeShapeType="1"/>
          </p:cNvSpPr>
          <p:nvPr/>
        </p:nvSpPr>
        <p:spPr bwMode="auto">
          <a:xfrm>
            <a:off x="358775" y="4373563"/>
            <a:ext cx="2398713"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4" name="直接连接符 22"/>
          <p:cNvSpPr>
            <a:spLocks noChangeShapeType="1"/>
          </p:cNvSpPr>
          <p:nvPr/>
        </p:nvSpPr>
        <p:spPr bwMode="auto">
          <a:xfrm>
            <a:off x="4803775" y="6157913"/>
            <a:ext cx="2400300" cy="0"/>
          </a:xfrm>
          <a:prstGeom prst="line">
            <a:avLst/>
          </a:prstGeom>
          <a:noFill/>
          <a:ln w="9525">
            <a:solidFill>
              <a:srgbClr val="E0932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5" name="直接连接符 22"/>
          <p:cNvSpPr>
            <a:spLocks noChangeShapeType="1"/>
          </p:cNvSpPr>
          <p:nvPr/>
        </p:nvSpPr>
        <p:spPr bwMode="auto">
          <a:xfrm>
            <a:off x="876300" y="6108700"/>
            <a:ext cx="2400300" cy="0"/>
          </a:xfrm>
          <a:prstGeom prst="line">
            <a:avLst/>
          </a:prstGeom>
          <a:noFill/>
          <a:ln w="9525">
            <a:solidFill>
              <a:schemeClr val="tx1"/>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57" name="直接连接符 20"/>
          <p:cNvSpPr>
            <a:spLocks noChangeShapeType="1"/>
          </p:cNvSpPr>
          <p:nvPr/>
        </p:nvSpPr>
        <p:spPr bwMode="auto">
          <a:xfrm>
            <a:off x="8429625" y="6134100"/>
            <a:ext cx="2400300" cy="0"/>
          </a:xfrm>
          <a:prstGeom prst="line">
            <a:avLst/>
          </a:prstGeom>
          <a:noFill/>
          <a:ln w="9525">
            <a:solidFill>
              <a:srgbClr val="00B050"/>
            </a:solidFill>
            <a:beve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2"/>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2"/>
          <p:cNvSpPr/>
          <p:nvPr>
            <p:custDataLst>
              <p:tags r:id="rId1"/>
            </p:custDataLst>
          </p:nvPr>
        </p:nvSpPr>
        <p:spPr bwMode="auto">
          <a:xfrm>
            <a:off x="7119970" y="2031013"/>
            <a:ext cx="3211132"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中华优秀传统文化</a:t>
            </a:r>
            <a:endParaRPr lang="zh-CN" altLang="en-US" sz="2400" b="1" kern="0" dirty="0">
              <a:ln>
                <a:solidFill>
                  <a:schemeClr val="tx1"/>
                </a:solidFill>
              </a:ln>
              <a:solidFill>
                <a:schemeClr val="bg1"/>
              </a:solidFill>
              <a:latin typeface="微软雅黑" panose="020B0503020204020204" pitchFamily="34" charset="-122"/>
              <a:sym typeface="+mn-ea"/>
            </a:endParaRPr>
          </a:p>
        </p:txBody>
      </p:sp>
      <p:sp>
        <p:nvSpPr>
          <p:cNvPr id="13" name="Rectangle 31"/>
          <p:cNvSpPr/>
          <p:nvPr>
            <p:custDataLst>
              <p:tags r:id="rId2"/>
            </p:custDataLst>
          </p:nvPr>
        </p:nvSpPr>
        <p:spPr>
          <a:xfrm>
            <a:off x="760413" y="2297113"/>
            <a:ext cx="215900" cy="3792537"/>
          </a:xfrm>
          <a:prstGeom prst="rect">
            <a:avLst/>
          </a:prstGeom>
          <a:solidFill>
            <a:srgbClr val="FFC108"/>
          </a:solidFill>
          <a:ln w="38100" cap="flat" cmpd="sng" algn="ctr">
            <a:noFill/>
            <a:prstDash val="solid"/>
            <a:round/>
            <a:headEnd type="none" w="med" len="med"/>
            <a:tailEnd type="none" w="med" len="med"/>
          </a:ln>
          <a:effectLst/>
        </p:spPr>
        <p:txBody>
          <a:bodyPr anchor="ctr"/>
          <a:lstStyle/>
          <a:p>
            <a:pPr algn="ctr">
              <a:defRPr/>
            </a:pPr>
            <a:endParaRPr lang="en-US" sz="2400" b="1" kern="0" cap="small">
              <a:solidFill>
                <a:prstClr val="white"/>
              </a:solidFill>
              <a:effectLst>
                <a:outerShdw blurRad="25400" dist="38100" dir="2700000" algn="tl">
                  <a:srgbClr val="000000">
                    <a:alpha val="70000"/>
                  </a:srgbClr>
                </a:outerShdw>
              </a:effectLst>
              <a:latin typeface="等线" panose="02010600030101010101" charset="-122"/>
              <a:cs typeface="Arial" panose="020B0604020202020204" pitchFamily="34" charset="0"/>
            </a:endParaRPr>
          </a:p>
        </p:txBody>
      </p:sp>
      <p:sp>
        <p:nvSpPr>
          <p:cNvPr id="14" name="Oval 39"/>
          <p:cNvSpPr/>
          <p:nvPr>
            <p:custDataLst>
              <p:tags r:id="rId3"/>
            </p:custDataLst>
          </p:nvPr>
        </p:nvSpPr>
        <p:spPr>
          <a:xfrm>
            <a:off x="638175" y="26336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1</a:t>
            </a:r>
            <a:endParaRPr lang="en-US" altLang="zh-CN" sz="2400" b="1">
              <a:solidFill>
                <a:srgbClr val="FFFFFF"/>
              </a:solidFill>
              <a:effectLst>
                <a:outerShdw blurRad="38100" dist="38100" dir="2700000" algn="tl">
                  <a:srgbClr val="000000"/>
                </a:outerShdw>
              </a:effectLst>
            </a:endParaRPr>
          </a:p>
        </p:txBody>
      </p:sp>
      <p:sp>
        <p:nvSpPr>
          <p:cNvPr id="15" name="文本框 1"/>
          <p:cNvSpPr txBox="1">
            <a:spLocks noChangeArrowheads="1"/>
          </p:cNvSpPr>
          <p:nvPr>
            <p:custDataLst>
              <p:tags r:id="rId4"/>
            </p:custDataLst>
          </p:nvPr>
        </p:nvSpPr>
        <p:spPr bwMode="auto">
          <a:xfrm>
            <a:off x="1328738" y="2501900"/>
            <a:ext cx="5791200" cy="58102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t>强调“民惟邦本”“和而不同”</a:t>
            </a:r>
            <a:endParaRPr lang="zh-CN" altLang="en-US" sz="2400"/>
          </a:p>
        </p:txBody>
      </p:sp>
      <p:sp>
        <p:nvSpPr>
          <p:cNvPr id="16" name="文本框 9"/>
          <p:cNvSpPr txBox="1">
            <a:spLocks noChangeArrowheads="1"/>
          </p:cNvSpPr>
          <p:nvPr>
            <p:custDataLst>
              <p:tags r:id="rId5"/>
            </p:custDataLst>
          </p:nvPr>
        </p:nvSpPr>
        <p:spPr bwMode="auto">
          <a:xfrm>
            <a:off x="1328738" y="3336925"/>
            <a:ext cx="5791200" cy="113347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强调“天行健，君子以自强不息”“大道之行也，天下为公”</a:t>
            </a:r>
            <a:endParaRPr lang="zh-CN" altLang="en-US" sz="2400" dirty="0"/>
          </a:p>
        </p:txBody>
      </p:sp>
      <p:sp>
        <p:nvSpPr>
          <p:cNvPr id="17" name="文本框 10"/>
          <p:cNvSpPr txBox="1">
            <a:spLocks noChangeArrowheads="1"/>
          </p:cNvSpPr>
          <p:nvPr>
            <p:custDataLst>
              <p:tags r:id="rId6"/>
            </p:custDataLst>
          </p:nvPr>
        </p:nvSpPr>
        <p:spPr bwMode="auto">
          <a:xfrm>
            <a:off x="1328738" y="4724400"/>
            <a:ext cx="5791200" cy="1135063"/>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强调“天下兴亡、匹夫有责”，主张以德治国、以文化人</a:t>
            </a:r>
            <a:endParaRPr lang="zh-CN" altLang="en-US" sz="2400" dirty="0"/>
          </a:p>
        </p:txBody>
      </p:sp>
      <p:sp>
        <p:nvSpPr>
          <p:cNvPr id="18" name="Oval 39"/>
          <p:cNvSpPr/>
          <p:nvPr>
            <p:custDataLst>
              <p:tags r:id="rId7"/>
            </p:custDataLst>
          </p:nvPr>
        </p:nvSpPr>
        <p:spPr>
          <a:xfrm>
            <a:off x="638175" y="3743325"/>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2</a:t>
            </a:r>
            <a:endParaRPr lang="en-US" altLang="zh-CN" sz="2400" b="1">
              <a:solidFill>
                <a:srgbClr val="FFFFFF"/>
              </a:solidFill>
              <a:effectLst>
                <a:outerShdw blurRad="38100" dist="38100" dir="2700000" algn="tl">
                  <a:srgbClr val="000000"/>
                </a:outerShdw>
              </a:effectLst>
            </a:endParaRPr>
          </a:p>
        </p:txBody>
      </p:sp>
      <p:sp>
        <p:nvSpPr>
          <p:cNvPr id="19" name="Oval 39"/>
          <p:cNvSpPr/>
          <p:nvPr>
            <p:custDataLst>
              <p:tags r:id="rId8"/>
            </p:custDataLst>
          </p:nvPr>
        </p:nvSpPr>
        <p:spPr>
          <a:xfrm>
            <a:off x="638175" y="50974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3</a:t>
            </a:r>
            <a:endParaRPr lang="en-US" altLang="zh-CN" sz="2400" b="1">
              <a:solidFill>
                <a:srgbClr val="FFFFFF"/>
              </a:solidFill>
              <a:effectLst>
                <a:outerShdw blurRad="38100" dist="38100" dir="2700000" algn="tl">
                  <a:srgbClr val="000000"/>
                </a:outerShdw>
              </a:effectLst>
            </a:endParaRPr>
          </a:p>
        </p:txBody>
      </p:sp>
      <p:cxnSp>
        <p:nvCxnSpPr>
          <p:cNvPr id="20" name="直接连接符 19"/>
          <p:cNvCxnSpPr/>
          <p:nvPr>
            <p:custDataLst>
              <p:tags r:id="rId9"/>
            </p:custDataLst>
          </p:nvPr>
        </p:nvCxnSpPr>
        <p:spPr>
          <a:xfrm>
            <a:off x="1328738" y="3209925"/>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0"/>
            </p:custDataLst>
          </p:nvPr>
        </p:nvCxnSpPr>
        <p:spPr>
          <a:xfrm>
            <a:off x="1328738" y="4597400"/>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1"/>
            </p:custDataLst>
          </p:nvPr>
        </p:nvCxnSpPr>
        <p:spPr>
          <a:xfrm>
            <a:off x="1328738" y="5986463"/>
            <a:ext cx="5795962"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 descr="https://timgsa.baidu.com/timg?image&amp;quality=80&amp;size=b9999_10000&amp;sec=1558430230641&amp;di=8d511380732071947665434f41a52aa5&amp;imgtype=0&amp;src=http%3A%2F%2Fs6.sinaimg.cn%2Fmw690%2F006wNu57zy779unEw6125%26690"/>
          <p:cNvPicPr>
            <a:picLocks noChangeAspect="1" noChangeArrowheads="1"/>
          </p:cNvPicPr>
          <p:nvPr>
            <p:custDataLst>
              <p:tags r:id="rId12"/>
            </p:custDataLst>
          </p:nvPr>
        </p:nvPicPr>
        <p:blipFill>
          <a:blip r:embed="rId13">
            <a:clrChange>
              <a:clrFrom>
                <a:srgbClr val="FFFDFF"/>
              </a:clrFrom>
              <a:clrTo>
                <a:srgbClr val="FFFDFF">
                  <a:alpha val="0"/>
                </a:srgbClr>
              </a:clrTo>
            </a:clrChange>
          </a:blip>
          <a:srcRect/>
          <a:stretch>
            <a:fillRect/>
          </a:stretch>
        </p:blipFill>
        <p:spPr bwMode="auto">
          <a:xfrm>
            <a:off x="7440613" y="2865438"/>
            <a:ext cx="4152900" cy="2768600"/>
          </a:xfrm>
          <a:prstGeom prst="rect">
            <a:avLst/>
          </a:prstGeom>
          <a:noFill/>
          <a:ln w="9525">
            <a:noFill/>
            <a:miter lim="800000"/>
            <a:headEnd/>
            <a:tailEnd/>
          </a:ln>
        </p:spPr>
      </p:pic>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14"/>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圆角矩形 12"/>
          <p:cNvSpPr/>
          <p:nvPr>
            <p:custDataLst>
              <p:tags r:id="rId1"/>
            </p:custDataLst>
          </p:nvPr>
        </p:nvSpPr>
        <p:spPr bwMode="auto">
          <a:xfrm>
            <a:off x="7701280" y="1605280"/>
            <a:ext cx="319786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中华优秀传统文化</a:t>
            </a:r>
            <a:endParaRPr lang="zh-CN" altLang="en-US" sz="2400" b="1" kern="0" dirty="0">
              <a:ln>
                <a:solidFill>
                  <a:schemeClr val="tx1"/>
                </a:solidFill>
              </a:ln>
              <a:solidFill>
                <a:schemeClr val="bg1"/>
              </a:solidFill>
              <a:latin typeface="微软雅黑" panose="020B0503020204020204" pitchFamily="34" charset="-122"/>
              <a:sym typeface="+mn-ea"/>
            </a:endParaRPr>
          </a:p>
        </p:txBody>
      </p:sp>
      <p:sp>
        <p:nvSpPr>
          <p:cNvPr id="21" name="Rectangle 31"/>
          <p:cNvSpPr/>
          <p:nvPr>
            <p:custDataLst>
              <p:tags r:id="rId2"/>
            </p:custDataLst>
          </p:nvPr>
        </p:nvSpPr>
        <p:spPr>
          <a:xfrm>
            <a:off x="893763" y="2195513"/>
            <a:ext cx="234950" cy="4100512"/>
          </a:xfrm>
          <a:prstGeom prst="rect">
            <a:avLst/>
          </a:prstGeom>
          <a:solidFill>
            <a:srgbClr val="FFC108"/>
          </a:solidFill>
          <a:ln w="38100" cap="flat" cmpd="sng" algn="ctr">
            <a:noFill/>
            <a:prstDash val="solid"/>
            <a:round/>
            <a:headEnd type="none" w="med" len="med"/>
            <a:tailEnd type="none" w="med" len="med"/>
          </a:ln>
          <a:effectLst/>
        </p:spPr>
        <p:txBody>
          <a:bodyPr anchor="ctr"/>
          <a:lstStyle/>
          <a:p>
            <a:pPr algn="ctr">
              <a:defRPr/>
            </a:pPr>
            <a:endParaRPr lang="en-US" sz="2400" b="1" kern="0" cap="small">
              <a:solidFill>
                <a:prstClr val="white"/>
              </a:solidFill>
              <a:effectLst>
                <a:outerShdw blurRad="25400" dist="38100" dir="2700000" algn="tl">
                  <a:srgbClr val="000000">
                    <a:alpha val="70000"/>
                  </a:srgbClr>
                </a:outerShdw>
              </a:effectLst>
              <a:latin typeface="等线" panose="02010600030101010101" charset="-122"/>
              <a:cs typeface="Arial" panose="020B0604020202020204" pitchFamily="34" charset="0"/>
            </a:endParaRPr>
          </a:p>
        </p:txBody>
      </p:sp>
      <p:sp>
        <p:nvSpPr>
          <p:cNvPr id="22" name="Oval 39"/>
          <p:cNvSpPr/>
          <p:nvPr>
            <p:custDataLst>
              <p:tags r:id="rId3"/>
            </p:custDataLst>
          </p:nvPr>
        </p:nvSpPr>
        <p:spPr>
          <a:xfrm>
            <a:off x="771525" y="2532063"/>
            <a:ext cx="460375" cy="461962"/>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4</a:t>
            </a:r>
            <a:endParaRPr lang="en-US" altLang="zh-CN" sz="2400" b="1">
              <a:solidFill>
                <a:srgbClr val="FFFFFF"/>
              </a:solidFill>
              <a:effectLst>
                <a:outerShdw blurRad="38100" dist="38100" dir="2700000" algn="tl">
                  <a:srgbClr val="000000"/>
                </a:outerShdw>
              </a:effectLst>
            </a:endParaRPr>
          </a:p>
        </p:txBody>
      </p:sp>
      <p:sp>
        <p:nvSpPr>
          <p:cNvPr id="23" name="文本框 1"/>
          <p:cNvSpPr txBox="1">
            <a:spLocks noChangeArrowheads="1"/>
          </p:cNvSpPr>
          <p:nvPr>
            <p:custDataLst>
              <p:tags r:id="rId4"/>
            </p:custDataLst>
          </p:nvPr>
        </p:nvSpPr>
        <p:spPr bwMode="auto">
          <a:xfrm>
            <a:off x="1397000" y="2208213"/>
            <a:ext cx="5791200" cy="1135062"/>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强调“君子坦荡荡”“人而无信，不知其可也”</a:t>
            </a:r>
            <a:endParaRPr lang="zh-CN" altLang="en-US" sz="2400">
              <a:solidFill>
                <a:srgbClr val="000000"/>
              </a:solidFill>
            </a:endParaRPr>
          </a:p>
        </p:txBody>
      </p:sp>
      <p:sp>
        <p:nvSpPr>
          <p:cNvPr id="27" name="文本框 9"/>
          <p:cNvSpPr txBox="1">
            <a:spLocks noChangeArrowheads="1"/>
          </p:cNvSpPr>
          <p:nvPr>
            <p:custDataLst>
              <p:tags r:id="rId5"/>
            </p:custDataLst>
          </p:nvPr>
        </p:nvSpPr>
        <p:spPr bwMode="auto">
          <a:xfrm>
            <a:off x="1397000" y="3802063"/>
            <a:ext cx="5791200" cy="579437"/>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强调“德不孤，必有邻”“与人为善”</a:t>
            </a:r>
            <a:endParaRPr lang="zh-CN" altLang="en-US" sz="2400">
              <a:solidFill>
                <a:srgbClr val="000000"/>
              </a:solidFill>
            </a:endParaRPr>
          </a:p>
        </p:txBody>
      </p:sp>
      <p:sp>
        <p:nvSpPr>
          <p:cNvPr id="28" name="文本框 10"/>
          <p:cNvSpPr txBox="1">
            <a:spLocks noChangeArrowheads="1"/>
          </p:cNvSpPr>
          <p:nvPr>
            <p:custDataLst>
              <p:tags r:id="rId6"/>
            </p:custDataLst>
          </p:nvPr>
        </p:nvSpPr>
        <p:spPr bwMode="auto">
          <a:xfrm>
            <a:off x="1397000" y="4841875"/>
            <a:ext cx="5791200" cy="113347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a:solidFill>
                  <a:srgbClr val="000000"/>
                </a:solidFill>
              </a:rPr>
              <a:t>强调“己所不欲，勿施于人”“老吾老以及人之老，幼吾幼以及人之幼”</a:t>
            </a:r>
            <a:endParaRPr lang="zh-CN" altLang="en-US" sz="2400">
              <a:solidFill>
                <a:srgbClr val="000000"/>
              </a:solidFill>
            </a:endParaRPr>
          </a:p>
        </p:txBody>
      </p:sp>
      <p:sp>
        <p:nvSpPr>
          <p:cNvPr id="29" name="Oval 39"/>
          <p:cNvSpPr/>
          <p:nvPr>
            <p:custDataLst>
              <p:tags r:id="rId7"/>
            </p:custDataLst>
          </p:nvPr>
        </p:nvSpPr>
        <p:spPr>
          <a:xfrm>
            <a:off x="771525" y="3949700"/>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5</a:t>
            </a:r>
            <a:endParaRPr lang="en-US" altLang="zh-CN" sz="2400" b="1">
              <a:solidFill>
                <a:srgbClr val="FFFFFF"/>
              </a:solidFill>
              <a:effectLst>
                <a:outerShdw blurRad="38100" dist="38100" dir="2700000" algn="tl">
                  <a:srgbClr val="000000"/>
                </a:outerShdw>
              </a:effectLst>
            </a:endParaRPr>
          </a:p>
        </p:txBody>
      </p:sp>
      <p:sp>
        <p:nvSpPr>
          <p:cNvPr id="30" name="Oval 39"/>
          <p:cNvSpPr/>
          <p:nvPr>
            <p:custDataLst>
              <p:tags r:id="rId8"/>
            </p:custDataLst>
          </p:nvPr>
        </p:nvSpPr>
        <p:spPr>
          <a:xfrm>
            <a:off x="771525" y="5213350"/>
            <a:ext cx="460375" cy="461963"/>
          </a:xfrm>
          <a:prstGeom prst="ellipse">
            <a:avLst/>
          </a:prstGeom>
          <a:solidFill>
            <a:srgbClr val="FFC108"/>
          </a:solidFill>
          <a:ln w="28575" cap="flat" cmpd="sng" algn="ctr">
            <a:solidFill>
              <a:srgbClr val="FFC108">
                <a:lumMod val="75000"/>
              </a:srgbClr>
            </a:solidFill>
            <a:prstDash val="solid"/>
            <a:round/>
            <a:headEnd type="none" w="med" len="med"/>
            <a:tailEnd type="none" w="med" len="med"/>
          </a:ln>
          <a:effectLst/>
        </p:spPr>
        <p:txBody>
          <a:bodyPr anchor="ctr"/>
          <a:lstStyle/>
          <a:p>
            <a:pPr algn="ctr">
              <a:defRPr/>
            </a:pPr>
            <a:r>
              <a:rPr lang="en-US" altLang="zh-CN" sz="2400" b="1">
                <a:solidFill>
                  <a:srgbClr val="FFFFFF"/>
                </a:solidFill>
                <a:effectLst>
                  <a:outerShdw blurRad="38100" dist="38100" dir="2700000" algn="tl">
                    <a:srgbClr val="000000"/>
                  </a:outerShdw>
                </a:effectLst>
              </a:rPr>
              <a:t>6</a:t>
            </a:r>
            <a:endParaRPr lang="en-US" altLang="zh-CN" sz="2400" b="1">
              <a:solidFill>
                <a:srgbClr val="FFFFFF"/>
              </a:solidFill>
              <a:effectLst>
                <a:outerShdw blurRad="38100" dist="38100" dir="2700000" algn="tl">
                  <a:srgbClr val="000000"/>
                </a:outerShdw>
              </a:effectLst>
            </a:endParaRPr>
          </a:p>
        </p:txBody>
      </p:sp>
      <p:cxnSp>
        <p:nvCxnSpPr>
          <p:cNvPr id="31" name="直接连接符 30"/>
          <p:cNvCxnSpPr/>
          <p:nvPr>
            <p:custDataLst>
              <p:tags r:id="rId9"/>
            </p:custDataLst>
          </p:nvPr>
        </p:nvCxnSpPr>
        <p:spPr>
          <a:xfrm>
            <a:off x="1397000" y="3571875"/>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a:off x="1397000" y="4611688"/>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11"/>
            </p:custDataLst>
          </p:nvPr>
        </p:nvCxnSpPr>
        <p:spPr>
          <a:xfrm>
            <a:off x="1397000" y="6205538"/>
            <a:ext cx="5795963"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4" name="Picture 2" descr="https://timgsa.baidu.com/timg?image&amp;quality=80&amp;size=b9999_10000&amp;sec=1558430404332&amp;di=c155349c55bb71e92bfc33c39c019492&amp;imgtype=0&amp;src=http%3A%2F%2Fimg.mp.sohu.com%2Fupload%2F20170719%2F062ac29f25c34ae0ba0ae6e246239d8d_th.png"/>
          <p:cNvPicPr>
            <a:picLocks noChangeAspect="1" noChangeArrowheads="1"/>
          </p:cNvPicPr>
          <p:nvPr>
            <p:custDataLst>
              <p:tags r:id="rId12"/>
            </p:custDataLst>
          </p:nvPr>
        </p:nvPicPr>
        <p:blipFill>
          <a:blip r:embed="rId13">
            <a:clrChange>
              <a:clrFrom>
                <a:srgbClr val="FFFDFE"/>
              </a:clrFrom>
              <a:clrTo>
                <a:srgbClr val="FFFDFE">
                  <a:alpha val="0"/>
                </a:srgbClr>
              </a:clrTo>
            </a:clrChange>
          </a:blip>
          <a:srcRect l="24597" r="24597"/>
          <a:stretch>
            <a:fillRect/>
          </a:stretch>
        </p:blipFill>
        <p:spPr bwMode="auto">
          <a:xfrm>
            <a:off x="7700963" y="2135188"/>
            <a:ext cx="3863975" cy="4398962"/>
          </a:xfrm>
          <a:prstGeom prst="rect">
            <a:avLst/>
          </a:prstGeom>
          <a:noFill/>
          <a:ln w="9525">
            <a:noFill/>
            <a:miter lim="800000"/>
            <a:headEnd/>
            <a:tailEnd/>
          </a:ln>
        </p:spPr>
      </p:pic>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14"/>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组合 7"/>
          <p:cNvGrpSpPr/>
          <p:nvPr/>
        </p:nvGrpSpPr>
        <p:grpSpPr>
          <a:xfrm>
            <a:off x="1873885" y="1450037"/>
            <a:ext cx="7897495" cy="1527751"/>
            <a:chOff x="1903" y="3409"/>
            <a:chExt cx="3192" cy="1581"/>
          </a:xfrm>
        </p:grpSpPr>
        <p:sp>
          <p:nvSpPr>
            <p:cNvPr id="9" name="矩形: 圆角 89"/>
            <p:cNvSpPr/>
            <p:nvPr/>
          </p:nvSpPr>
          <p:spPr>
            <a:xfrm>
              <a:off x="1903" y="3409"/>
              <a:ext cx="3192" cy="1171"/>
            </a:xfrm>
            <a:prstGeom prst="roundRect">
              <a:avLst>
                <a:gd name="adj" fmla="val 4187"/>
              </a:avLst>
            </a:prstGeom>
            <a:solidFill>
              <a:srgbClr val="FFFFFA"/>
            </a:solidFill>
            <a:ln w="15875">
              <a:gradFill flip="none" rotWithShape="1">
                <a:gsLst>
                  <a:gs pos="0">
                    <a:srgbClr val="C00000"/>
                  </a:gs>
                  <a:gs pos="51900">
                    <a:srgbClr val="CA0615">
                      <a:alpha val="0"/>
                    </a:srgbClr>
                  </a:gs>
                  <a:gs pos="100000">
                    <a:srgbClr val="C00000"/>
                  </a:gs>
                </a:gsLst>
                <a:lin ang="13500000" scaled="1"/>
                <a:tileRect/>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2049" y="3520"/>
              <a:ext cx="2900" cy="1470"/>
            </a:xfrm>
            <a:prstGeom prst="rect">
              <a:avLst/>
            </a:prstGeom>
            <a:noFill/>
          </p:spPr>
          <p:txBody>
            <a:bodyPr wrap="square" rtlCol="0" anchor="t" anchorCtr="0">
              <a:spAutoFit/>
            </a:bodyPr>
            <a:lstStyle/>
            <a:p>
              <a:pPr algn="just">
                <a:lnSpc>
                  <a:spcPct val="120000"/>
                </a:lnSpc>
                <a:spcBef>
                  <a:spcPts val="0"/>
                </a:spcBef>
                <a:spcAft>
                  <a:spcPts val="0"/>
                </a:spcAft>
              </a:pPr>
              <a:r>
                <a:rPr lang="zh-CN" altLang="en-US" sz="2400" b="1">
                  <a:solidFill>
                    <a:srgbClr val="C00000"/>
                  </a:solidFill>
                  <a:sym typeface="+mn-ea"/>
                </a:rPr>
                <a:t>价值观就是主体对客体有无价值、价值大小的立场和态度，是对价值及其相关内容的基本观点和看法</a:t>
              </a:r>
              <a:endParaRPr lang="zh-CN" altLang="en-US" sz="2400" b="1">
                <a:solidFill>
                  <a:srgbClr val="C00000"/>
                </a:solidFill>
              </a:endParaRPr>
            </a:p>
            <a:p>
              <a:pPr algn="just">
                <a:lnSpc>
                  <a:spcPct val="120000"/>
                </a:lnSpc>
                <a:spcBef>
                  <a:spcPts val="0"/>
                </a:spcBef>
                <a:spcAft>
                  <a:spcPts val="0"/>
                </a:spcAft>
              </a:pPr>
              <a:endParaRPr lang="zh-CN" altLang="en-US" sz="2400" b="1" kern="0" spc="120" dirty="0">
                <a:solidFill>
                  <a:srgbClr val="C00000"/>
                </a:solidFill>
                <a:latin typeface="微软雅黑" panose="020B0503020204020204" pitchFamily="34" charset="-122"/>
                <a:ea typeface="微软雅黑" panose="020B0503020204020204" pitchFamily="34" charset="-122"/>
              </a:endParaRPr>
            </a:p>
          </p:txBody>
        </p:sp>
      </p:grpSp>
      <p:cxnSp>
        <p:nvCxnSpPr>
          <p:cNvPr id="3" name="直接连接符 2"/>
          <p:cNvCxnSpPr/>
          <p:nvPr/>
        </p:nvCxnSpPr>
        <p:spPr>
          <a:xfrm flipH="1">
            <a:off x="3781425" y="2694940"/>
            <a:ext cx="12700" cy="35921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588656" y="3158038"/>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1</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6" name="椭圆 5"/>
          <p:cNvSpPr/>
          <p:nvPr/>
        </p:nvSpPr>
        <p:spPr>
          <a:xfrm>
            <a:off x="3588656" y="3964280"/>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2</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7" name="矩形 6"/>
          <p:cNvSpPr/>
          <p:nvPr/>
        </p:nvSpPr>
        <p:spPr>
          <a:xfrm>
            <a:off x="4053113" y="3205600"/>
            <a:ext cx="11002737" cy="4603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价值观反映着特定的时代精神</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10" name="矩形 9"/>
          <p:cNvSpPr/>
          <p:nvPr/>
        </p:nvSpPr>
        <p:spPr>
          <a:xfrm>
            <a:off x="4053113" y="3993473"/>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价值观体现着鲜明的民族特色</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11" name="椭圆 10"/>
          <p:cNvSpPr/>
          <p:nvPr/>
        </p:nvSpPr>
        <p:spPr>
          <a:xfrm>
            <a:off x="3588656" y="4770522"/>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3</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2" name="矩形 11"/>
          <p:cNvSpPr/>
          <p:nvPr/>
        </p:nvSpPr>
        <p:spPr>
          <a:xfrm>
            <a:off x="4053113" y="4789222"/>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价值观蕴含着特定的阶级立场</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2" name="文本框 1"/>
          <p:cNvSpPr txBox="1"/>
          <p:nvPr/>
        </p:nvSpPr>
        <p:spPr>
          <a:xfrm>
            <a:off x="359727" y="195579"/>
            <a:ext cx="5872480" cy="583565"/>
          </a:xfrm>
          <a:prstGeom prst="rect">
            <a:avLst/>
          </a:prstGeom>
          <a:noFill/>
        </p:spPr>
        <p:txBody>
          <a:bodyPr wrap="none" rtlCol="0">
            <a:spAutoFit/>
          </a:bodyPr>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750"/>
                                        <p:tgtEl>
                                          <p:spTgt spid="7">
                                            <p:txEl>
                                              <p:pRg st="0" end="0"/>
                                            </p:txEl>
                                          </p:spTgt>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750"/>
                                        <p:tgtEl>
                                          <p:spTgt spid="10"/>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0" grpId="0"/>
      <p:bldP spid="11" grpId="0" bldLvl="0" animBg="1"/>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7"/>
          <p:cNvPicPr>
            <a:picLocks noChangeAspect="1" noChangeArrowheads="1"/>
          </p:cNvPicPr>
          <p:nvPr>
            <p:custDataLst>
              <p:tags r:id="rId1"/>
            </p:custDataLst>
          </p:nvPr>
        </p:nvPicPr>
        <p:blipFill>
          <a:blip r:embed="rId2"/>
          <a:srcRect/>
          <a:stretch>
            <a:fillRect/>
          </a:stretch>
        </p:blipFill>
        <p:spPr bwMode="auto">
          <a:xfrm>
            <a:off x="881380" y="1087755"/>
            <a:ext cx="4498340" cy="5480685"/>
          </a:xfrm>
          <a:prstGeom prst="rect">
            <a:avLst/>
          </a:prstGeom>
          <a:noFill/>
          <a:ln w="9525">
            <a:noFill/>
            <a:miter lim="800000"/>
            <a:headEnd/>
            <a:tailEnd/>
          </a:ln>
        </p:spPr>
      </p:pic>
      <p:grpSp>
        <p:nvGrpSpPr>
          <p:cNvPr id="3" name="组合 15"/>
          <p:cNvGrpSpPr/>
          <p:nvPr/>
        </p:nvGrpSpPr>
        <p:grpSpPr bwMode="auto">
          <a:xfrm>
            <a:off x="6483350" y="1465580"/>
            <a:ext cx="4525010" cy="5102060"/>
            <a:chOff x="431086" y="1208804"/>
            <a:chExt cx="4588589" cy="4969829"/>
          </a:xfrm>
        </p:grpSpPr>
        <p:sp>
          <p:nvSpPr>
            <p:cNvPr id="4" name="Rectangle 8"/>
            <p:cNvSpPr/>
            <p:nvPr>
              <p:custDataLst>
                <p:tags r:id="rId3"/>
              </p:custDataLst>
            </p:nvPr>
          </p:nvSpPr>
          <p:spPr>
            <a:xfrm>
              <a:off x="431086" y="1208804"/>
              <a:ext cx="4588589" cy="4868146"/>
            </a:xfrm>
            <a:prstGeom prst="rect">
              <a:avLst/>
            </a:prstGeom>
            <a:noFill/>
            <a:ln w="12700" cap="flat" cmpd="sng" algn="ctr">
              <a:solidFill>
                <a:schemeClr val="bg1">
                  <a:lumMod val="65000"/>
                </a:schemeClr>
              </a:solid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5" name="文本框 2"/>
            <p:cNvSpPr txBox="1">
              <a:spLocks noChangeArrowheads="1"/>
            </p:cNvSpPr>
            <p:nvPr>
              <p:custDataLst>
                <p:tags r:id="rId4"/>
              </p:custDataLst>
            </p:nvPr>
          </p:nvSpPr>
          <p:spPr bwMode="auto">
            <a:xfrm>
              <a:off x="642137" y="2312123"/>
              <a:ext cx="3976726" cy="3866510"/>
            </a:xfrm>
            <a:prstGeom prst="rect">
              <a:avLst/>
            </a:prstGeom>
            <a:noFill/>
            <a:ln w="9525">
              <a:noFill/>
              <a:miter lim="800000"/>
            </a:ln>
          </p:spPr>
          <p:txBody>
            <a:bodyPr>
              <a:spAutoFit/>
            </a:bodyPr>
            <a:lstStyle/>
            <a:p>
              <a:pPr indent="631825" algn="just" eaLnBrk="0" hangingPunct="0">
                <a:lnSpc>
                  <a:spcPct val="150000"/>
                </a:lnSpc>
                <a:spcBef>
                  <a:spcPts val="1400"/>
                </a:spcBef>
              </a:pPr>
              <a:r>
                <a:rPr lang="zh-CN" altLang="en-US" sz="2400" dirty="0"/>
                <a:t>“深入挖掘和阐发中华优秀传统文化讲仁爱、重民本、守诚信、崇正义、尚和合、求大同的时代价值，使中华优秀传统文化成为涵养社会主义核心价值观的重要源泉。”</a:t>
              </a:r>
              <a:endParaRPr lang="zh-CN" altLang="en-US" sz="2400" dirty="0"/>
            </a:p>
          </p:txBody>
        </p:sp>
      </p:grpSp>
      <p:sp>
        <p:nvSpPr>
          <p:cNvPr id="6" name="Pentagon 9@|1FFC:4308095|FBC:16777215|LFC:16777215|LBC:16777215"/>
          <p:cNvSpPr/>
          <p:nvPr>
            <p:custDataLst>
              <p:tags r:id="rId5"/>
            </p:custDataLst>
          </p:nvPr>
        </p:nvSpPr>
        <p:spPr bwMode="auto">
          <a:xfrm rot="5400000">
            <a:off x="6812755" y="1078071"/>
            <a:ext cx="1106487" cy="1670051"/>
          </a:xfrm>
          <a:prstGeom prst="homePlate">
            <a:avLst>
              <a:gd name="adj" fmla="val 31720"/>
            </a:avLst>
          </a:prstGeom>
          <a:solidFill>
            <a:schemeClr val="accent4">
              <a:lumMod val="75000"/>
            </a:schemeClr>
          </a:solidFill>
          <a:ln w="12700" cap="flat" cmpd="sng" algn="ctr">
            <a:no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7" name="文本框 3"/>
          <p:cNvSpPr txBox="1"/>
          <p:nvPr>
            <p:custDataLst>
              <p:tags r:id="rId6"/>
            </p:custDataLst>
          </p:nvPr>
        </p:nvSpPr>
        <p:spPr bwMode="auto">
          <a:xfrm>
            <a:off x="6530975" y="1359853"/>
            <a:ext cx="1670050" cy="598487"/>
          </a:xfrm>
          <a:prstGeom prst="rect">
            <a:avLst/>
          </a:prstGeom>
          <a:noFill/>
          <a:ln w="9525">
            <a:noFill/>
          </a:ln>
        </p:spPr>
        <p:txBody>
          <a:bodyPr>
            <a:spAutoFit/>
          </a:bodyPr>
          <a:lstStyle/>
          <a:p>
            <a:pPr algn="ctr" eaLnBrk="0" hangingPunct="0">
              <a:lnSpc>
                <a:spcPct val="120000"/>
              </a:lnSpc>
              <a:spcBef>
                <a:spcPts val="1400"/>
              </a:spcBef>
              <a:defRPr/>
            </a:pPr>
            <a:r>
              <a:rPr lang="zh-CN" altLang="en-US" sz="3000" b="1" dirty="0">
                <a:solidFill>
                  <a:schemeClr val="bg1"/>
                </a:solidFill>
                <a:effectLst>
                  <a:outerShdw blurRad="38100" dist="38100" dir="2700000" algn="tl">
                    <a:srgbClr val="000000">
                      <a:alpha val="43137"/>
                    </a:srgbClr>
                  </a:outerShdw>
                </a:effectLst>
              </a:rPr>
              <a:t>习近平</a:t>
            </a:r>
            <a:endParaRPr lang="zh-CN" altLang="en-US" sz="3000" b="1" dirty="0">
              <a:solidFill>
                <a:schemeClr val="bg1"/>
              </a:solidFill>
              <a:effectLst>
                <a:outerShdw blurRad="38100" dist="38100" dir="2700000" algn="tl">
                  <a:srgbClr val="000000">
                    <a:alpha val="43137"/>
                  </a:srgbClr>
                </a:outerShdw>
              </a:effectLst>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49275" y="3564890"/>
            <a:ext cx="5577840" cy="2183765"/>
          </a:xfrm>
          <a:prstGeom prst="rect">
            <a:avLst/>
          </a:prstGeom>
          <a:noFill/>
        </p:spPr>
        <p:txBody>
          <a:bodyPr wrap="square">
            <a:spAutoFit/>
          </a:bodyPr>
          <a:lstStyle/>
          <a:p>
            <a:pPr>
              <a:lnSpc>
                <a:spcPct val="150000"/>
              </a:lnSpc>
            </a:pPr>
            <a:r>
              <a:rPr lang="zh-CN" altLang="en-US" sz="2400" b="1" dirty="0"/>
              <a:t>        社会主义核心价值观</a:t>
            </a:r>
            <a:r>
              <a:rPr lang="zh-CN" altLang="en-US" sz="2400" dirty="0"/>
              <a:t>，是对中华优秀传统文化的继承和升华，赋予中华优秀传统文化以新的时代内涵。</a:t>
            </a:r>
            <a:endParaRPr lang="zh-CN" altLang="en-US" sz="2400" dirty="0"/>
          </a:p>
          <a:p>
            <a:endParaRPr lang="zh-CN" altLang="en-US" sz="2800" b="1" dirty="0"/>
          </a:p>
        </p:txBody>
      </p:sp>
      <p:pic>
        <p:nvPicPr>
          <p:cNvPr id="2" name="图片 1"/>
          <p:cNvPicPr>
            <a:picLocks noChangeAspect="1"/>
          </p:cNvPicPr>
          <p:nvPr/>
        </p:nvPicPr>
        <p:blipFill>
          <a:blip r:embed="rId2"/>
          <a:stretch>
            <a:fillRect/>
          </a:stretch>
        </p:blipFill>
        <p:spPr>
          <a:xfrm>
            <a:off x="6292215" y="2895600"/>
            <a:ext cx="5369560" cy="3522980"/>
          </a:xfrm>
          <a:prstGeom prst="rect">
            <a:avLst/>
          </a:prstGeom>
        </p:spPr>
      </p:pic>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3"/>
            </p:custDataLst>
          </p:nvPr>
        </p:nvSpPr>
        <p:spPr>
          <a:xfrm>
            <a:off x="1061085" y="1941830"/>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11"/>
          <p:cNvSpPr txBox="1">
            <a:spLocks noChangeArrowheads="1"/>
          </p:cNvSpPr>
          <p:nvPr>
            <p:custDataLst>
              <p:tags r:id="rId1"/>
            </p:custDataLst>
          </p:nvPr>
        </p:nvSpPr>
        <p:spPr bwMode="auto">
          <a:xfrm>
            <a:off x="7258685" y="3121025"/>
            <a:ext cx="4590415" cy="1938020"/>
          </a:xfrm>
          <a:prstGeom prst="rect">
            <a:avLst/>
          </a:prstGeom>
          <a:noFill/>
          <a:ln>
            <a:noFill/>
          </a:ln>
        </p:spPr>
        <p:txBody>
          <a:bodyPr wrap="square">
            <a:spAutoFit/>
          </a:bodyPr>
          <a:lstStyle>
            <a:lvl1pPr>
              <a:defRPr>
                <a:solidFill>
                  <a:schemeClr val="tx1"/>
                </a:solidFill>
                <a:latin typeface="等线" panose="02010600030101010101" charset="-122"/>
                <a:ea typeface="微软雅黑" panose="020B0503020204020204" pitchFamily="34" charset="-122"/>
              </a:defRPr>
            </a:lvl1pPr>
            <a:lvl2pPr marL="742950" indent="-285750">
              <a:defRPr>
                <a:solidFill>
                  <a:schemeClr val="tx1"/>
                </a:solidFill>
                <a:latin typeface="等线" panose="02010600030101010101" charset="-122"/>
                <a:ea typeface="微软雅黑" panose="020B0503020204020204" pitchFamily="34" charset="-122"/>
              </a:defRPr>
            </a:lvl2pPr>
            <a:lvl3pPr marL="1143000" indent="-228600">
              <a:defRPr>
                <a:solidFill>
                  <a:schemeClr val="tx1"/>
                </a:solidFill>
                <a:latin typeface="等线" panose="02010600030101010101" charset="-122"/>
                <a:ea typeface="微软雅黑" panose="020B0503020204020204" pitchFamily="34" charset="-122"/>
              </a:defRPr>
            </a:lvl3pPr>
            <a:lvl4pPr marL="1600200" indent="-228600">
              <a:defRPr>
                <a:solidFill>
                  <a:schemeClr val="tx1"/>
                </a:solidFill>
                <a:latin typeface="等线" panose="02010600030101010101" charset="-122"/>
                <a:ea typeface="微软雅黑" panose="020B0503020204020204" pitchFamily="34" charset="-122"/>
              </a:defRPr>
            </a:lvl4pPr>
            <a:lvl5pPr marL="2057400" indent="-228600">
              <a:defRPr>
                <a:solidFill>
                  <a:schemeClr val="tx1"/>
                </a:solidFill>
                <a:latin typeface="等线" panose="02010600030101010101"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等线" panose="02010600030101010101" charset="-122"/>
                <a:ea typeface="微软雅黑" panose="020B0503020204020204" pitchFamily="34" charset="-122"/>
              </a:defRPr>
            </a:lvl9pPr>
          </a:lstStyle>
          <a:p>
            <a:pPr indent="630555" algn="just" eaLnBrk="0" hangingPunct="0">
              <a:lnSpc>
                <a:spcPct val="120000"/>
              </a:lnSpc>
              <a:spcBef>
                <a:spcPts val="0"/>
              </a:spcBef>
              <a:spcAft>
                <a:spcPts val="0"/>
              </a:spcAft>
              <a:defRPr/>
            </a:pP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中国诗词大会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中国汉字听写大会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中国成语大会</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a:t>
            </a:r>
            <a:r>
              <a:rPr lang="en-US" altLang="zh-CN" sz="2000" dirty="0">
                <a:solidFill>
                  <a:schemeClr val="accent2"/>
                </a:solidFill>
                <a:latin typeface="+mj-ea"/>
                <a:ea typeface="+mj-ea"/>
                <a:sym typeface="+mn-ea"/>
              </a:rPr>
              <a:t>《</a:t>
            </a:r>
            <a:r>
              <a:rPr lang="zh-CN" altLang="en-US" sz="2000" dirty="0">
                <a:solidFill>
                  <a:schemeClr val="accent2"/>
                </a:solidFill>
                <a:latin typeface="+mj-ea"/>
                <a:ea typeface="+mj-ea"/>
                <a:sym typeface="+mn-ea"/>
              </a:rPr>
              <a:t>中国谜语大会</a:t>
            </a:r>
            <a:r>
              <a:rPr lang="en-US" altLang="zh-CN" sz="2000" dirty="0">
                <a:solidFill>
                  <a:schemeClr val="accent2"/>
                </a:solidFill>
                <a:latin typeface="+mj-ea"/>
                <a:ea typeface="+mj-ea"/>
                <a:sym typeface="+mn-ea"/>
              </a:rPr>
              <a:t>》</a:t>
            </a:r>
            <a:r>
              <a:rPr lang="zh-CN" altLang="en-US" sz="2000" dirty="0">
                <a:latin typeface="+mj-ea"/>
                <a:ea typeface="+mj-ea"/>
                <a:sym typeface="+mn-ea"/>
              </a:rPr>
              <a:t>等节目从古人的智慧和情怀中汲取营养，增进了人们的价值认知和价值认同。</a:t>
            </a:r>
            <a:endParaRPr lang="zh-CN" altLang="en-US" sz="2000" dirty="0">
              <a:latin typeface="微软雅黑" panose="020B0503020204020204" pitchFamily="34" charset="-122"/>
              <a:sym typeface="+mn-ea"/>
            </a:endParaRPr>
          </a:p>
        </p:txBody>
      </p:sp>
      <p:pic>
        <p:nvPicPr>
          <p:cNvPr id="4" name="图片 3"/>
          <p:cNvPicPr>
            <a:picLocks noChangeAspect="1"/>
          </p:cNvPicPr>
          <p:nvPr/>
        </p:nvPicPr>
        <p:blipFill>
          <a:blip r:embed="rId2"/>
          <a:srcRect l="-1024" t="1044" r="20727" b="-1044"/>
          <a:stretch>
            <a:fillRect/>
          </a:stretch>
        </p:blipFill>
        <p:spPr>
          <a:xfrm>
            <a:off x="392430" y="2138680"/>
            <a:ext cx="6414770" cy="3532505"/>
          </a:xfrm>
          <a:prstGeom prst="rect">
            <a:avLst/>
          </a:prstGeom>
        </p:spPr>
      </p:pic>
      <p:sp>
        <p:nvSpPr>
          <p:cNvPr id="8" name="文本框 7"/>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3"/>
            </p:custDataLst>
          </p:nvPr>
        </p:nvSpPr>
        <p:spPr>
          <a:xfrm>
            <a:off x="1047115" y="155130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、扎根中华优秀传统文化土壤</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图片 1"/>
          <p:cNvPicPr>
            <a:picLocks noChangeAspect="1"/>
          </p:cNvPicPr>
          <p:nvPr/>
        </p:nvPicPr>
        <p:blipFill>
          <a:blip r:embed="rId1"/>
          <a:srcRect l="317" t="6200" b="47858"/>
          <a:stretch>
            <a:fillRect/>
          </a:stretch>
        </p:blipFill>
        <p:spPr>
          <a:xfrm>
            <a:off x="0" y="-12700"/>
            <a:ext cx="12212638" cy="2794000"/>
          </a:xfrm>
          <a:prstGeom prst="rect">
            <a:avLst/>
          </a:prstGeom>
          <a:noFill/>
          <a:ln w="9525">
            <a:noFill/>
          </a:ln>
        </p:spPr>
      </p:pic>
      <p:sp>
        <p:nvSpPr>
          <p:cNvPr id="145411" name="文本框 6"/>
          <p:cNvSpPr txBox="1"/>
          <p:nvPr/>
        </p:nvSpPr>
        <p:spPr>
          <a:xfrm>
            <a:off x="728663" y="5062538"/>
            <a:ext cx="3868737" cy="1689100"/>
          </a:xfrm>
          <a:prstGeom prst="rect">
            <a:avLst/>
          </a:prstGeom>
          <a:noFill/>
          <a:ln w="9525">
            <a:noFill/>
          </a:ln>
        </p:spPr>
        <p:txBody>
          <a:bodyPr anchor="t">
            <a:spAutoFit/>
          </a:bodyPr>
          <a:lstStyle/>
          <a:p>
            <a:pPr algn="ctr" defTabSz="457200" eaLnBrk="0" hangingPunct="0">
              <a:lnSpc>
                <a:spcPct val="150000"/>
              </a:lnSpc>
              <a:buSzTx/>
            </a:pPr>
            <a:r>
              <a:rPr lang="zh-CN" altLang="en-US" sz="2400" b="1" dirty="0">
                <a:solidFill>
                  <a:srgbClr val="967200"/>
                </a:solidFill>
                <a:latin typeface="微软雅黑" panose="020B0503020204020204" pitchFamily="34" charset="-122"/>
                <a:ea typeface="微软雅黑" panose="020B0503020204020204" pitchFamily="34" charset="-122"/>
              </a:rPr>
              <a:t>视频：</a:t>
            </a:r>
            <a:endParaRPr lang="en-US" altLang="zh-CN" sz="2400" b="1" dirty="0">
              <a:solidFill>
                <a:srgbClr val="967200"/>
              </a:solidFill>
              <a:latin typeface="微软雅黑" panose="020B0503020204020204" pitchFamily="34" charset="-122"/>
              <a:ea typeface="微软雅黑" panose="020B0503020204020204" pitchFamily="34" charset="-122"/>
            </a:endParaRPr>
          </a:p>
          <a:p>
            <a:pPr algn="ctr" defTabSz="457200" eaLnBrk="0" hangingPunct="0">
              <a:lnSpc>
                <a:spcPct val="150000"/>
              </a:lnSpc>
              <a:buSzTx/>
            </a:pP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坚定文化自信，提高国家文化软实力</a:t>
            </a:r>
            <a:endParaRPr lang="en-US"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7" name="图片 1"/>
          <p:cNvPicPr>
            <a:picLocks noChangeAspect="1"/>
          </p:cNvPicPr>
          <p:nvPr/>
        </p:nvPicPr>
        <p:blipFill>
          <a:blip r:embed="rId2"/>
          <a:stretch>
            <a:fillRect/>
          </a:stretch>
        </p:blipFill>
        <p:spPr>
          <a:xfrm>
            <a:off x="728552" y="2735273"/>
            <a:ext cx="3869019" cy="232117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平行四边形 27"/>
          <p:cNvSpPr/>
          <p:nvPr/>
        </p:nvSpPr>
        <p:spPr>
          <a:xfrm>
            <a:off x="7118350" y="3003550"/>
            <a:ext cx="2860675" cy="1936750"/>
          </a:xfrm>
          <a:prstGeom prst="parallelogram">
            <a:avLst/>
          </a:prstGeom>
          <a:solidFill>
            <a:schemeClr val="accent4">
              <a:lumMod val="75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tIns="0" bIns="10800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培育和弘扬社会主义核心价值观</a:t>
            </a:r>
            <a:endParaRPr kumimoji="0" lang="zh-CN" altLang="en-US" sz="2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5414" name="文本框 2"/>
          <p:cNvSpPr txBox="1"/>
          <p:nvPr/>
        </p:nvSpPr>
        <p:spPr>
          <a:xfrm>
            <a:off x="5395913" y="4940300"/>
            <a:ext cx="6303962" cy="1687513"/>
          </a:xfrm>
          <a:prstGeom prst="rect">
            <a:avLst/>
          </a:prstGeom>
          <a:noFill/>
          <a:ln w="9525">
            <a:noFill/>
          </a:ln>
        </p:spPr>
        <p:txBody>
          <a:bodyPr anchor="t">
            <a:spAutoFit/>
          </a:bodyPr>
          <a:lstStyle/>
          <a:p>
            <a:pPr indent="631825"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rPr>
              <a:t>推动中华优秀传统文化创造性转化和创新性发展，激活其生命力，增强其影响力和感召力，把当代中国文化创新成果传播出去。</a:t>
            </a:r>
            <a:endParaRPr lang="zh-CN" altLang="en-US" sz="2400" dirty="0">
              <a:latin typeface="Arial" panose="020B0604020202020204" pitchFamily="34" charset="0"/>
              <a:ea typeface="微软雅黑" panose="020B0503020204020204" pitchFamily="34" charset="-122"/>
            </a:endParaRPr>
          </a:p>
        </p:txBody>
      </p:sp>
      <p:cxnSp>
        <p:nvCxnSpPr>
          <p:cNvPr id="30" name="直接连接符 29"/>
          <p:cNvCxnSpPr/>
          <p:nvPr/>
        </p:nvCxnSpPr>
        <p:spPr>
          <a:xfrm>
            <a:off x="5221288" y="3003550"/>
            <a:ext cx="0" cy="3624263"/>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5416" name="图片 2">
            <a:hlinkClick r:id="rId3" action="ppaction://hlinkfile"/>
          </p:cNvPr>
          <p:cNvPicPr>
            <a:picLocks noChangeAspect="1"/>
          </p:cNvPicPr>
          <p:nvPr/>
        </p:nvPicPr>
        <p:blipFill>
          <a:blip r:embed="rId4"/>
          <a:stretch>
            <a:fillRect/>
          </a:stretch>
        </p:blipFill>
        <p:spPr>
          <a:xfrm>
            <a:off x="2124075" y="3370263"/>
            <a:ext cx="1077913" cy="1052512"/>
          </a:xfrm>
          <a:prstGeom prst="rect">
            <a:avLst/>
          </a:prstGeom>
          <a:noFill/>
          <a:ln w="9525">
            <a:noFill/>
          </a:ln>
        </p:spPr>
      </p:pic>
      <p:grpSp>
        <p:nvGrpSpPr>
          <p:cNvPr id="145417" name="组合 8"/>
          <p:cNvGrpSpPr/>
          <p:nvPr/>
        </p:nvGrpSpPr>
        <p:grpSpPr>
          <a:xfrm>
            <a:off x="9867900" y="119063"/>
            <a:ext cx="2085975" cy="328612"/>
            <a:chOff x="9534704" y="546889"/>
            <a:chExt cx="2086182" cy="328828"/>
          </a:xfrm>
        </p:grpSpPr>
        <p:pic>
          <p:nvPicPr>
            <p:cNvPr id="145418" name="图片 9"/>
            <p:cNvPicPr>
              <a:picLocks noChangeAspect="1"/>
            </p:cNvPicPr>
            <p:nvPr/>
          </p:nvPicPr>
          <p:blipFill>
            <a:blip r:embed="rId5"/>
            <a:stretch>
              <a:fillRect/>
            </a:stretch>
          </p:blipFill>
          <p:spPr>
            <a:xfrm>
              <a:off x="9940127" y="546889"/>
              <a:ext cx="1680759" cy="328828"/>
            </a:xfrm>
            <a:prstGeom prst="rect">
              <a:avLst/>
            </a:prstGeom>
            <a:noFill/>
            <a:ln w="9525">
              <a:noFill/>
            </a:ln>
          </p:spPr>
        </p:pic>
        <p:pic>
          <p:nvPicPr>
            <p:cNvPr id="145419" name="图片 10"/>
            <p:cNvPicPr>
              <a:picLocks noChangeAspect="1"/>
            </p:cNvPicPr>
            <p:nvPr/>
          </p:nvPicPr>
          <p:blipFill>
            <a:blip r:embed="rId6"/>
            <a:stretch>
              <a:fillRect/>
            </a:stretch>
          </p:blipFill>
          <p:spPr>
            <a:xfrm>
              <a:off x="9534704" y="554934"/>
              <a:ext cx="312738" cy="312738"/>
            </a:xfrm>
            <a:prstGeom prst="rect">
              <a:avLst/>
            </a:prstGeom>
            <a:noFill/>
            <a:ln w="9525">
              <a:noFill/>
            </a:ln>
          </p:spPr>
        </p:pic>
      </p:gr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359727" y="1574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3" name="文本框 2"/>
          <p:cNvSpPr txBox="1"/>
          <p:nvPr/>
        </p:nvSpPr>
        <p:spPr>
          <a:xfrm>
            <a:off x="359410" y="991499"/>
            <a:ext cx="65836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（一）反映人类社会发展进步的价值理念</a:t>
            </a:r>
            <a:endParaRPr lang="zh-CN" sz="2800" b="1" noProof="0" dirty="0">
              <a:ln>
                <a:noFill/>
              </a:ln>
              <a:effectLst/>
              <a:uLnTx/>
              <a:uFillTx/>
              <a:cs typeface="+mn-ea"/>
              <a:sym typeface="Arial" panose="020B0604020202020204" pitchFamily="34" charset="0"/>
            </a:endParaRPr>
          </a:p>
        </p:txBody>
      </p:sp>
      <p:sp>
        <p:nvSpPr>
          <p:cNvPr id="4" name="Title 6"/>
          <p:cNvSpPr txBox="1"/>
          <p:nvPr>
            <p:custDataLst>
              <p:tags r:id="rId1"/>
            </p:custDataLst>
          </p:nvPr>
        </p:nvSpPr>
        <p:spPr>
          <a:xfrm>
            <a:off x="962660" y="1988820"/>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、吸纳世界文明有益成果</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18"/>
          <p:cNvGrpSpPr/>
          <p:nvPr/>
        </p:nvGrpSpPr>
        <p:grpSpPr>
          <a:xfrm>
            <a:off x="4105036" y="3033836"/>
            <a:ext cx="45719" cy="2302572"/>
            <a:chOff x="4656841" y="1609627"/>
            <a:chExt cx="0" cy="2381016"/>
          </a:xfrm>
        </p:grpSpPr>
        <p:cxnSp>
          <p:nvCxnSpPr>
            <p:cNvPr id="20" name="直接箭头连接符 36"/>
            <p:cNvCxnSpPr/>
            <p:nvPr>
              <p:custDataLst>
                <p:tags r:id="rId2"/>
              </p:custDataLst>
            </p:nvPr>
          </p:nvCxnSpPr>
          <p:spPr>
            <a:xfrm>
              <a:off x="4656841" y="1609627"/>
              <a:ext cx="0" cy="1230669"/>
            </a:xfrm>
            <a:prstGeom prst="straightConnector1">
              <a:avLst/>
            </a:prstGeom>
            <a:ln>
              <a:solidFill>
                <a:srgbClr val="D05F12">
                  <a:alpha val="69804"/>
                </a:srgb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直接箭头连接符 37"/>
            <p:cNvCxnSpPr/>
            <p:nvPr>
              <p:custDataLst>
                <p:tags r:id="rId3"/>
              </p:custDataLst>
            </p:nvPr>
          </p:nvCxnSpPr>
          <p:spPr>
            <a:xfrm>
              <a:off x="4656841" y="2840296"/>
              <a:ext cx="0" cy="1150347"/>
            </a:xfrm>
            <a:prstGeom prst="straightConnector1">
              <a:avLst/>
            </a:prstGeom>
            <a:ln>
              <a:solidFill>
                <a:srgbClr val="D05F12">
                  <a:alpha val="69804"/>
                </a:srgbClr>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1" name="组合 21"/>
          <p:cNvGrpSpPr/>
          <p:nvPr/>
        </p:nvGrpSpPr>
        <p:grpSpPr>
          <a:xfrm>
            <a:off x="973027" y="3375528"/>
            <a:ext cx="3059678" cy="1670050"/>
            <a:chOff x="1384353" y="4095799"/>
            <a:chExt cx="2184400" cy="1202199"/>
          </a:xfrm>
        </p:grpSpPr>
        <p:sp>
          <p:nvSpPr>
            <p:cNvPr id="23" name="矩形: 圆角 14"/>
            <p:cNvSpPr/>
            <p:nvPr>
              <p:custDataLst>
                <p:tags r:id="rId4"/>
              </p:custDataLst>
            </p:nvPr>
          </p:nvSpPr>
          <p:spPr>
            <a:xfrm>
              <a:off x="1524106" y="4095799"/>
              <a:ext cx="1904894" cy="1202199"/>
            </a:xfrm>
            <a:prstGeom prst="snip2DiagRect">
              <a:avLst/>
            </a:prstGeom>
            <a:solidFill>
              <a:srgbClr val="C00000"/>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矩形 23"/>
            <p:cNvSpPr/>
            <p:nvPr>
              <p:custDataLst>
                <p:tags r:id="rId5"/>
              </p:custDataLst>
            </p:nvPr>
          </p:nvSpPr>
          <p:spPr>
            <a:xfrm>
              <a:off x="1384353" y="4287321"/>
              <a:ext cx="2184400" cy="819156"/>
            </a:xfrm>
            <a:prstGeom prst="rect">
              <a:avLst/>
            </a:prstGeom>
            <a:ln w="38100">
              <a:noFill/>
            </a:ln>
          </p:spPr>
          <p:txBody>
            <a:bodyPr wrap="square">
              <a:spAutoFit/>
            </a:bodyPr>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社会主义</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核心价值观</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2" name="TextBox 10"/>
          <p:cNvSpPr txBox="1"/>
          <p:nvPr>
            <p:custDataLst>
              <p:tags r:id="rId6"/>
            </p:custDataLst>
          </p:nvPr>
        </p:nvSpPr>
        <p:spPr>
          <a:xfrm>
            <a:off x="4437094" y="3340603"/>
            <a:ext cx="6653049" cy="2030730"/>
          </a:xfrm>
          <a:prstGeom prst="rect">
            <a:avLst/>
          </a:prstGeom>
          <a:noFill/>
        </p:spPr>
        <p:txBody>
          <a:bodyPr wrap="square" rtlCol="0">
            <a:spAutoFit/>
          </a:bodyPr>
          <a:p>
            <a:pPr marL="342900" indent="-342900">
              <a:lnSpc>
                <a:spcPct val="150000"/>
              </a:lnSpc>
              <a:buFont typeface="Wingdings" panose="05000000000000000000" pitchFamily="2" charset="2"/>
              <a:buChar char="Ø"/>
            </a:pPr>
            <a:r>
              <a:rPr lang="zh-CN" altLang="en-US" sz="2400" b="1" dirty="0">
                <a:solidFill>
                  <a:schemeClr val="tx1"/>
                </a:solidFill>
                <a:latin typeface="华文中宋" panose="02010600040101010101" pitchFamily="2" charset="-122"/>
                <a:ea typeface="华文中宋" panose="02010600040101010101" pitchFamily="2" charset="-122"/>
              </a:rPr>
              <a:t>以中国经验、中国实践为民主、自由、平等、公正、法治等价值理念赋予社会主义性质</a:t>
            </a:r>
            <a:endParaRPr lang="en-US" altLang="zh-CN" sz="2400" b="1" dirty="0">
              <a:solidFill>
                <a:schemeClr val="tx1"/>
              </a:solidFill>
              <a:latin typeface="华文中宋" panose="02010600040101010101" pitchFamily="2" charset="-122"/>
              <a:ea typeface="华文中宋" panose="02010600040101010101" pitchFamily="2" charset="-122"/>
            </a:endParaRPr>
          </a:p>
          <a:p>
            <a:pPr marL="342900" indent="-342900">
              <a:lnSpc>
                <a:spcPct val="150000"/>
              </a:lnSpc>
              <a:buFont typeface="Wingdings" panose="05000000000000000000" pitchFamily="2" charset="2"/>
              <a:buChar char="Ø"/>
            </a:pPr>
            <a:r>
              <a:rPr lang="zh-CN" altLang="en-US" sz="2400" b="1" dirty="0">
                <a:solidFill>
                  <a:schemeClr val="tx1"/>
                </a:solidFill>
                <a:latin typeface="华文中宋" panose="02010600040101010101" pitchFamily="2" charset="-122"/>
                <a:ea typeface="华文中宋" panose="02010600040101010101" pitchFamily="2" charset="-122"/>
              </a:rPr>
              <a:t>代表了人类社会前进的方向和价值理念</a:t>
            </a:r>
            <a:endParaRPr lang="zh-CN" altLang="en-US" sz="2400" b="1" dirty="0">
              <a:solidFill>
                <a:schemeClr val="tx1"/>
              </a:solidFill>
              <a:latin typeface="华文中宋" panose="02010600040101010101" pitchFamily="2" charset="-122"/>
              <a:ea typeface="华文中宋" panose="02010600040101010101" pitchFamily="2" charset="-122"/>
            </a:endParaRPr>
          </a:p>
          <a:p>
            <a:endParaRPr lang="zh-CN" altLang="en-US" sz="2400" b="1" dirty="0">
              <a:solidFill>
                <a:schemeClr val="tx1"/>
              </a:solidFill>
              <a:latin typeface="华文中宋" panose="02010600040101010101" pitchFamily="2" charset="-122"/>
              <a:ea typeface="华文中宋" panose="02010600040101010101" pitchFamily="2"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srcRect l="143" r="143"/>
          <a:stretch>
            <a:fillRect/>
          </a:stretch>
        </p:blipFill>
        <p:spPr>
          <a:xfrm>
            <a:off x="1778000" y="2057400"/>
            <a:ext cx="3200400" cy="3200400"/>
          </a:xfrm>
          <a:custGeom>
            <a:avLst/>
            <a:gdLst/>
            <a:ahLst/>
            <a:cxnLst>
              <a:cxn ang="3">
                <a:pos x="hc" y="t"/>
              </a:cxn>
              <a:cxn ang="cd2">
                <a:pos x="l" y="vc"/>
              </a:cxn>
              <a:cxn ang="cd4">
                <a:pos x="hc" y="b"/>
              </a:cxn>
              <a:cxn ang="0">
                <a:pos x="r" y="vc"/>
              </a:cxn>
            </a:cxnLst>
            <a:rect l="l" t="t" r="r" b="b"/>
            <a:pathLst>
              <a:path w="5040" h="5040">
                <a:moveTo>
                  <a:pt x="2520" y="0"/>
                </a:moveTo>
                <a:cubicBezTo>
                  <a:pt x="3912" y="0"/>
                  <a:pt x="5040" y="1128"/>
                  <a:pt x="5040" y="2520"/>
                </a:cubicBezTo>
                <a:cubicBezTo>
                  <a:pt x="5040" y="3912"/>
                  <a:pt x="3912" y="5040"/>
                  <a:pt x="2520" y="5040"/>
                </a:cubicBezTo>
                <a:cubicBezTo>
                  <a:pt x="1128" y="5040"/>
                  <a:pt x="0" y="3912"/>
                  <a:pt x="0" y="2520"/>
                </a:cubicBezTo>
                <a:cubicBezTo>
                  <a:pt x="0" y="1128"/>
                  <a:pt x="1128" y="0"/>
                  <a:pt x="2520" y="0"/>
                </a:cubicBezTo>
                <a:close/>
              </a:path>
            </a:pathLst>
          </a:custGeom>
        </p:spPr>
      </p:pic>
      <p:pic>
        <p:nvPicPr>
          <p:cNvPr id="903" name="image 903"/>
          <p:cNvPicPr>
            <a:picLocks noChangeAspect="1"/>
          </p:cNvPicPr>
          <p:nvPr>
            <p:custDataLst>
              <p:tags r:id="rId3"/>
            </p:custDataLst>
          </p:nvPr>
        </p:nvPicPr>
        <p:blipFill>
          <a:blip r:embed="rId4"/>
          <a:srcRect/>
          <a:stretch>
            <a:fillRect/>
          </a:stretch>
        </p:blipFill>
        <p:spPr>
          <a:xfrm>
            <a:off x="1051560" y="1990725"/>
            <a:ext cx="4605655" cy="3505200"/>
          </a:xfrm>
          <a:prstGeom prst="rect">
            <a:avLst/>
          </a:prstGeom>
        </p:spPr>
      </p:pic>
      <p:sp>
        <p:nvSpPr>
          <p:cNvPr id="11" name="Title 6"/>
          <p:cNvSpPr txBox="1"/>
          <p:nvPr>
            <p:custDataLst>
              <p:tags r:id="rId5"/>
            </p:custDataLst>
          </p:nvPr>
        </p:nvSpPr>
        <p:spPr>
          <a:xfrm>
            <a:off x="1981200" y="4800600"/>
            <a:ext cx="2743200" cy="60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zh-CN" altLang="en-US" sz="1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rPr>
              <a:t>人民性是社会主义核心价值观的根本特性</a:t>
            </a:r>
            <a:endParaRPr lang="zh-CN" altLang="en-US" sz="1400" spc="160" dirty="0">
              <a:ln w="3175">
                <a:noFill/>
                <a:prstDash val="dash"/>
              </a:ln>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AutoShape 3"/>
          <p:cNvSpPr>
            <a:spLocks noChangeAspect="1" noChangeArrowheads="1" noTextEdit="1"/>
          </p:cNvSpPr>
          <p:nvPr>
            <p:custDataLst>
              <p:tags r:id="rId6"/>
            </p:custDataLst>
          </p:nvPr>
        </p:nvSpPr>
        <p:spPr bwMode="auto">
          <a:xfrm>
            <a:off x="6418537" y="2253742"/>
            <a:ext cx="609600" cy="56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7" name="Title 6"/>
          <p:cNvSpPr txBox="1"/>
          <p:nvPr>
            <p:custDataLst>
              <p:tags r:id="rId7"/>
            </p:custDataLst>
          </p:nvPr>
        </p:nvSpPr>
        <p:spPr>
          <a:xfrm>
            <a:off x="5927090" y="2816225"/>
            <a:ext cx="5198110" cy="21367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just" fontAlgn="auto">
              <a:lnSpc>
                <a:spcPct val="120000"/>
              </a:lnSpc>
              <a:spcBef>
                <a:spcPts val="0"/>
              </a:spcBef>
              <a:spcAft>
                <a:spcPts val="800"/>
              </a:spcAft>
              <a:buSzPct val="100000"/>
              <a:buNone/>
            </a:pPr>
            <a:r>
              <a:rPr altLang="zh-CN" sz="24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社会主义核心价值观坚持人民历史主体地位，代表最广大人民的根本利益，反映最广大人民的价值诉求，引导最广大人民为实现美好社会理想而奋斗。</a:t>
            </a:r>
            <a:endParaRPr lang="zh-CN" altLang="en-US" sz="2400" spc="12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59727" y="1574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3" name="文本框 2"/>
          <p:cNvSpPr txBox="1"/>
          <p:nvPr/>
        </p:nvSpPr>
        <p:spPr>
          <a:xfrm>
            <a:off x="359410" y="991499"/>
            <a:ext cx="51612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（二）彰显人民至上的价值立场</a:t>
            </a:r>
            <a:endParaRPr lang="zh-CN" sz="2800" b="1" noProof="0" dirty="0">
              <a:ln>
                <a:noFill/>
              </a:ln>
              <a:effectLst/>
              <a:uLnTx/>
              <a:uFillTx/>
              <a:cs typeface="+mn-ea"/>
              <a:sym typeface="Arial" panose="020B0604020202020204" pitchFamily="34"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7"/>
          <p:cNvPicPr>
            <a:picLocks noChangeAspect="1" noChangeArrowheads="1"/>
          </p:cNvPicPr>
          <p:nvPr>
            <p:custDataLst>
              <p:tags r:id="rId1"/>
            </p:custDataLst>
          </p:nvPr>
        </p:nvPicPr>
        <p:blipFill>
          <a:blip r:embed="rId2"/>
          <a:srcRect/>
          <a:stretch>
            <a:fillRect/>
          </a:stretch>
        </p:blipFill>
        <p:spPr bwMode="auto">
          <a:xfrm>
            <a:off x="881085" y="1087821"/>
            <a:ext cx="4673577" cy="5770178"/>
          </a:xfrm>
          <a:prstGeom prst="rect">
            <a:avLst/>
          </a:prstGeom>
          <a:noFill/>
          <a:ln w="9525">
            <a:noFill/>
            <a:miter lim="800000"/>
            <a:headEnd/>
            <a:tailEnd/>
          </a:ln>
        </p:spPr>
      </p:pic>
      <p:grpSp>
        <p:nvGrpSpPr>
          <p:cNvPr id="3" name="组合 15"/>
          <p:cNvGrpSpPr/>
          <p:nvPr/>
        </p:nvGrpSpPr>
        <p:grpSpPr bwMode="auto">
          <a:xfrm>
            <a:off x="6416358" y="1667193"/>
            <a:ext cx="4587875" cy="4868862"/>
            <a:chOff x="431086" y="1208804"/>
            <a:chExt cx="4588589" cy="4868146"/>
          </a:xfrm>
        </p:grpSpPr>
        <p:sp>
          <p:nvSpPr>
            <p:cNvPr id="4" name="Rectangle 8"/>
            <p:cNvSpPr/>
            <p:nvPr>
              <p:custDataLst>
                <p:tags r:id="rId3"/>
              </p:custDataLst>
            </p:nvPr>
          </p:nvSpPr>
          <p:spPr>
            <a:xfrm>
              <a:off x="431086" y="1208804"/>
              <a:ext cx="4588589" cy="4868146"/>
            </a:xfrm>
            <a:prstGeom prst="rect">
              <a:avLst/>
            </a:prstGeom>
            <a:noFill/>
            <a:ln w="12700" cap="flat" cmpd="sng" algn="ctr">
              <a:solidFill>
                <a:schemeClr val="bg1">
                  <a:lumMod val="65000"/>
                </a:schemeClr>
              </a:solid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5" name="文本框 2"/>
            <p:cNvSpPr txBox="1">
              <a:spLocks noChangeArrowheads="1"/>
            </p:cNvSpPr>
            <p:nvPr>
              <p:custDataLst>
                <p:tags r:id="rId4"/>
              </p:custDataLst>
            </p:nvPr>
          </p:nvSpPr>
          <p:spPr bwMode="auto">
            <a:xfrm>
              <a:off x="649123" y="2024510"/>
              <a:ext cx="3976726" cy="3415818"/>
            </a:xfrm>
            <a:prstGeom prst="rect">
              <a:avLst/>
            </a:prstGeom>
            <a:noFill/>
            <a:ln w="9525">
              <a:noFill/>
              <a:miter lim="800000"/>
            </a:ln>
          </p:spPr>
          <p:txBody>
            <a:bodyPr>
              <a:spAutoFit/>
            </a:bodyPr>
            <a:lstStyle/>
            <a:p>
              <a:pPr indent="631825" eaLnBrk="0" hangingPunct="0">
                <a:lnSpc>
                  <a:spcPct val="150000"/>
                </a:lnSpc>
                <a:spcBef>
                  <a:spcPts val="1400"/>
                </a:spcBef>
              </a:pPr>
              <a:r>
                <a:rPr lang="zh-CN" altLang="en-US" sz="2400" dirty="0"/>
                <a:t>“历史充分证明，江山就是人民，人民就是江山，人心向背关系党的生死存亡。赢得人民信任，得到人民支持，党就能够克服任何困难，就能够无往而不胜 。”</a:t>
              </a:r>
              <a:endParaRPr lang="zh-CN" altLang="en-US" sz="2400" dirty="0"/>
            </a:p>
          </p:txBody>
        </p:sp>
      </p:grpSp>
      <p:sp>
        <p:nvSpPr>
          <p:cNvPr id="6" name="Pentagon 9@|1FFC:4308095|FBC:16777215|LFC:16777215|LBC:16777215"/>
          <p:cNvSpPr/>
          <p:nvPr>
            <p:custDataLst>
              <p:tags r:id="rId5"/>
            </p:custDataLst>
          </p:nvPr>
        </p:nvSpPr>
        <p:spPr bwMode="auto">
          <a:xfrm rot="5400000">
            <a:off x="6812755" y="1175226"/>
            <a:ext cx="1106487" cy="1670051"/>
          </a:xfrm>
          <a:prstGeom prst="homePlate">
            <a:avLst>
              <a:gd name="adj" fmla="val 31720"/>
            </a:avLst>
          </a:prstGeom>
          <a:solidFill>
            <a:schemeClr val="accent4">
              <a:lumMod val="75000"/>
            </a:schemeClr>
          </a:solidFill>
          <a:ln w="12700" cap="flat" cmpd="sng" algn="ctr">
            <a:noFill/>
            <a:prstDash val="solid"/>
            <a:miter lim="800000"/>
          </a:ln>
          <a:effectLst/>
        </p:spPr>
        <p:txBody>
          <a:bodyPr anchor="ctr"/>
          <a:lstStyle/>
          <a:p>
            <a:pPr algn="ctr" fontAlgn="auto">
              <a:spcBef>
                <a:spcPts val="0"/>
              </a:spcBef>
              <a:spcAft>
                <a:spcPts val="0"/>
              </a:spcAft>
              <a:defRPr/>
            </a:pPr>
            <a:endParaRPr lang="en-US" sz="3190" kern="0">
              <a:solidFill>
                <a:prstClr val="white"/>
              </a:solidFill>
              <a:latin typeface="等线" panose="02010600030101010101" charset="-122"/>
              <a:ea typeface="+mn-ea"/>
            </a:endParaRPr>
          </a:p>
        </p:txBody>
      </p:sp>
      <p:sp>
        <p:nvSpPr>
          <p:cNvPr id="7" name="文本框 3"/>
          <p:cNvSpPr txBox="1"/>
          <p:nvPr>
            <p:custDataLst>
              <p:tags r:id="rId6"/>
            </p:custDataLst>
          </p:nvPr>
        </p:nvSpPr>
        <p:spPr bwMode="auto">
          <a:xfrm>
            <a:off x="6416675" y="1531938"/>
            <a:ext cx="1670050" cy="598487"/>
          </a:xfrm>
          <a:prstGeom prst="rect">
            <a:avLst/>
          </a:prstGeom>
          <a:noFill/>
          <a:ln w="9525">
            <a:noFill/>
          </a:ln>
        </p:spPr>
        <p:txBody>
          <a:bodyPr>
            <a:spAutoFit/>
          </a:bodyPr>
          <a:lstStyle/>
          <a:p>
            <a:pPr algn="ctr" eaLnBrk="0" hangingPunct="0">
              <a:lnSpc>
                <a:spcPct val="120000"/>
              </a:lnSpc>
              <a:spcBef>
                <a:spcPts val="1400"/>
              </a:spcBef>
              <a:defRPr/>
            </a:pPr>
            <a:r>
              <a:rPr lang="zh-CN" altLang="en-US" sz="3000" b="1" dirty="0">
                <a:solidFill>
                  <a:schemeClr val="bg1"/>
                </a:solidFill>
                <a:effectLst>
                  <a:outerShdw blurRad="38100" dist="38100" dir="2700000" algn="tl">
                    <a:srgbClr val="000000">
                      <a:alpha val="43137"/>
                    </a:srgbClr>
                  </a:outerShdw>
                </a:effectLst>
              </a:rPr>
              <a:t>习近平</a:t>
            </a:r>
            <a:endParaRPr lang="zh-CN" altLang="en-US" sz="3000" b="1" dirty="0">
              <a:solidFill>
                <a:schemeClr val="bg1"/>
              </a:solidFill>
              <a:effectLst>
                <a:outerShdw blurRad="38100" dist="38100" dir="2700000" algn="tl">
                  <a:srgbClr val="000000">
                    <a:alpha val="43137"/>
                  </a:srgbClr>
                </a:outerShdw>
              </a:effectLst>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椭圆 7"/>
          <p:cNvSpPr/>
          <p:nvPr>
            <p:custDataLst>
              <p:tags r:id="rId1"/>
            </p:custDataLst>
          </p:nvPr>
        </p:nvSpPr>
        <p:spPr>
          <a:xfrm>
            <a:off x="7343775" y="3075940"/>
            <a:ext cx="3556000" cy="3556000"/>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椭圆 13"/>
          <p:cNvSpPr/>
          <p:nvPr>
            <p:custDataLst>
              <p:tags r:id="rId2"/>
            </p:custDataLst>
          </p:nvPr>
        </p:nvSpPr>
        <p:spPr>
          <a:xfrm>
            <a:off x="1400175" y="3075940"/>
            <a:ext cx="3556000" cy="3556000"/>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3"/>
            </p:custDataLst>
          </p:nvPr>
        </p:nvSpPr>
        <p:spPr>
          <a:xfrm>
            <a:off x="1588135" y="4095750"/>
            <a:ext cx="2555240" cy="146621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人民立场是社会主义核心价值观的根本立场。</a:t>
            </a:r>
            <a:endPar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custDataLst>
              <p:tags r:id="rId4"/>
            </p:custDataLst>
          </p:nvPr>
        </p:nvPicPr>
        <p:blipFill rotWithShape="1">
          <a:blip r:embed="rId5"/>
          <a:srcRect l="15731" r="15731"/>
          <a:stretch>
            <a:fillRect/>
          </a:stretch>
        </p:blipFill>
        <p:spPr>
          <a:xfrm>
            <a:off x="4143375" y="2771140"/>
            <a:ext cx="3962400" cy="3962400"/>
          </a:xfrm>
          <a:custGeom>
            <a:avLst/>
            <a:gdLst/>
            <a:ahLst/>
            <a:cxnLst>
              <a:cxn ang="3">
                <a:pos x="hc" y="t"/>
              </a:cxn>
              <a:cxn ang="cd2">
                <a:pos x="l" y="vc"/>
              </a:cxn>
              <a:cxn ang="cd4">
                <a:pos x="hc" y="b"/>
              </a:cxn>
              <a:cxn ang="0">
                <a:pos x="r" y="vc"/>
              </a:cxn>
            </a:cxnLst>
            <a:rect l="l" t="t" r="r" b="b"/>
            <a:pathLst>
              <a:path w="6240" h="6240">
                <a:moveTo>
                  <a:pt x="3120" y="0"/>
                </a:moveTo>
                <a:cubicBezTo>
                  <a:pt x="4843" y="0"/>
                  <a:pt x="6240" y="1397"/>
                  <a:pt x="6240" y="3120"/>
                </a:cubicBezTo>
                <a:cubicBezTo>
                  <a:pt x="6240" y="4843"/>
                  <a:pt x="4843" y="6240"/>
                  <a:pt x="3120" y="6240"/>
                </a:cubicBezTo>
                <a:cubicBezTo>
                  <a:pt x="1397" y="6240"/>
                  <a:pt x="0" y="4843"/>
                  <a:pt x="0" y="3120"/>
                </a:cubicBezTo>
                <a:cubicBezTo>
                  <a:pt x="0" y="1397"/>
                  <a:pt x="1397" y="0"/>
                  <a:pt x="3120" y="0"/>
                </a:cubicBezTo>
                <a:close/>
              </a:path>
            </a:pathLst>
          </a:custGeom>
        </p:spPr>
      </p:pic>
      <p:sp>
        <p:nvSpPr>
          <p:cNvPr id="7" name="Title 6"/>
          <p:cNvSpPr txBox="1"/>
          <p:nvPr>
            <p:custDataLst>
              <p:tags r:id="rId6"/>
            </p:custDataLst>
          </p:nvPr>
        </p:nvSpPr>
        <p:spPr>
          <a:xfrm>
            <a:off x="8258175" y="4295140"/>
            <a:ext cx="1981200" cy="10668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just" fontAlgn="auto">
              <a:lnSpc>
                <a:spcPct val="120000"/>
              </a:lnSpc>
              <a:spcBef>
                <a:spcPts val="0"/>
              </a:spcBef>
              <a:spcAft>
                <a:spcPts val="800"/>
              </a:spcAft>
              <a:buSzPct val="100000"/>
            </a:pPr>
            <a:r>
              <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人民性是社会主义核心价值观的根本特性。</a:t>
            </a:r>
            <a:endParaRPr lang="zh-CN" altLang="en-US" sz="2000" spc="18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51612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（二）彰显人民至上的价值立场</a:t>
            </a:r>
            <a:endParaRPr lang="zh-CN" sz="2800" b="1" noProof="0" dirty="0">
              <a:ln>
                <a:noFill/>
              </a:ln>
              <a:effectLst/>
              <a:uLnTx/>
              <a:uFillTx/>
              <a:cs typeface="+mn-ea"/>
              <a:sym typeface="Arial" panose="020B0604020202020204" pitchFamily="34" charset="0"/>
            </a:endParaRPr>
          </a:p>
        </p:txBody>
      </p:sp>
      <p:sp>
        <p:nvSpPr>
          <p:cNvPr id="3" name="Title 6"/>
          <p:cNvSpPr txBox="1"/>
          <p:nvPr>
            <p:custDataLst>
              <p:tags r:id="rId7"/>
            </p:custDataLst>
          </p:nvPr>
        </p:nvSpPr>
        <p:spPr>
          <a:xfrm>
            <a:off x="1075055" y="180149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、尊重人民群众历史主体地位</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 name="任意多边形: 形状 125"/>
          <p:cNvSpPr/>
          <p:nvPr>
            <p:custDataLst>
              <p:tags r:id="rId1"/>
            </p:custDataLst>
          </p:nvPr>
        </p:nvSpPr>
        <p:spPr>
          <a:xfrm>
            <a:off x="64135" y="4972050"/>
            <a:ext cx="2863850" cy="1885950"/>
          </a:xfrm>
          <a:custGeom>
            <a:avLst/>
            <a:gdLst>
              <a:gd name="connsiteX0" fmla="*/ 2481665 w 2863850"/>
              <a:gd name="connsiteY0" fmla="*/ 0 h 1885950"/>
              <a:gd name="connsiteX1" fmla="*/ 2863850 w 2863850"/>
              <a:gd name="connsiteY1" fmla="*/ 0 h 1885950"/>
              <a:gd name="connsiteX2" fmla="*/ 1914565 w 2863850"/>
              <a:gd name="connsiteY2" fmla="*/ 1885950 h 1885950"/>
              <a:gd name="connsiteX3" fmla="*/ 1532380 w 2863850"/>
              <a:gd name="connsiteY3" fmla="*/ 1885950 h 1885950"/>
              <a:gd name="connsiteX4" fmla="*/ 1715475 w 2863850"/>
              <a:gd name="connsiteY4" fmla="*/ 0 h 1885950"/>
              <a:gd name="connsiteX5" fmla="*/ 2097660 w 2863850"/>
              <a:gd name="connsiteY5" fmla="*/ 0 h 1885950"/>
              <a:gd name="connsiteX6" fmla="*/ 1148375 w 2863850"/>
              <a:gd name="connsiteY6" fmla="*/ 1885950 h 1885950"/>
              <a:gd name="connsiteX7" fmla="*/ 766190 w 2863850"/>
              <a:gd name="connsiteY7" fmla="*/ 1885950 h 1885950"/>
              <a:gd name="connsiteX8" fmla="*/ 949285 w 2863850"/>
              <a:gd name="connsiteY8" fmla="*/ 0 h 1885950"/>
              <a:gd name="connsiteX9" fmla="*/ 1331470 w 2863850"/>
              <a:gd name="connsiteY9" fmla="*/ 0 h 1885950"/>
              <a:gd name="connsiteX10" fmla="*/ 382185 w 2863850"/>
              <a:gd name="connsiteY10" fmla="*/ 1885950 h 1885950"/>
              <a:gd name="connsiteX11" fmla="*/ 0 w 2863850"/>
              <a:gd name="connsiteY11"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3850" h="1885950">
                <a:moveTo>
                  <a:pt x="2481665" y="0"/>
                </a:moveTo>
                <a:lnTo>
                  <a:pt x="2863850" y="0"/>
                </a:lnTo>
                <a:lnTo>
                  <a:pt x="1914565" y="1885950"/>
                </a:lnTo>
                <a:lnTo>
                  <a:pt x="1532380" y="1885950"/>
                </a:lnTo>
                <a:close/>
                <a:moveTo>
                  <a:pt x="1715475" y="0"/>
                </a:moveTo>
                <a:lnTo>
                  <a:pt x="2097660" y="0"/>
                </a:lnTo>
                <a:lnTo>
                  <a:pt x="1148375" y="1885950"/>
                </a:lnTo>
                <a:lnTo>
                  <a:pt x="766190" y="1885950"/>
                </a:lnTo>
                <a:close/>
                <a:moveTo>
                  <a:pt x="949285" y="0"/>
                </a:moveTo>
                <a:lnTo>
                  <a:pt x="1331470" y="0"/>
                </a:lnTo>
                <a:lnTo>
                  <a:pt x="382185" y="1885950"/>
                </a:lnTo>
                <a:lnTo>
                  <a:pt x="0" y="188595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7" name="任意多边形: 形状 126"/>
          <p:cNvSpPr/>
          <p:nvPr>
            <p:custDataLst>
              <p:tags r:id="rId2"/>
            </p:custDataLst>
          </p:nvPr>
        </p:nvSpPr>
        <p:spPr>
          <a:xfrm>
            <a:off x="10503535" y="1549399"/>
            <a:ext cx="1311274" cy="1312544"/>
          </a:xfrm>
          <a:custGeom>
            <a:avLst/>
            <a:gdLst>
              <a:gd name="connsiteX0" fmla="*/ 1296949 w 1311274"/>
              <a:gd name="connsiteY0" fmla="*/ 1283886 h 1312544"/>
              <a:gd name="connsiteX1" fmla="*/ 1311274 w 1311274"/>
              <a:gd name="connsiteY1" fmla="*/ 1298215 h 1312544"/>
              <a:gd name="connsiteX2" fmla="*/ 1296949 w 1311274"/>
              <a:gd name="connsiteY2" fmla="*/ 1312544 h 1312544"/>
              <a:gd name="connsiteX3" fmla="*/ 1282623 w 1311274"/>
              <a:gd name="connsiteY3" fmla="*/ 1298215 h 1312544"/>
              <a:gd name="connsiteX4" fmla="*/ 1296949 w 1311274"/>
              <a:gd name="connsiteY4" fmla="*/ 1283886 h 1312544"/>
              <a:gd name="connsiteX5" fmla="*/ 1154647 w 1311274"/>
              <a:gd name="connsiteY5" fmla="*/ 1283886 h 1312544"/>
              <a:gd name="connsiteX6" fmla="*/ 1168972 w 1311274"/>
              <a:gd name="connsiteY6" fmla="*/ 1298215 h 1312544"/>
              <a:gd name="connsiteX7" fmla="*/ 1154647 w 1311274"/>
              <a:gd name="connsiteY7" fmla="*/ 1312544 h 1312544"/>
              <a:gd name="connsiteX8" fmla="*/ 1140321 w 1311274"/>
              <a:gd name="connsiteY8" fmla="*/ 1298215 h 1312544"/>
              <a:gd name="connsiteX9" fmla="*/ 1154647 w 1311274"/>
              <a:gd name="connsiteY9" fmla="*/ 1283886 h 1312544"/>
              <a:gd name="connsiteX10" fmla="*/ 1012347 w 1311274"/>
              <a:gd name="connsiteY10" fmla="*/ 1283886 h 1312544"/>
              <a:gd name="connsiteX11" fmla="*/ 1026672 w 1311274"/>
              <a:gd name="connsiteY11" fmla="*/ 1298215 h 1312544"/>
              <a:gd name="connsiteX12" fmla="*/ 1012347 w 1311274"/>
              <a:gd name="connsiteY12" fmla="*/ 1312544 h 1312544"/>
              <a:gd name="connsiteX13" fmla="*/ 998021 w 1311274"/>
              <a:gd name="connsiteY13" fmla="*/ 1298215 h 1312544"/>
              <a:gd name="connsiteX14" fmla="*/ 1012347 w 1311274"/>
              <a:gd name="connsiteY14" fmla="*/ 1283886 h 1312544"/>
              <a:gd name="connsiteX15" fmla="*/ 869090 w 1311274"/>
              <a:gd name="connsiteY15" fmla="*/ 1283886 h 1312544"/>
              <a:gd name="connsiteX16" fmla="*/ 883415 w 1311274"/>
              <a:gd name="connsiteY16" fmla="*/ 1298215 h 1312544"/>
              <a:gd name="connsiteX17" fmla="*/ 869090 w 1311274"/>
              <a:gd name="connsiteY17" fmla="*/ 1312544 h 1312544"/>
              <a:gd name="connsiteX18" fmla="*/ 854764 w 1311274"/>
              <a:gd name="connsiteY18" fmla="*/ 1298215 h 1312544"/>
              <a:gd name="connsiteX19" fmla="*/ 869090 w 1311274"/>
              <a:gd name="connsiteY19" fmla="*/ 1283886 h 1312544"/>
              <a:gd name="connsiteX20" fmla="*/ 726788 w 1311274"/>
              <a:gd name="connsiteY20" fmla="*/ 1283886 h 1312544"/>
              <a:gd name="connsiteX21" fmla="*/ 741113 w 1311274"/>
              <a:gd name="connsiteY21" fmla="*/ 1298215 h 1312544"/>
              <a:gd name="connsiteX22" fmla="*/ 726788 w 1311274"/>
              <a:gd name="connsiteY22" fmla="*/ 1312544 h 1312544"/>
              <a:gd name="connsiteX23" fmla="*/ 712462 w 1311274"/>
              <a:gd name="connsiteY23" fmla="*/ 1298215 h 1312544"/>
              <a:gd name="connsiteX24" fmla="*/ 726788 w 1311274"/>
              <a:gd name="connsiteY24" fmla="*/ 1283886 h 1312544"/>
              <a:gd name="connsiteX25" fmla="*/ 584487 w 1311274"/>
              <a:gd name="connsiteY25" fmla="*/ 1283886 h 1312544"/>
              <a:gd name="connsiteX26" fmla="*/ 598812 w 1311274"/>
              <a:gd name="connsiteY26" fmla="*/ 1298215 h 1312544"/>
              <a:gd name="connsiteX27" fmla="*/ 584487 w 1311274"/>
              <a:gd name="connsiteY27" fmla="*/ 1312544 h 1312544"/>
              <a:gd name="connsiteX28" fmla="*/ 570161 w 1311274"/>
              <a:gd name="connsiteY28" fmla="*/ 1298215 h 1312544"/>
              <a:gd name="connsiteX29" fmla="*/ 584487 w 1311274"/>
              <a:gd name="connsiteY29" fmla="*/ 1283886 h 1312544"/>
              <a:gd name="connsiteX30" fmla="*/ 441230 w 1311274"/>
              <a:gd name="connsiteY30" fmla="*/ 1283886 h 1312544"/>
              <a:gd name="connsiteX31" fmla="*/ 455555 w 1311274"/>
              <a:gd name="connsiteY31" fmla="*/ 1298215 h 1312544"/>
              <a:gd name="connsiteX32" fmla="*/ 441230 w 1311274"/>
              <a:gd name="connsiteY32" fmla="*/ 1312544 h 1312544"/>
              <a:gd name="connsiteX33" fmla="*/ 426904 w 1311274"/>
              <a:gd name="connsiteY33" fmla="*/ 1298215 h 1312544"/>
              <a:gd name="connsiteX34" fmla="*/ 441230 w 1311274"/>
              <a:gd name="connsiteY34" fmla="*/ 1283886 h 1312544"/>
              <a:gd name="connsiteX35" fmla="*/ 298929 w 1311274"/>
              <a:gd name="connsiteY35" fmla="*/ 1283886 h 1312544"/>
              <a:gd name="connsiteX36" fmla="*/ 313254 w 1311274"/>
              <a:gd name="connsiteY36" fmla="*/ 1298215 h 1312544"/>
              <a:gd name="connsiteX37" fmla="*/ 298929 w 1311274"/>
              <a:gd name="connsiteY37" fmla="*/ 1312544 h 1312544"/>
              <a:gd name="connsiteX38" fmla="*/ 284603 w 1311274"/>
              <a:gd name="connsiteY38" fmla="*/ 1298215 h 1312544"/>
              <a:gd name="connsiteX39" fmla="*/ 298929 w 1311274"/>
              <a:gd name="connsiteY39" fmla="*/ 1283886 h 1312544"/>
              <a:gd name="connsiteX40" fmla="*/ 156627 w 1311274"/>
              <a:gd name="connsiteY40" fmla="*/ 1283886 h 1312544"/>
              <a:gd name="connsiteX41" fmla="*/ 170952 w 1311274"/>
              <a:gd name="connsiteY41" fmla="*/ 1298215 h 1312544"/>
              <a:gd name="connsiteX42" fmla="*/ 156627 w 1311274"/>
              <a:gd name="connsiteY42" fmla="*/ 1312544 h 1312544"/>
              <a:gd name="connsiteX43" fmla="*/ 142301 w 1311274"/>
              <a:gd name="connsiteY43" fmla="*/ 1298215 h 1312544"/>
              <a:gd name="connsiteX44" fmla="*/ 156627 w 1311274"/>
              <a:gd name="connsiteY44" fmla="*/ 1283886 h 1312544"/>
              <a:gd name="connsiteX45" fmla="*/ 14326 w 1311274"/>
              <a:gd name="connsiteY45" fmla="*/ 1283886 h 1312544"/>
              <a:gd name="connsiteX46" fmla="*/ 28651 w 1311274"/>
              <a:gd name="connsiteY46" fmla="*/ 1298215 h 1312544"/>
              <a:gd name="connsiteX47" fmla="*/ 14326 w 1311274"/>
              <a:gd name="connsiteY47" fmla="*/ 1312544 h 1312544"/>
              <a:gd name="connsiteX48" fmla="*/ 0 w 1311274"/>
              <a:gd name="connsiteY48" fmla="*/ 1298215 h 1312544"/>
              <a:gd name="connsiteX49" fmla="*/ 14326 w 1311274"/>
              <a:gd name="connsiteY49" fmla="*/ 1283886 h 1312544"/>
              <a:gd name="connsiteX50" fmla="*/ 1296949 w 1311274"/>
              <a:gd name="connsiteY50" fmla="*/ 1141550 h 1312544"/>
              <a:gd name="connsiteX51" fmla="*/ 1311274 w 1311274"/>
              <a:gd name="connsiteY51" fmla="*/ 1155879 h 1312544"/>
              <a:gd name="connsiteX52" fmla="*/ 1296949 w 1311274"/>
              <a:gd name="connsiteY52" fmla="*/ 1170208 h 1312544"/>
              <a:gd name="connsiteX53" fmla="*/ 1282623 w 1311274"/>
              <a:gd name="connsiteY53" fmla="*/ 1155879 h 1312544"/>
              <a:gd name="connsiteX54" fmla="*/ 1296949 w 1311274"/>
              <a:gd name="connsiteY54" fmla="*/ 1141550 h 1312544"/>
              <a:gd name="connsiteX55" fmla="*/ 1154647 w 1311274"/>
              <a:gd name="connsiteY55" fmla="*/ 1141550 h 1312544"/>
              <a:gd name="connsiteX56" fmla="*/ 1168972 w 1311274"/>
              <a:gd name="connsiteY56" fmla="*/ 1155879 h 1312544"/>
              <a:gd name="connsiteX57" fmla="*/ 1154647 w 1311274"/>
              <a:gd name="connsiteY57" fmla="*/ 1170208 h 1312544"/>
              <a:gd name="connsiteX58" fmla="*/ 1140321 w 1311274"/>
              <a:gd name="connsiteY58" fmla="*/ 1155879 h 1312544"/>
              <a:gd name="connsiteX59" fmla="*/ 1154647 w 1311274"/>
              <a:gd name="connsiteY59" fmla="*/ 1141550 h 1312544"/>
              <a:gd name="connsiteX60" fmla="*/ 1012347 w 1311274"/>
              <a:gd name="connsiteY60" fmla="*/ 1141550 h 1312544"/>
              <a:gd name="connsiteX61" fmla="*/ 1026672 w 1311274"/>
              <a:gd name="connsiteY61" fmla="*/ 1155879 h 1312544"/>
              <a:gd name="connsiteX62" fmla="*/ 1012347 w 1311274"/>
              <a:gd name="connsiteY62" fmla="*/ 1170208 h 1312544"/>
              <a:gd name="connsiteX63" fmla="*/ 998021 w 1311274"/>
              <a:gd name="connsiteY63" fmla="*/ 1155879 h 1312544"/>
              <a:gd name="connsiteX64" fmla="*/ 1012347 w 1311274"/>
              <a:gd name="connsiteY64" fmla="*/ 1141550 h 1312544"/>
              <a:gd name="connsiteX65" fmla="*/ 869090 w 1311274"/>
              <a:gd name="connsiteY65" fmla="*/ 1141550 h 1312544"/>
              <a:gd name="connsiteX66" fmla="*/ 883415 w 1311274"/>
              <a:gd name="connsiteY66" fmla="*/ 1155879 h 1312544"/>
              <a:gd name="connsiteX67" fmla="*/ 869090 w 1311274"/>
              <a:gd name="connsiteY67" fmla="*/ 1170208 h 1312544"/>
              <a:gd name="connsiteX68" fmla="*/ 854764 w 1311274"/>
              <a:gd name="connsiteY68" fmla="*/ 1155879 h 1312544"/>
              <a:gd name="connsiteX69" fmla="*/ 869090 w 1311274"/>
              <a:gd name="connsiteY69" fmla="*/ 1141550 h 1312544"/>
              <a:gd name="connsiteX70" fmla="*/ 726788 w 1311274"/>
              <a:gd name="connsiteY70" fmla="*/ 1141550 h 1312544"/>
              <a:gd name="connsiteX71" fmla="*/ 741113 w 1311274"/>
              <a:gd name="connsiteY71" fmla="*/ 1155879 h 1312544"/>
              <a:gd name="connsiteX72" fmla="*/ 726788 w 1311274"/>
              <a:gd name="connsiteY72" fmla="*/ 1170208 h 1312544"/>
              <a:gd name="connsiteX73" fmla="*/ 712462 w 1311274"/>
              <a:gd name="connsiteY73" fmla="*/ 1155879 h 1312544"/>
              <a:gd name="connsiteX74" fmla="*/ 726788 w 1311274"/>
              <a:gd name="connsiteY74" fmla="*/ 1141550 h 1312544"/>
              <a:gd name="connsiteX75" fmla="*/ 584487 w 1311274"/>
              <a:gd name="connsiteY75" fmla="*/ 1141550 h 1312544"/>
              <a:gd name="connsiteX76" fmla="*/ 598812 w 1311274"/>
              <a:gd name="connsiteY76" fmla="*/ 1155879 h 1312544"/>
              <a:gd name="connsiteX77" fmla="*/ 584487 w 1311274"/>
              <a:gd name="connsiteY77" fmla="*/ 1170208 h 1312544"/>
              <a:gd name="connsiteX78" fmla="*/ 570161 w 1311274"/>
              <a:gd name="connsiteY78" fmla="*/ 1155879 h 1312544"/>
              <a:gd name="connsiteX79" fmla="*/ 584487 w 1311274"/>
              <a:gd name="connsiteY79" fmla="*/ 1141550 h 1312544"/>
              <a:gd name="connsiteX80" fmla="*/ 441230 w 1311274"/>
              <a:gd name="connsiteY80" fmla="*/ 1141550 h 1312544"/>
              <a:gd name="connsiteX81" fmla="*/ 455555 w 1311274"/>
              <a:gd name="connsiteY81" fmla="*/ 1155879 h 1312544"/>
              <a:gd name="connsiteX82" fmla="*/ 441230 w 1311274"/>
              <a:gd name="connsiteY82" fmla="*/ 1170208 h 1312544"/>
              <a:gd name="connsiteX83" fmla="*/ 426904 w 1311274"/>
              <a:gd name="connsiteY83" fmla="*/ 1155879 h 1312544"/>
              <a:gd name="connsiteX84" fmla="*/ 441230 w 1311274"/>
              <a:gd name="connsiteY84" fmla="*/ 1141550 h 1312544"/>
              <a:gd name="connsiteX85" fmla="*/ 298929 w 1311274"/>
              <a:gd name="connsiteY85" fmla="*/ 1141550 h 1312544"/>
              <a:gd name="connsiteX86" fmla="*/ 313254 w 1311274"/>
              <a:gd name="connsiteY86" fmla="*/ 1155879 h 1312544"/>
              <a:gd name="connsiteX87" fmla="*/ 298929 w 1311274"/>
              <a:gd name="connsiteY87" fmla="*/ 1170208 h 1312544"/>
              <a:gd name="connsiteX88" fmla="*/ 284603 w 1311274"/>
              <a:gd name="connsiteY88" fmla="*/ 1155879 h 1312544"/>
              <a:gd name="connsiteX89" fmla="*/ 298929 w 1311274"/>
              <a:gd name="connsiteY89" fmla="*/ 1141550 h 1312544"/>
              <a:gd name="connsiteX90" fmla="*/ 156627 w 1311274"/>
              <a:gd name="connsiteY90" fmla="*/ 1141550 h 1312544"/>
              <a:gd name="connsiteX91" fmla="*/ 170952 w 1311274"/>
              <a:gd name="connsiteY91" fmla="*/ 1155879 h 1312544"/>
              <a:gd name="connsiteX92" fmla="*/ 156627 w 1311274"/>
              <a:gd name="connsiteY92" fmla="*/ 1170208 h 1312544"/>
              <a:gd name="connsiteX93" fmla="*/ 142301 w 1311274"/>
              <a:gd name="connsiteY93" fmla="*/ 1155879 h 1312544"/>
              <a:gd name="connsiteX94" fmla="*/ 156627 w 1311274"/>
              <a:gd name="connsiteY94" fmla="*/ 1141550 h 1312544"/>
              <a:gd name="connsiteX95" fmla="*/ 14326 w 1311274"/>
              <a:gd name="connsiteY95" fmla="*/ 1140595 h 1312544"/>
              <a:gd name="connsiteX96" fmla="*/ 28651 w 1311274"/>
              <a:gd name="connsiteY96" fmla="*/ 1154924 h 1312544"/>
              <a:gd name="connsiteX97" fmla="*/ 14326 w 1311274"/>
              <a:gd name="connsiteY97" fmla="*/ 1169253 h 1312544"/>
              <a:gd name="connsiteX98" fmla="*/ 0 w 1311274"/>
              <a:gd name="connsiteY98" fmla="*/ 1154924 h 1312544"/>
              <a:gd name="connsiteX99" fmla="*/ 14326 w 1311274"/>
              <a:gd name="connsiteY99" fmla="*/ 1140595 h 1312544"/>
              <a:gd name="connsiteX100" fmla="*/ 1296949 w 1311274"/>
              <a:gd name="connsiteY100" fmla="*/ 998260 h 1312544"/>
              <a:gd name="connsiteX101" fmla="*/ 1311274 w 1311274"/>
              <a:gd name="connsiteY101" fmla="*/ 1012589 h 1312544"/>
              <a:gd name="connsiteX102" fmla="*/ 1296949 w 1311274"/>
              <a:gd name="connsiteY102" fmla="*/ 1026918 h 1312544"/>
              <a:gd name="connsiteX103" fmla="*/ 1282623 w 1311274"/>
              <a:gd name="connsiteY103" fmla="*/ 1012589 h 1312544"/>
              <a:gd name="connsiteX104" fmla="*/ 1296949 w 1311274"/>
              <a:gd name="connsiteY104" fmla="*/ 998260 h 1312544"/>
              <a:gd name="connsiteX105" fmla="*/ 1154647 w 1311274"/>
              <a:gd name="connsiteY105" fmla="*/ 998260 h 1312544"/>
              <a:gd name="connsiteX106" fmla="*/ 1168972 w 1311274"/>
              <a:gd name="connsiteY106" fmla="*/ 1012589 h 1312544"/>
              <a:gd name="connsiteX107" fmla="*/ 1154647 w 1311274"/>
              <a:gd name="connsiteY107" fmla="*/ 1026918 h 1312544"/>
              <a:gd name="connsiteX108" fmla="*/ 1140321 w 1311274"/>
              <a:gd name="connsiteY108" fmla="*/ 1012589 h 1312544"/>
              <a:gd name="connsiteX109" fmla="*/ 1154647 w 1311274"/>
              <a:gd name="connsiteY109" fmla="*/ 998260 h 1312544"/>
              <a:gd name="connsiteX110" fmla="*/ 1012347 w 1311274"/>
              <a:gd name="connsiteY110" fmla="*/ 998260 h 1312544"/>
              <a:gd name="connsiteX111" fmla="*/ 1026672 w 1311274"/>
              <a:gd name="connsiteY111" fmla="*/ 1012589 h 1312544"/>
              <a:gd name="connsiteX112" fmla="*/ 1012347 w 1311274"/>
              <a:gd name="connsiteY112" fmla="*/ 1026918 h 1312544"/>
              <a:gd name="connsiteX113" fmla="*/ 998021 w 1311274"/>
              <a:gd name="connsiteY113" fmla="*/ 1012589 h 1312544"/>
              <a:gd name="connsiteX114" fmla="*/ 1012347 w 1311274"/>
              <a:gd name="connsiteY114" fmla="*/ 998260 h 1312544"/>
              <a:gd name="connsiteX115" fmla="*/ 869090 w 1311274"/>
              <a:gd name="connsiteY115" fmla="*/ 998260 h 1312544"/>
              <a:gd name="connsiteX116" fmla="*/ 883415 w 1311274"/>
              <a:gd name="connsiteY116" fmla="*/ 1012589 h 1312544"/>
              <a:gd name="connsiteX117" fmla="*/ 869090 w 1311274"/>
              <a:gd name="connsiteY117" fmla="*/ 1026918 h 1312544"/>
              <a:gd name="connsiteX118" fmla="*/ 854764 w 1311274"/>
              <a:gd name="connsiteY118" fmla="*/ 1012589 h 1312544"/>
              <a:gd name="connsiteX119" fmla="*/ 869090 w 1311274"/>
              <a:gd name="connsiteY119" fmla="*/ 998260 h 1312544"/>
              <a:gd name="connsiteX120" fmla="*/ 726788 w 1311274"/>
              <a:gd name="connsiteY120" fmla="*/ 998260 h 1312544"/>
              <a:gd name="connsiteX121" fmla="*/ 741113 w 1311274"/>
              <a:gd name="connsiteY121" fmla="*/ 1012589 h 1312544"/>
              <a:gd name="connsiteX122" fmla="*/ 726788 w 1311274"/>
              <a:gd name="connsiteY122" fmla="*/ 1026918 h 1312544"/>
              <a:gd name="connsiteX123" fmla="*/ 712462 w 1311274"/>
              <a:gd name="connsiteY123" fmla="*/ 1012589 h 1312544"/>
              <a:gd name="connsiteX124" fmla="*/ 726788 w 1311274"/>
              <a:gd name="connsiteY124" fmla="*/ 998260 h 1312544"/>
              <a:gd name="connsiteX125" fmla="*/ 584487 w 1311274"/>
              <a:gd name="connsiteY125" fmla="*/ 998260 h 1312544"/>
              <a:gd name="connsiteX126" fmla="*/ 598812 w 1311274"/>
              <a:gd name="connsiteY126" fmla="*/ 1012589 h 1312544"/>
              <a:gd name="connsiteX127" fmla="*/ 584487 w 1311274"/>
              <a:gd name="connsiteY127" fmla="*/ 1026918 h 1312544"/>
              <a:gd name="connsiteX128" fmla="*/ 570161 w 1311274"/>
              <a:gd name="connsiteY128" fmla="*/ 1012589 h 1312544"/>
              <a:gd name="connsiteX129" fmla="*/ 584487 w 1311274"/>
              <a:gd name="connsiteY129" fmla="*/ 998260 h 1312544"/>
              <a:gd name="connsiteX130" fmla="*/ 441230 w 1311274"/>
              <a:gd name="connsiteY130" fmla="*/ 998260 h 1312544"/>
              <a:gd name="connsiteX131" fmla="*/ 455555 w 1311274"/>
              <a:gd name="connsiteY131" fmla="*/ 1012589 h 1312544"/>
              <a:gd name="connsiteX132" fmla="*/ 441230 w 1311274"/>
              <a:gd name="connsiteY132" fmla="*/ 1026918 h 1312544"/>
              <a:gd name="connsiteX133" fmla="*/ 426904 w 1311274"/>
              <a:gd name="connsiteY133" fmla="*/ 1012589 h 1312544"/>
              <a:gd name="connsiteX134" fmla="*/ 441230 w 1311274"/>
              <a:gd name="connsiteY134" fmla="*/ 998260 h 1312544"/>
              <a:gd name="connsiteX135" fmla="*/ 298929 w 1311274"/>
              <a:gd name="connsiteY135" fmla="*/ 998260 h 1312544"/>
              <a:gd name="connsiteX136" fmla="*/ 313254 w 1311274"/>
              <a:gd name="connsiteY136" fmla="*/ 1012589 h 1312544"/>
              <a:gd name="connsiteX137" fmla="*/ 298929 w 1311274"/>
              <a:gd name="connsiteY137" fmla="*/ 1026918 h 1312544"/>
              <a:gd name="connsiteX138" fmla="*/ 284603 w 1311274"/>
              <a:gd name="connsiteY138" fmla="*/ 1012589 h 1312544"/>
              <a:gd name="connsiteX139" fmla="*/ 298929 w 1311274"/>
              <a:gd name="connsiteY139" fmla="*/ 998260 h 1312544"/>
              <a:gd name="connsiteX140" fmla="*/ 156627 w 1311274"/>
              <a:gd name="connsiteY140" fmla="*/ 998260 h 1312544"/>
              <a:gd name="connsiteX141" fmla="*/ 170952 w 1311274"/>
              <a:gd name="connsiteY141" fmla="*/ 1012589 h 1312544"/>
              <a:gd name="connsiteX142" fmla="*/ 156627 w 1311274"/>
              <a:gd name="connsiteY142" fmla="*/ 1026918 h 1312544"/>
              <a:gd name="connsiteX143" fmla="*/ 142301 w 1311274"/>
              <a:gd name="connsiteY143" fmla="*/ 1012589 h 1312544"/>
              <a:gd name="connsiteX144" fmla="*/ 156627 w 1311274"/>
              <a:gd name="connsiteY144" fmla="*/ 998260 h 1312544"/>
              <a:gd name="connsiteX145" fmla="*/ 14326 w 1311274"/>
              <a:gd name="connsiteY145" fmla="*/ 998260 h 1312544"/>
              <a:gd name="connsiteX146" fmla="*/ 28651 w 1311274"/>
              <a:gd name="connsiteY146" fmla="*/ 1012589 h 1312544"/>
              <a:gd name="connsiteX147" fmla="*/ 14326 w 1311274"/>
              <a:gd name="connsiteY147" fmla="*/ 1026918 h 1312544"/>
              <a:gd name="connsiteX148" fmla="*/ 0 w 1311274"/>
              <a:gd name="connsiteY148" fmla="*/ 1012589 h 1312544"/>
              <a:gd name="connsiteX149" fmla="*/ 14326 w 1311274"/>
              <a:gd name="connsiteY149" fmla="*/ 998260 h 1312544"/>
              <a:gd name="connsiteX150" fmla="*/ 1296949 w 1311274"/>
              <a:gd name="connsiteY150" fmla="*/ 855924 h 1312544"/>
              <a:gd name="connsiteX151" fmla="*/ 1311274 w 1311274"/>
              <a:gd name="connsiteY151" fmla="*/ 870253 h 1312544"/>
              <a:gd name="connsiteX152" fmla="*/ 1296949 w 1311274"/>
              <a:gd name="connsiteY152" fmla="*/ 884582 h 1312544"/>
              <a:gd name="connsiteX153" fmla="*/ 1282623 w 1311274"/>
              <a:gd name="connsiteY153" fmla="*/ 870253 h 1312544"/>
              <a:gd name="connsiteX154" fmla="*/ 1296949 w 1311274"/>
              <a:gd name="connsiteY154" fmla="*/ 855924 h 1312544"/>
              <a:gd name="connsiteX155" fmla="*/ 1154647 w 1311274"/>
              <a:gd name="connsiteY155" fmla="*/ 855924 h 1312544"/>
              <a:gd name="connsiteX156" fmla="*/ 1168972 w 1311274"/>
              <a:gd name="connsiteY156" fmla="*/ 870253 h 1312544"/>
              <a:gd name="connsiteX157" fmla="*/ 1154647 w 1311274"/>
              <a:gd name="connsiteY157" fmla="*/ 884582 h 1312544"/>
              <a:gd name="connsiteX158" fmla="*/ 1140321 w 1311274"/>
              <a:gd name="connsiteY158" fmla="*/ 870253 h 1312544"/>
              <a:gd name="connsiteX159" fmla="*/ 1154647 w 1311274"/>
              <a:gd name="connsiteY159" fmla="*/ 855924 h 1312544"/>
              <a:gd name="connsiteX160" fmla="*/ 1012347 w 1311274"/>
              <a:gd name="connsiteY160" fmla="*/ 855924 h 1312544"/>
              <a:gd name="connsiteX161" fmla="*/ 1026672 w 1311274"/>
              <a:gd name="connsiteY161" fmla="*/ 870253 h 1312544"/>
              <a:gd name="connsiteX162" fmla="*/ 1012347 w 1311274"/>
              <a:gd name="connsiteY162" fmla="*/ 884582 h 1312544"/>
              <a:gd name="connsiteX163" fmla="*/ 998021 w 1311274"/>
              <a:gd name="connsiteY163" fmla="*/ 870253 h 1312544"/>
              <a:gd name="connsiteX164" fmla="*/ 1012347 w 1311274"/>
              <a:gd name="connsiteY164" fmla="*/ 855924 h 1312544"/>
              <a:gd name="connsiteX165" fmla="*/ 869090 w 1311274"/>
              <a:gd name="connsiteY165" fmla="*/ 855924 h 1312544"/>
              <a:gd name="connsiteX166" fmla="*/ 883415 w 1311274"/>
              <a:gd name="connsiteY166" fmla="*/ 870253 h 1312544"/>
              <a:gd name="connsiteX167" fmla="*/ 869090 w 1311274"/>
              <a:gd name="connsiteY167" fmla="*/ 884582 h 1312544"/>
              <a:gd name="connsiteX168" fmla="*/ 854764 w 1311274"/>
              <a:gd name="connsiteY168" fmla="*/ 870253 h 1312544"/>
              <a:gd name="connsiteX169" fmla="*/ 869090 w 1311274"/>
              <a:gd name="connsiteY169" fmla="*/ 855924 h 1312544"/>
              <a:gd name="connsiteX170" fmla="*/ 726788 w 1311274"/>
              <a:gd name="connsiteY170" fmla="*/ 855924 h 1312544"/>
              <a:gd name="connsiteX171" fmla="*/ 741113 w 1311274"/>
              <a:gd name="connsiteY171" fmla="*/ 870253 h 1312544"/>
              <a:gd name="connsiteX172" fmla="*/ 726788 w 1311274"/>
              <a:gd name="connsiteY172" fmla="*/ 884582 h 1312544"/>
              <a:gd name="connsiteX173" fmla="*/ 712462 w 1311274"/>
              <a:gd name="connsiteY173" fmla="*/ 870253 h 1312544"/>
              <a:gd name="connsiteX174" fmla="*/ 726788 w 1311274"/>
              <a:gd name="connsiteY174" fmla="*/ 855924 h 1312544"/>
              <a:gd name="connsiteX175" fmla="*/ 584487 w 1311274"/>
              <a:gd name="connsiteY175" fmla="*/ 855924 h 1312544"/>
              <a:gd name="connsiteX176" fmla="*/ 598812 w 1311274"/>
              <a:gd name="connsiteY176" fmla="*/ 870253 h 1312544"/>
              <a:gd name="connsiteX177" fmla="*/ 584487 w 1311274"/>
              <a:gd name="connsiteY177" fmla="*/ 884582 h 1312544"/>
              <a:gd name="connsiteX178" fmla="*/ 570161 w 1311274"/>
              <a:gd name="connsiteY178" fmla="*/ 870253 h 1312544"/>
              <a:gd name="connsiteX179" fmla="*/ 584487 w 1311274"/>
              <a:gd name="connsiteY179" fmla="*/ 855924 h 1312544"/>
              <a:gd name="connsiteX180" fmla="*/ 441230 w 1311274"/>
              <a:gd name="connsiteY180" fmla="*/ 855924 h 1312544"/>
              <a:gd name="connsiteX181" fmla="*/ 455555 w 1311274"/>
              <a:gd name="connsiteY181" fmla="*/ 870253 h 1312544"/>
              <a:gd name="connsiteX182" fmla="*/ 441230 w 1311274"/>
              <a:gd name="connsiteY182" fmla="*/ 884582 h 1312544"/>
              <a:gd name="connsiteX183" fmla="*/ 426904 w 1311274"/>
              <a:gd name="connsiteY183" fmla="*/ 870253 h 1312544"/>
              <a:gd name="connsiteX184" fmla="*/ 441230 w 1311274"/>
              <a:gd name="connsiteY184" fmla="*/ 855924 h 1312544"/>
              <a:gd name="connsiteX185" fmla="*/ 298929 w 1311274"/>
              <a:gd name="connsiteY185" fmla="*/ 855924 h 1312544"/>
              <a:gd name="connsiteX186" fmla="*/ 313254 w 1311274"/>
              <a:gd name="connsiteY186" fmla="*/ 870253 h 1312544"/>
              <a:gd name="connsiteX187" fmla="*/ 298929 w 1311274"/>
              <a:gd name="connsiteY187" fmla="*/ 884582 h 1312544"/>
              <a:gd name="connsiteX188" fmla="*/ 284603 w 1311274"/>
              <a:gd name="connsiteY188" fmla="*/ 870253 h 1312544"/>
              <a:gd name="connsiteX189" fmla="*/ 298929 w 1311274"/>
              <a:gd name="connsiteY189" fmla="*/ 855924 h 1312544"/>
              <a:gd name="connsiteX190" fmla="*/ 156627 w 1311274"/>
              <a:gd name="connsiteY190" fmla="*/ 855924 h 1312544"/>
              <a:gd name="connsiteX191" fmla="*/ 170952 w 1311274"/>
              <a:gd name="connsiteY191" fmla="*/ 870253 h 1312544"/>
              <a:gd name="connsiteX192" fmla="*/ 156627 w 1311274"/>
              <a:gd name="connsiteY192" fmla="*/ 884582 h 1312544"/>
              <a:gd name="connsiteX193" fmla="*/ 142301 w 1311274"/>
              <a:gd name="connsiteY193" fmla="*/ 870253 h 1312544"/>
              <a:gd name="connsiteX194" fmla="*/ 156627 w 1311274"/>
              <a:gd name="connsiteY194" fmla="*/ 855924 h 1312544"/>
              <a:gd name="connsiteX195" fmla="*/ 14326 w 1311274"/>
              <a:gd name="connsiteY195" fmla="*/ 855924 h 1312544"/>
              <a:gd name="connsiteX196" fmla="*/ 28651 w 1311274"/>
              <a:gd name="connsiteY196" fmla="*/ 870253 h 1312544"/>
              <a:gd name="connsiteX197" fmla="*/ 14326 w 1311274"/>
              <a:gd name="connsiteY197" fmla="*/ 884582 h 1312544"/>
              <a:gd name="connsiteX198" fmla="*/ 0 w 1311274"/>
              <a:gd name="connsiteY198" fmla="*/ 870253 h 1312544"/>
              <a:gd name="connsiteX199" fmla="*/ 14326 w 1311274"/>
              <a:gd name="connsiteY199" fmla="*/ 855924 h 1312544"/>
              <a:gd name="connsiteX200" fmla="*/ 1296949 w 1311274"/>
              <a:gd name="connsiteY200" fmla="*/ 713588 h 1312544"/>
              <a:gd name="connsiteX201" fmla="*/ 1311274 w 1311274"/>
              <a:gd name="connsiteY201" fmla="*/ 727917 h 1312544"/>
              <a:gd name="connsiteX202" fmla="*/ 1296949 w 1311274"/>
              <a:gd name="connsiteY202" fmla="*/ 742246 h 1312544"/>
              <a:gd name="connsiteX203" fmla="*/ 1282623 w 1311274"/>
              <a:gd name="connsiteY203" fmla="*/ 727917 h 1312544"/>
              <a:gd name="connsiteX204" fmla="*/ 1296949 w 1311274"/>
              <a:gd name="connsiteY204" fmla="*/ 713588 h 1312544"/>
              <a:gd name="connsiteX205" fmla="*/ 1154647 w 1311274"/>
              <a:gd name="connsiteY205" fmla="*/ 713588 h 1312544"/>
              <a:gd name="connsiteX206" fmla="*/ 1168972 w 1311274"/>
              <a:gd name="connsiteY206" fmla="*/ 727917 h 1312544"/>
              <a:gd name="connsiteX207" fmla="*/ 1154647 w 1311274"/>
              <a:gd name="connsiteY207" fmla="*/ 742246 h 1312544"/>
              <a:gd name="connsiteX208" fmla="*/ 1140321 w 1311274"/>
              <a:gd name="connsiteY208" fmla="*/ 727917 h 1312544"/>
              <a:gd name="connsiteX209" fmla="*/ 1154647 w 1311274"/>
              <a:gd name="connsiteY209" fmla="*/ 713588 h 1312544"/>
              <a:gd name="connsiteX210" fmla="*/ 1012347 w 1311274"/>
              <a:gd name="connsiteY210" fmla="*/ 713588 h 1312544"/>
              <a:gd name="connsiteX211" fmla="*/ 1026672 w 1311274"/>
              <a:gd name="connsiteY211" fmla="*/ 727917 h 1312544"/>
              <a:gd name="connsiteX212" fmla="*/ 1012347 w 1311274"/>
              <a:gd name="connsiteY212" fmla="*/ 742246 h 1312544"/>
              <a:gd name="connsiteX213" fmla="*/ 998021 w 1311274"/>
              <a:gd name="connsiteY213" fmla="*/ 727917 h 1312544"/>
              <a:gd name="connsiteX214" fmla="*/ 1012347 w 1311274"/>
              <a:gd name="connsiteY214" fmla="*/ 713588 h 1312544"/>
              <a:gd name="connsiteX215" fmla="*/ 869090 w 1311274"/>
              <a:gd name="connsiteY215" fmla="*/ 713588 h 1312544"/>
              <a:gd name="connsiteX216" fmla="*/ 883415 w 1311274"/>
              <a:gd name="connsiteY216" fmla="*/ 727917 h 1312544"/>
              <a:gd name="connsiteX217" fmla="*/ 869090 w 1311274"/>
              <a:gd name="connsiteY217" fmla="*/ 742246 h 1312544"/>
              <a:gd name="connsiteX218" fmla="*/ 854764 w 1311274"/>
              <a:gd name="connsiteY218" fmla="*/ 727917 h 1312544"/>
              <a:gd name="connsiteX219" fmla="*/ 869090 w 1311274"/>
              <a:gd name="connsiteY219" fmla="*/ 713588 h 1312544"/>
              <a:gd name="connsiteX220" fmla="*/ 726788 w 1311274"/>
              <a:gd name="connsiteY220" fmla="*/ 713588 h 1312544"/>
              <a:gd name="connsiteX221" fmla="*/ 741113 w 1311274"/>
              <a:gd name="connsiteY221" fmla="*/ 727917 h 1312544"/>
              <a:gd name="connsiteX222" fmla="*/ 726788 w 1311274"/>
              <a:gd name="connsiteY222" fmla="*/ 742246 h 1312544"/>
              <a:gd name="connsiteX223" fmla="*/ 712462 w 1311274"/>
              <a:gd name="connsiteY223" fmla="*/ 727917 h 1312544"/>
              <a:gd name="connsiteX224" fmla="*/ 726788 w 1311274"/>
              <a:gd name="connsiteY224" fmla="*/ 713588 h 1312544"/>
              <a:gd name="connsiteX225" fmla="*/ 584487 w 1311274"/>
              <a:gd name="connsiteY225" fmla="*/ 713588 h 1312544"/>
              <a:gd name="connsiteX226" fmla="*/ 598812 w 1311274"/>
              <a:gd name="connsiteY226" fmla="*/ 727917 h 1312544"/>
              <a:gd name="connsiteX227" fmla="*/ 584487 w 1311274"/>
              <a:gd name="connsiteY227" fmla="*/ 742246 h 1312544"/>
              <a:gd name="connsiteX228" fmla="*/ 570161 w 1311274"/>
              <a:gd name="connsiteY228" fmla="*/ 727917 h 1312544"/>
              <a:gd name="connsiteX229" fmla="*/ 584487 w 1311274"/>
              <a:gd name="connsiteY229" fmla="*/ 713588 h 1312544"/>
              <a:gd name="connsiteX230" fmla="*/ 441230 w 1311274"/>
              <a:gd name="connsiteY230" fmla="*/ 713588 h 1312544"/>
              <a:gd name="connsiteX231" fmla="*/ 455555 w 1311274"/>
              <a:gd name="connsiteY231" fmla="*/ 727917 h 1312544"/>
              <a:gd name="connsiteX232" fmla="*/ 441230 w 1311274"/>
              <a:gd name="connsiteY232" fmla="*/ 742246 h 1312544"/>
              <a:gd name="connsiteX233" fmla="*/ 426904 w 1311274"/>
              <a:gd name="connsiteY233" fmla="*/ 727917 h 1312544"/>
              <a:gd name="connsiteX234" fmla="*/ 441230 w 1311274"/>
              <a:gd name="connsiteY234" fmla="*/ 713588 h 1312544"/>
              <a:gd name="connsiteX235" fmla="*/ 298929 w 1311274"/>
              <a:gd name="connsiteY235" fmla="*/ 713588 h 1312544"/>
              <a:gd name="connsiteX236" fmla="*/ 313254 w 1311274"/>
              <a:gd name="connsiteY236" fmla="*/ 727917 h 1312544"/>
              <a:gd name="connsiteX237" fmla="*/ 298929 w 1311274"/>
              <a:gd name="connsiteY237" fmla="*/ 742246 h 1312544"/>
              <a:gd name="connsiteX238" fmla="*/ 284603 w 1311274"/>
              <a:gd name="connsiteY238" fmla="*/ 727917 h 1312544"/>
              <a:gd name="connsiteX239" fmla="*/ 298929 w 1311274"/>
              <a:gd name="connsiteY239" fmla="*/ 713588 h 1312544"/>
              <a:gd name="connsiteX240" fmla="*/ 156627 w 1311274"/>
              <a:gd name="connsiteY240" fmla="*/ 713588 h 1312544"/>
              <a:gd name="connsiteX241" fmla="*/ 170952 w 1311274"/>
              <a:gd name="connsiteY241" fmla="*/ 727917 h 1312544"/>
              <a:gd name="connsiteX242" fmla="*/ 156627 w 1311274"/>
              <a:gd name="connsiteY242" fmla="*/ 742246 h 1312544"/>
              <a:gd name="connsiteX243" fmla="*/ 142301 w 1311274"/>
              <a:gd name="connsiteY243" fmla="*/ 727917 h 1312544"/>
              <a:gd name="connsiteX244" fmla="*/ 156627 w 1311274"/>
              <a:gd name="connsiteY244" fmla="*/ 713588 h 1312544"/>
              <a:gd name="connsiteX245" fmla="*/ 14326 w 1311274"/>
              <a:gd name="connsiteY245" fmla="*/ 712633 h 1312544"/>
              <a:gd name="connsiteX246" fmla="*/ 28651 w 1311274"/>
              <a:gd name="connsiteY246" fmla="*/ 726962 h 1312544"/>
              <a:gd name="connsiteX247" fmla="*/ 14326 w 1311274"/>
              <a:gd name="connsiteY247" fmla="*/ 741291 h 1312544"/>
              <a:gd name="connsiteX248" fmla="*/ 0 w 1311274"/>
              <a:gd name="connsiteY248" fmla="*/ 726962 h 1312544"/>
              <a:gd name="connsiteX249" fmla="*/ 14326 w 1311274"/>
              <a:gd name="connsiteY249" fmla="*/ 712633 h 1312544"/>
              <a:gd name="connsiteX250" fmla="*/ 1296949 w 1311274"/>
              <a:gd name="connsiteY250" fmla="*/ 570298 h 1312544"/>
              <a:gd name="connsiteX251" fmla="*/ 1311274 w 1311274"/>
              <a:gd name="connsiteY251" fmla="*/ 584627 h 1312544"/>
              <a:gd name="connsiteX252" fmla="*/ 1296949 w 1311274"/>
              <a:gd name="connsiteY252" fmla="*/ 598956 h 1312544"/>
              <a:gd name="connsiteX253" fmla="*/ 1282623 w 1311274"/>
              <a:gd name="connsiteY253" fmla="*/ 584627 h 1312544"/>
              <a:gd name="connsiteX254" fmla="*/ 1296949 w 1311274"/>
              <a:gd name="connsiteY254" fmla="*/ 570298 h 1312544"/>
              <a:gd name="connsiteX255" fmla="*/ 1154647 w 1311274"/>
              <a:gd name="connsiteY255" fmla="*/ 570298 h 1312544"/>
              <a:gd name="connsiteX256" fmla="*/ 1168972 w 1311274"/>
              <a:gd name="connsiteY256" fmla="*/ 584627 h 1312544"/>
              <a:gd name="connsiteX257" fmla="*/ 1154647 w 1311274"/>
              <a:gd name="connsiteY257" fmla="*/ 598956 h 1312544"/>
              <a:gd name="connsiteX258" fmla="*/ 1140321 w 1311274"/>
              <a:gd name="connsiteY258" fmla="*/ 584627 h 1312544"/>
              <a:gd name="connsiteX259" fmla="*/ 1154647 w 1311274"/>
              <a:gd name="connsiteY259" fmla="*/ 570298 h 1312544"/>
              <a:gd name="connsiteX260" fmla="*/ 1012347 w 1311274"/>
              <a:gd name="connsiteY260" fmla="*/ 570298 h 1312544"/>
              <a:gd name="connsiteX261" fmla="*/ 1026672 w 1311274"/>
              <a:gd name="connsiteY261" fmla="*/ 584627 h 1312544"/>
              <a:gd name="connsiteX262" fmla="*/ 1012347 w 1311274"/>
              <a:gd name="connsiteY262" fmla="*/ 598956 h 1312544"/>
              <a:gd name="connsiteX263" fmla="*/ 998021 w 1311274"/>
              <a:gd name="connsiteY263" fmla="*/ 584627 h 1312544"/>
              <a:gd name="connsiteX264" fmla="*/ 1012347 w 1311274"/>
              <a:gd name="connsiteY264" fmla="*/ 570298 h 1312544"/>
              <a:gd name="connsiteX265" fmla="*/ 869090 w 1311274"/>
              <a:gd name="connsiteY265" fmla="*/ 570298 h 1312544"/>
              <a:gd name="connsiteX266" fmla="*/ 883415 w 1311274"/>
              <a:gd name="connsiteY266" fmla="*/ 584627 h 1312544"/>
              <a:gd name="connsiteX267" fmla="*/ 869090 w 1311274"/>
              <a:gd name="connsiteY267" fmla="*/ 598956 h 1312544"/>
              <a:gd name="connsiteX268" fmla="*/ 854764 w 1311274"/>
              <a:gd name="connsiteY268" fmla="*/ 584627 h 1312544"/>
              <a:gd name="connsiteX269" fmla="*/ 869090 w 1311274"/>
              <a:gd name="connsiteY269" fmla="*/ 570298 h 1312544"/>
              <a:gd name="connsiteX270" fmla="*/ 726788 w 1311274"/>
              <a:gd name="connsiteY270" fmla="*/ 570298 h 1312544"/>
              <a:gd name="connsiteX271" fmla="*/ 741113 w 1311274"/>
              <a:gd name="connsiteY271" fmla="*/ 584627 h 1312544"/>
              <a:gd name="connsiteX272" fmla="*/ 726788 w 1311274"/>
              <a:gd name="connsiteY272" fmla="*/ 598956 h 1312544"/>
              <a:gd name="connsiteX273" fmla="*/ 712462 w 1311274"/>
              <a:gd name="connsiteY273" fmla="*/ 584627 h 1312544"/>
              <a:gd name="connsiteX274" fmla="*/ 726788 w 1311274"/>
              <a:gd name="connsiteY274" fmla="*/ 570298 h 1312544"/>
              <a:gd name="connsiteX275" fmla="*/ 584487 w 1311274"/>
              <a:gd name="connsiteY275" fmla="*/ 570298 h 1312544"/>
              <a:gd name="connsiteX276" fmla="*/ 598812 w 1311274"/>
              <a:gd name="connsiteY276" fmla="*/ 584627 h 1312544"/>
              <a:gd name="connsiteX277" fmla="*/ 584487 w 1311274"/>
              <a:gd name="connsiteY277" fmla="*/ 598956 h 1312544"/>
              <a:gd name="connsiteX278" fmla="*/ 570161 w 1311274"/>
              <a:gd name="connsiteY278" fmla="*/ 584627 h 1312544"/>
              <a:gd name="connsiteX279" fmla="*/ 584487 w 1311274"/>
              <a:gd name="connsiteY279" fmla="*/ 570298 h 1312544"/>
              <a:gd name="connsiteX280" fmla="*/ 441230 w 1311274"/>
              <a:gd name="connsiteY280" fmla="*/ 570298 h 1312544"/>
              <a:gd name="connsiteX281" fmla="*/ 455555 w 1311274"/>
              <a:gd name="connsiteY281" fmla="*/ 584627 h 1312544"/>
              <a:gd name="connsiteX282" fmla="*/ 441230 w 1311274"/>
              <a:gd name="connsiteY282" fmla="*/ 598956 h 1312544"/>
              <a:gd name="connsiteX283" fmla="*/ 426904 w 1311274"/>
              <a:gd name="connsiteY283" fmla="*/ 584627 h 1312544"/>
              <a:gd name="connsiteX284" fmla="*/ 441230 w 1311274"/>
              <a:gd name="connsiteY284" fmla="*/ 570298 h 1312544"/>
              <a:gd name="connsiteX285" fmla="*/ 298929 w 1311274"/>
              <a:gd name="connsiteY285" fmla="*/ 570298 h 1312544"/>
              <a:gd name="connsiteX286" fmla="*/ 313254 w 1311274"/>
              <a:gd name="connsiteY286" fmla="*/ 584627 h 1312544"/>
              <a:gd name="connsiteX287" fmla="*/ 298929 w 1311274"/>
              <a:gd name="connsiteY287" fmla="*/ 598956 h 1312544"/>
              <a:gd name="connsiteX288" fmla="*/ 284603 w 1311274"/>
              <a:gd name="connsiteY288" fmla="*/ 584627 h 1312544"/>
              <a:gd name="connsiteX289" fmla="*/ 298929 w 1311274"/>
              <a:gd name="connsiteY289" fmla="*/ 570298 h 1312544"/>
              <a:gd name="connsiteX290" fmla="*/ 156627 w 1311274"/>
              <a:gd name="connsiteY290" fmla="*/ 570298 h 1312544"/>
              <a:gd name="connsiteX291" fmla="*/ 170952 w 1311274"/>
              <a:gd name="connsiteY291" fmla="*/ 584627 h 1312544"/>
              <a:gd name="connsiteX292" fmla="*/ 156627 w 1311274"/>
              <a:gd name="connsiteY292" fmla="*/ 598956 h 1312544"/>
              <a:gd name="connsiteX293" fmla="*/ 142301 w 1311274"/>
              <a:gd name="connsiteY293" fmla="*/ 584627 h 1312544"/>
              <a:gd name="connsiteX294" fmla="*/ 156627 w 1311274"/>
              <a:gd name="connsiteY294" fmla="*/ 570298 h 1312544"/>
              <a:gd name="connsiteX295" fmla="*/ 14326 w 1311274"/>
              <a:gd name="connsiteY295" fmla="*/ 570298 h 1312544"/>
              <a:gd name="connsiteX296" fmla="*/ 28651 w 1311274"/>
              <a:gd name="connsiteY296" fmla="*/ 584627 h 1312544"/>
              <a:gd name="connsiteX297" fmla="*/ 14326 w 1311274"/>
              <a:gd name="connsiteY297" fmla="*/ 598956 h 1312544"/>
              <a:gd name="connsiteX298" fmla="*/ 0 w 1311274"/>
              <a:gd name="connsiteY298" fmla="*/ 584627 h 1312544"/>
              <a:gd name="connsiteX299" fmla="*/ 14326 w 1311274"/>
              <a:gd name="connsiteY299" fmla="*/ 570298 h 1312544"/>
              <a:gd name="connsiteX300" fmla="*/ 1296949 w 1311274"/>
              <a:gd name="connsiteY300" fmla="*/ 427962 h 1312544"/>
              <a:gd name="connsiteX301" fmla="*/ 1311274 w 1311274"/>
              <a:gd name="connsiteY301" fmla="*/ 442291 h 1312544"/>
              <a:gd name="connsiteX302" fmla="*/ 1296949 w 1311274"/>
              <a:gd name="connsiteY302" fmla="*/ 456620 h 1312544"/>
              <a:gd name="connsiteX303" fmla="*/ 1282623 w 1311274"/>
              <a:gd name="connsiteY303" fmla="*/ 442291 h 1312544"/>
              <a:gd name="connsiteX304" fmla="*/ 1296949 w 1311274"/>
              <a:gd name="connsiteY304" fmla="*/ 427962 h 1312544"/>
              <a:gd name="connsiteX305" fmla="*/ 1154647 w 1311274"/>
              <a:gd name="connsiteY305" fmla="*/ 427962 h 1312544"/>
              <a:gd name="connsiteX306" fmla="*/ 1168972 w 1311274"/>
              <a:gd name="connsiteY306" fmla="*/ 442291 h 1312544"/>
              <a:gd name="connsiteX307" fmla="*/ 1154647 w 1311274"/>
              <a:gd name="connsiteY307" fmla="*/ 456620 h 1312544"/>
              <a:gd name="connsiteX308" fmla="*/ 1140321 w 1311274"/>
              <a:gd name="connsiteY308" fmla="*/ 442291 h 1312544"/>
              <a:gd name="connsiteX309" fmla="*/ 1154647 w 1311274"/>
              <a:gd name="connsiteY309" fmla="*/ 427962 h 1312544"/>
              <a:gd name="connsiteX310" fmla="*/ 1012347 w 1311274"/>
              <a:gd name="connsiteY310" fmla="*/ 427962 h 1312544"/>
              <a:gd name="connsiteX311" fmla="*/ 1026672 w 1311274"/>
              <a:gd name="connsiteY311" fmla="*/ 442291 h 1312544"/>
              <a:gd name="connsiteX312" fmla="*/ 1012347 w 1311274"/>
              <a:gd name="connsiteY312" fmla="*/ 456620 h 1312544"/>
              <a:gd name="connsiteX313" fmla="*/ 998021 w 1311274"/>
              <a:gd name="connsiteY313" fmla="*/ 442291 h 1312544"/>
              <a:gd name="connsiteX314" fmla="*/ 1012347 w 1311274"/>
              <a:gd name="connsiteY314" fmla="*/ 427962 h 1312544"/>
              <a:gd name="connsiteX315" fmla="*/ 869090 w 1311274"/>
              <a:gd name="connsiteY315" fmla="*/ 427962 h 1312544"/>
              <a:gd name="connsiteX316" fmla="*/ 883415 w 1311274"/>
              <a:gd name="connsiteY316" fmla="*/ 442291 h 1312544"/>
              <a:gd name="connsiteX317" fmla="*/ 869090 w 1311274"/>
              <a:gd name="connsiteY317" fmla="*/ 456620 h 1312544"/>
              <a:gd name="connsiteX318" fmla="*/ 854764 w 1311274"/>
              <a:gd name="connsiteY318" fmla="*/ 442291 h 1312544"/>
              <a:gd name="connsiteX319" fmla="*/ 869090 w 1311274"/>
              <a:gd name="connsiteY319" fmla="*/ 427962 h 1312544"/>
              <a:gd name="connsiteX320" fmla="*/ 726788 w 1311274"/>
              <a:gd name="connsiteY320" fmla="*/ 427962 h 1312544"/>
              <a:gd name="connsiteX321" fmla="*/ 741113 w 1311274"/>
              <a:gd name="connsiteY321" fmla="*/ 442291 h 1312544"/>
              <a:gd name="connsiteX322" fmla="*/ 726788 w 1311274"/>
              <a:gd name="connsiteY322" fmla="*/ 456620 h 1312544"/>
              <a:gd name="connsiteX323" fmla="*/ 712462 w 1311274"/>
              <a:gd name="connsiteY323" fmla="*/ 442291 h 1312544"/>
              <a:gd name="connsiteX324" fmla="*/ 726788 w 1311274"/>
              <a:gd name="connsiteY324" fmla="*/ 427962 h 1312544"/>
              <a:gd name="connsiteX325" fmla="*/ 584487 w 1311274"/>
              <a:gd name="connsiteY325" fmla="*/ 427962 h 1312544"/>
              <a:gd name="connsiteX326" fmla="*/ 598812 w 1311274"/>
              <a:gd name="connsiteY326" fmla="*/ 442291 h 1312544"/>
              <a:gd name="connsiteX327" fmla="*/ 584487 w 1311274"/>
              <a:gd name="connsiteY327" fmla="*/ 456620 h 1312544"/>
              <a:gd name="connsiteX328" fmla="*/ 570161 w 1311274"/>
              <a:gd name="connsiteY328" fmla="*/ 442291 h 1312544"/>
              <a:gd name="connsiteX329" fmla="*/ 584487 w 1311274"/>
              <a:gd name="connsiteY329" fmla="*/ 427962 h 1312544"/>
              <a:gd name="connsiteX330" fmla="*/ 441230 w 1311274"/>
              <a:gd name="connsiteY330" fmla="*/ 427962 h 1312544"/>
              <a:gd name="connsiteX331" fmla="*/ 455555 w 1311274"/>
              <a:gd name="connsiteY331" fmla="*/ 442291 h 1312544"/>
              <a:gd name="connsiteX332" fmla="*/ 441230 w 1311274"/>
              <a:gd name="connsiteY332" fmla="*/ 456620 h 1312544"/>
              <a:gd name="connsiteX333" fmla="*/ 426904 w 1311274"/>
              <a:gd name="connsiteY333" fmla="*/ 442291 h 1312544"/>
              <a:gd name="connsiteX334" fmla="*/ 441230 w 1311274"/>
              <a:gd name="connsiteY334" fmla="*/ 427962 h 1312544"/>
              <a:gd name="connsiteX335" fmla="*/ 298929 w 1311274"/>
              <a:gd name="connsiteY335" fmla="*/ 427962 h 1312544"/>
              <a:gd name="connsiteX336" fmla="*/ 313254 w 1311274"/>
              <a:gd name="connsiteY336" fmla="*/ 442291 h 1312544"/>
              <a:gd name="connsiteX337" fmla="*/ 298929 w 1311274"/>
              <a:gd name="connsiteY337" fmla="*/ 456620 h 1312544"/>
              <a:gd name="connsiteX338" fmla="*/ 284603 w 1311274"/>
              <a:gd name="connsiteY338" fmla="*/ 442291 h 1312544"/>
              <a:gd name="connsiteX339" fmla="*/ 298929 w 1311274"/>
              <a:gd name="connsiteY339" fmla="*/ 427962 h 1312544"/>
              <a:gd name="connsiteX340" fmla="*/ 156627 w 1311274"/>
              <a:gd name="connsiteY340" fmla="*/ 427962 h 1312544"/>
              <a:gd name="connsiteX341" fmla="*/ 170952 w 1311274"/>
              <a:gd name="connsiteY341" fmla="*/ 442291 h 1312544"/>
              <a:gd name="connsiteX342" fmla="*/ 156627 w 1311274"/>
              <a:gd name="connsiteY342" fmla="*/ 456620 h 1312544"/>
              <a:gd name="connsiteX343" fmla="*/ 142301 w 1311274"/>
              <a:gd name="connsiteY343" fmla="*/ 442291 h 1312544"/>
              <a:gd name="connsiteX344" fmla="*/ 156627 w 1311274"/>
              <a:gd name="connsiteY344" fmla="*/ 427962 h 1312544"/>
              <a:gd name="connsiteX345" fmla="*/ 14326 w 1311274"/>
              <a:gd name="connsiteY345" fmla="*/ 427962 h 1312544"/>
              <a:gd name="connsiteX346" fmla="*/ 28651 w 1311274"/>
              <a:gd name="connsiteY346" fmla="*/ 442291 h 1312544"/>
              <a:gd name="connsiteX347" fmla="*/ 14326 w 1311274"/>
              <a:gd name="connsiteY347" fmla="*/ 456620 h 1312544"/>
              <a:gd name="connsiteX348" fmla="*/ 0 w 1311274"/>
              <a:gd name="connsiteY348" fmla="*/ 442291 h 1312544"/>
              <a:gd name="connsiteX349" fmla="*/ 14326 w 1311274"/>
              <a:gd name="connsiteY349" fmla="*/ 427962 h 1312544"/>
              <a:gd name="connsiteX350" fmla="*/ 1296949 w 1311274"/>
              <a:gd name="connsiteY350" fmla="*/ 285626 h 1312544"/>
              <a:gd name="connsiteX351" fmla="*/ 1311274 w 1311274"/>
              <a:gd name="connsiteY351" fmla="*/ 299955 h 1312544"/>
              <a:gd name="connsiteX352" fmla="*/ 1296949 w 1311274"/>
              <a:gd name="connsiteY352" fmla="*/ 314284 h 1312544"/>
              <a:gd name="connsiteX353" fmla="*/ 1282623 w 1311274"/>
              <a:gd name="connsiteY353" fmla="*/ 299955 h 1312544"/>
              <a:gd name="connsiteX354" fmla="*/ 1296949 w 1311274"/>
              <a:gd name="connsiteY354" fmla="*/ 285626 h 1312544"/>
              <a:gd name="connsiteX355" fmla="*/ 1154647 w 1311274"/>
              <a:gd name="connsiteY355" fmla="*/ 285626 h 1312544"/>
              <a:gd name="connsiteX356" fmla="*/ 1168972 w 1311274"/>
              <a:gd name="connsiteY356" fmla="*/ 299955 h 1312544"/>
              <a:gd name="connsiteX357" fmla="*/ 1154647 w 1311274"/>
              <a:gd name="connsiteY357" fmla="*/ 314284 h 1312544"/>
              <a:gd name="connsiteX358" fmla="*/ 1140321 w 1311274"/>
              <a:gd name="connsiteY358" fmla="*/ 299955 h 1312544"/>
              <a:gd name="connsiteX359" fmla="*/ 1154647 w 1311274"/>
              <a:gd name="connsiteY359" fmla="*/ 285626 h 1312544"/>
              <a:gd name="connsiteX360" fmla="*/ 1012347 w 1311274"/>
              <a:gd name="connsiteY360" fmla="*/ 285626 h 1312544"/>
              <a:gd name="connsiteX361" fmla="*/ 1026672 w 1311274"/>
              <a:gd name="connsiteY361" fmla="*/ 299955 h 1312544"/>
              <a:gd name="connsiteX362" fmla="*/ 1012347 w 1311274"/>
              <a:gd name="connsiteY362" fmla="*/ 314284 h 1312544"/>
              <a:gd name="connsiteX363" fmla="*/ 998021 w 1311274"/>
              <a:gd name="connsiteY363" fmla="*/ 299955 h 1312544"/>
              <a:gd name="connsiteX364" fmla="*/ 1012347 w 1311274"/>
              <a:gd name="connsiteY364" fmla="*/ 285626 h 1312544"/>
              <a:gd name="connsiteX365" fmla="*/ 869090 w 1311274"/>
              <a:gd name="connsiteY365" fmla="*/ 285626 h 1312544"/>
              <a:gd name="connsiteX366" fmla="*/ 883415 w 1311274"/>
              <a:gd name="connsiteY366" fmla="*/ 299955 h 1312544"/>
              <a:gd name="connsiteX367" fmla="*/ 869090 w 1311274"/>
              <a:gd name="connsiteY367" fmla="*/ 314284 h 1312544"/>
              <a:gd name="connsiteX368" fmla="*/ 854764 w 1311274"/>
              <a:gd name="connsiteY368" fmla="*/ 299955 h 1312544"/>
              <a:gd name="connsiteX369" fmla="*/ 869090 w 1311274"/>
              <a:gd name="connsiteY369" fmla="*/ 285626 h 1312544"/>
              <a:gd name="connsiteX370" fmla="*/ 726788 w 1311274"/>
              <a:gd name="connsiteY370" fmla="*/ 285626 h 1312544"/>
              <a:gd name="connsiteX371" fmla="*/ 741113 w 1311274"/>
              <a:gd name="connsiteY371" fmla="*/ 299955 h 1312544"/>
              <a:gd name="connsiteX372" fmla="*/ 726788 w 1311274"/>
              <a:gd name="connsiteY372" fmla="*/ 314284 h 1312544"/>
              <a:gd name="connsiteX373" fmla="*/ 712462 w 1311274"/>
              <a:gd name="connsiteY373" fmla="*/ 299955 h 1312544"/>
              <a:gd name="connsiteX374" fmla="*/ 726788 w 1311274"/>
              <a:gd name="connsiteY374" fmla="*/ 285626 h 1312544"/>
              <a:gd name="connsiteX375" fmla="*/ 584487 w 1311274"/>
              <a:gd name="connsiteY375" fmla="*/ 285626 h 1312544"/>
              <a:gd name="connsiteX376" fmla="*/ 598812 w 1311274"/>
              <a:gd name="connsiteY376" fmla="*/ 299955 h 1312544"/>
              <a:gd name="connsiteX377" fmla="*/ 584487 w 1311274"/>
              <a:gd name="connsiteY377" fmla="*/ 314284 h 1312544"/>
              <a:gd name="connsiteX378" fmla="*/ 570161 w 1311274"/>
              <a:gd name="connsiteY378" fmla="*/ 299955 h 1312544"/>
              <a:gd name="connsiteX379" fmla="*/ 584487 w 1311274"/>
              <a:gd name="connsiteY379" fmla="*/ 285626 h 1312544"/>
              <a:gd name="connsiteX380" fmla="*/ 441230 w 1311274"/>
              <a:gd name="connsiteY380" fmla="*/ 285626 h 1312544"/>
              <a:gd name="connsiteX381" fmla="*/ 455555 w 1311274"/>
              <a:gd name="connsiteY381" fmla="*/ 299955 h 1312544"/>
              <a:gd name="connsiteX382" fmla="*/ 441230 w 1311274"/>
              <a:gd name="connsiteY382" fmla="*/ 314284 h 1312544"/>
              <a:gd name="connsiteX383" fmla="*/ 426904 w 1311274"/>
              <a:gd name="connsiteY383" fmla="*/ 299955 h 1312544"/>
              <a:gd name="connsiteX384" fmla="*/ 441230 w 1311274"/>
              <a:gd name="connsiteY384" fmla="*/ 285626 h 1312544"/>
              <a:gd name="connsiteX385" fmla="*/ 298929 w 1311274"/>
              <a:gd name="connsiteY385" fmla="*/ 285626 h 1312544"/>
              <a:gd name="connsiteX386" fmla="*/ 313254 w 1311274"/>
              <a:gd name="connsiteY386" fmla="*/ 299955 h 1312544"/>
              <a:gd name="connsiteX387" fmla="*/ 298929 w 1311274"/>
              <a:gd name="connsiteY387" fmla="*/ 314284 h 1312544"/>
              <a:gd name="connsiteX388" fmla="*/ 284603 w 1311274"/>
              <a:gd name="connsiteY388" fmla="*/ 299955 h 1312544"/>
              <a:gd name="connsiteX389" fmla="*/ 298929 w 1311274"/>
              <a:gd name="connsiteY389" fmla="*/ 285626 h 1312544"/>
              <a:gd name="connsiteX390" fmla="*/ 156627 w 1311274"/>
              <a:gd name="connsiteY390" fmla="*/ 285626 h 1312544"/>
              <a:gd name="connsiteX391" fmla="*/ 170952 w 1311274"/>
              <a:gd name="connsiteY391" fmla="*/ 299955 h 1312544"/>
              <a:gd name="connsiteX392" fmla="*/ 156627 w 1311274"/>
              <a:gd name="connsiteY392" fmla="*/ 314284 h 1312544"/>
              <a:gd name="connsiteX393" fmla="*/ 142301 w 1311274"/>
              <a:gd name="connsiteY393" fmla="*/ 299955 h 1312544"/>
              <a:gd name="connsiteX394" fmla="*/ 156627 w 1311274"/>
              <a:gd name="connsiteY394" fmla="*/ 285626 h 1312544"/>
              <a:gd name="connsiteX395" fmla="*/ 14326 w 1311274"/>
              <a:gd name="connsiteY395" fmla="*/ 285626 h 1312544"/>
              <a:gd name="connsiteX396" fmla="*/ 28651 w 1311274"/>
              <a:gd name="connsiteY396" fmla="*/ 299955 h 1312544"/>
              <a:gd name="connsiteX397" fmla="*/ 14326 w 1311274"/>
              <a:gd name="connsiteY397" fmla="*/ 314284 h 1312544"/>
              <a:gd name="connsiteX398" fmla="*/ 0 w 1311274"/>
              <a:gd name="connsiteY398" fmla="*/ 299955 h 1312544"/>
              <a:gd name="connsiteX399" fmla="*/ 14326 w 1311274"/>
              <a:gd name="connsiteY399" fmla="*/ 285626 h 1312544"/>
              <a:gd name="connsiteX400" fmla="*/ 1296949 w 1311274"/>
              <a:gd name="connsiteY400" fmla="*/ 142336 h 1312544"/>
              <a:gd name="connsiteX401" fmla="*/ 1311274 w 1311274"/>
              <a:gd name="connsiteY401" fmla="*/ 156665 h 1312544"/>
              <a:gd name="connsiteX402" fmla="*/ 1296949 w 1311274"/>
              <a:gd name="connsiteY402" fmla="*/ 170994 h 1312544"/>
              <a:gd name="connsiteX403" fmla="*/ 1282623 w 1311274"/>
              <a:gd name="connsiteY403" fmla="*/ 156665 h 1312544"/>
              <a:gd name="connsiteX404" fmla="*/ 1296949 w 1311274"/>
              <a:gd name="connsiteY404" fmla="*/ 142336 h 1312544"/>
              <a:gd name="connsiteX405" fmla="*/ 1154647 w 1311274"/>
              <a:gd name="connsiteY405" fmla="*/ 142336 h 1312544"/>
              <a:gd name="connsiteX406" fmla="*/ 1168972 w 1311274"/>
              <a:gd name="connsiteY406" fmla="*/ 156665 h 1312544"/>
              <a:gd name="connsiteX407" fmla="*/ 1154647 w 1311274"/>
              <a:gd name="connsiteY407" fmla="*/ 170994 h 1312544"/>
              <a:gd name="connsiteX408" fmla="*/ 1140321 w 1311274"/>
              <a:gd name="connsiteY408" fmla="*/ 156665 h 1312544"/>
              <a:gd name="connsiteX409" fmla="*/ 1154647 w 1311274"/>
              <a:gd name="connsiteY409" fmla="*/ 142336 h 1312544"/>
              <a:gd name="connsiteX410" fmla="*/ 1012347 w 1311274"/>
              <a:gd name="connsiteY410" fmla="*/ 142336 h 1312544"/>
              <a:gd name="connsiteX411" fmla="*/ 1026672 w 1311274"/>
              <a:gd name="connsiteY411" fmla="*/ 156665 h 1312544"/>
              <a:gd name="connsiteX412" fmla="*/ 1012347 w 1311274"/>
              <a:gd name="connsiteY412" fmla="*/ 170994 h 1312544"/>
              <a:gd name="connsiteX413" fmla="*/ 998021 w 1311274"/>
              <a:gd name="connsiteY413" fmla="*/ 156665 h 1312544"/>
              <a:gd name="connsiteX414" fmla="*/ 1012347 w 1311274"/>
              <a:gd name="connsiteY414" fmla="*/ 142336 h 1312544"/>
              <a:gd name="connsiteX415" fmla="*/ 869090 w 1311274"/>
              <a:gd name="connsiteY415" fmla="*/ 142336 h 1312544"/>
              <a:gd name="connsiteX416" fmla="*/ 883415 w 1311274"/>
              <a:gd name="connsiteY416" fmla="*/ 156665 h 1312544"/>
              <a:gd name="connsiteX417" fmla="*/ 869090 w 1311274"/>
              <a:gd name="connsiteY417" fmla="*/ 170994 h 1312544"/>
              <a:gd name="connsiteX418" fmla="*/ 854764 w 1311274"/>
              <a:gd name="connsiteY418" fmla="*/ 156665 h 1312544"/>
              <a:gd name="connsiteX419" fmla="*/ 869090 w 1311274"/>
              <a:gd name="connsiteY419" fmla="*/ 142336 h 1312544"/>
              <a:gd name="connsiteX420" fmla="*/ 726788 w 1311274"/>
              <a:gd name="connsiteY420" fmla="*/ 142336 h 1312544"/>
              <a:gd name="connsiteX421" fmla="*/ 741113 w 1311274"/>
              <a:gd name="connsiteY421" fmla="*/ 156665 h 1312544"/>
              <a:gd name="connsiteX422" fmla="*/ 726788 w 1311274"/>
              <a:gd name="connsiteY422" fmla="*/ 170994 h 1312544"/>
              <a:gd name="connsiteX423" fmla="*/ 712462 w 1311274"/>
              <a:gd name="connsiteY423" fmla="*/ 156665 h 1312544"/>
              <a:gd name="connsiteX424" fmla="*/ 726788 w 1311274"/>
              <a:gd name="connsiteY424" fmla="*/ 142336 h 1312544"/>
              <a:gd name="connsiteX425" fmla="*/ 584487 w 1311274"/>
              <a:gd name="connsiteY425" fmla="*/ 142336 h 1312544"/>
              <a:gd name="connsiteX426" fmla="*/ 598812 w 1311274"/>
              <a:gd name="connsiteY426" fmla="*/ 156665 h 1312544"/>
              <a:gd name="connsiteX427" fmla="*/ 584487 w 1311274"/>
              <a:gd name="connsiteY427" fmla="*/ 170994 h 1312544"/>
              <a:gd name="connsiteX428" fmla="*/ 570161 w 1311274"/>
              <a:gd name="connsiteY428" fmla="*/ 156665 h 1312544"/>
              <a:gd name="connsiteX429" fmla="*/ 584487 w 1311274"/>
              <a:gd name="connsiteY429" fmla="*/ 142336 h 1312544"/>
              <a:gd name="connsiteX430" fmla="*/ 441230 w 1311274"/>
              <a:gd name="connsiteY430" fmla="*/ 142336 h 1312544"/>
              <a:gd name="connsiteX431" fmla="*/ 455555 w 1311274"/>
              <a:gd name="connsiteY431" fmla="*/ 156665 h 1312544"/>
              <a:gd name="connsiteX432" fmla="*/ 441230 w 1311274"/>
              <a:gd name="connsiteY432" fmla="*/ 170994 h 1312544"/>
              <a:gd name="connsiteX433" fmla="*/ 426904 w 1311274"/>
              <a:gd name="connsiteY433" fmla="*/ 156665 h 1312544"/>
              <a:gd name="connsiteX434" fmla="*/ 441230 w 1311274"/>
              <a:gd name="connsiteY434" fmla="*/ 142336 h 1312544"/>
              <a:gd name="connsiteX435" fmla="*/ 298929 w 1311274"/>
              <a:gd name="connsiteY435" fmla="*/ 142336 h 1312544"/>
              <a:gd name="connsiteX436" fmla="*/ 313254 w 1311274"/>
              <a:gd name="connsiteY436" fmla="*/ 156665 h 1312544"/>
              <a:gd name="connsiteX437" fmla="*/ 298929 w 1311274"/>
              <a:gd name="connsiteY437" fmla="*/ 170994 h 1312544"/>
              <a:gd name="connsiteX438" fmla="*/ 284603 w 1311274"/>
              <a:gd name="connsiteY438" fmla="*/ 156665 h 1312544"/>
              <a:gd name="connsiteX439" fmla="*/ 298929 w 1311274"/>
              <a:gd name="connsiteY439" fmla="*/ 142336 h 1312544"/>
              <a:gd name="connsiteX440" fmla="*/ 156627 w 1311274"/>
              <a:gd name="connsiteY440" fmla="*/ 142336 h 1312544"/>
              <a:gd name="connsiteX441" fmla="*/ 170952 w 1311274"/>
              <a:gd name="connsiteY441" fmla="*/ 156665 h 1312544"/>
              <a:gd name="connsiteX442" fmla="*/ 156627 w 1311274"/>
              <a:gd name="connsiteY442" fmla="*/ 170994 h 1312544"/>
              <a:gd name="connsiteX443" fmla="*/ 142301 w 1311274"/>
              <a:gd name="connsiteY443" fmla="*/ 156665 h 1312544"/>
              <a:gd name="connsiteX444" fmla="*/ 156627 w 1311274"/>
              <a:gd name="connsiteY444" fmla="*/ 142336 h 1312544"/>
              <a:gd name="connsiteX445" fmla="*/ 14326 w 1311274"/>
              <a:gd name="connsiteY445" fmla="*/ 142336 h 1312544"/>
              <a:gd name="connsiteX446" fmla="*/ 28651 w 1311274"/>
              <a:gd name="connsiteY446" fmla="*/ 156665 h 1312544"/>
              <a:gd name="connsiteX447" fmla="*/ 14326 w 1311274"/>
              <a:gd name="connsiteY447" fmla="*/ 170994 h 1312544"/>
              <a:gd name="connsiteX448" fmla="*/ 0 w 1311274"/>
              <a:gd name="connsiteY448" fmla="*/ 156665 h 1312544"/>
              <a:gd name="connsiteX449" fmla="*/ 14326 w 1311274"/>
              <a:gd name="connsiteY449" fmla="*/ 142336 h 1312544"/>
              <a:gd name="connsiteX450" fmla="*/ 1296949 w 1311274"/>
              <a:gd name="connsiteY450" fmla="*/ 0 h 1312544"/>
              <a:gd name="connsiteX451" fmla="*/ 1311274 w 1311274"/>
              <a:gd name="connsiteY451" fmla="*/ 14329 h 1312544"/>
              <a:gd name="connsiteX452" fmla="*/ 1296949 w 1311274"/>
              <a:gd name="connsiteY452" fmla="*/ 28658 h 1312544"/>
              <a:gd name="connsiteX453" fmla="*/ 1282623 w 1311274"/>
              <a:gd name="connsiteY453" fmla="*/ 14329 h 1312544"/>
              <a:gd name="connsiteX454" fmla="*/ 1296949 w 1311274"/>
              <a:gd name="connsiteY454" fmla="*/ 0 h 1312544"/>
              <a:gd name="connsiteX455" fmla="*/ 1154647 w 1311274"/>
              <a:gd name="connsiteY455" fmla="*/ 0 h 1312544"/>
              <a:gd name="connsiteX456" fmla="*/ 1168972 w 1311274"/>
              <a:gd name="connsiteY456" fmla="*/ 14329 h 1312544"/>
              <a:gd name="connsiteX457" fmla="*/ 1154647 w 1311274"/>
              <a:gd name="connsiteY457" fmla="*/ 28658 h 1312544"/>
              <a:gd name="connsiteX458" fmla="*/ 1140321 w 1311274"/>
              <a:gd name="connsiteY458" fmla="*/ 14329 h 1312544"/>
              <a:gd name="connsiteX459" fmla="*/ 1154647 w 1311274"/>
              <a:gd name="connsiteY459" fmla="*/ 0 h 1312544"/>
              <a:gd name="connsiteX460" fmla="*/ 1012347 w 1311274"/>
              <a:gd name="connsiteY460" fmla="*/ 0 h 1312544"/>
              <a:gd name="connsiteX461" fmla="*/ 1026672 w 1311274"/>
              <a:gd name="connsiteY461" fmla="*/ 14329 h 1312544"/>
              <a:gd name="connsiteX462" fmla="*/ 1012347 w 1311274"/>
              <a:gd name="connsiteY462" fmla="*/ 28658 h 1312544"/>
              <a:gd name="connsiteX463" fmla="*/ 998021 w 1311274"/>
              <a:gd name="connsiteY463" fmla="*/ 14329 h 1312544"/>
              <a:gd name="connsiteX464" fmla="*/ 1012347 w 1311274"/>
              <a:gd name="connsiteY464" fmla="*/ 0 h 1312544"/>
              <a:gd name="connsiteX465" fmla="*/ 869090 w 1311274"/>
              <a:gd name="connsiteY465" fmla="*/ 0 h 1312544"/>
              <a:gd name="connsiteX466" fmla="*/ 883415 w 1311274"/>
              <a:gd name="connsiteY466" fmla="*/ 14329 h 1312544"/>
              <a:gd name="connsiteX467" fmla="*/ 869090 w 1311274"/>
              <a:gd name="connsiteY467" fmla="*/ 28658 h 1312544"/>
              <a:gd name="connsiteX468" fmla="*/ 854764 w 1311274"/>
              <a:gd name="connsiteY468" fmla="*/ 14329 h 1312544"/>
              <a:gd name="connsiteX469" fmla="*/ 869090 w 1311274"/>
              <a:gd name="connsiteY469" fmla="*/ 0 h 1312544"/>
              <a:gd name="connsiteX470" fmla="*/ 726788 w 1311274"/>
              <a:gd name="connsiteY470" fmla="*/ 0 h 1312544"/>
              <a:gd name="connsiteX471" fmla="*/ 741113 w 1311274"/>
              <a:gd name="connsiteY471" fmla="*/ 14329 h 1312544"/>
              <a:gd name="connsiteX472" fmla="*/ 726788 w 1311274"/>
              <a:gd name="connsiteY472" fmla="*/ 28658 h 1312544"/>
              <a:gd name="connsiteX473" fmla="*/ 712462 w 1311274"/>
              <a:gd name="connsiteY473" fmla="*/ 14329 h 1312544"/>
              <a:gd name="connsiteX474" fmla="*/ 726788 w 1311274"/>
              <a:gd name="connsiteY474" fmla="*/ 0 h 1312544"/>
              <a:gd name="connsiteX475" fmla="*/ 584487 w 1311274"/>
              <a:gd name="connsiteY475" fmla="*/ 0 h 1312544"/>
              <a:gd name="connsiteX476" fmla="*/ 598812 w 1311274"/>
              <a:gd name="connsiteY476" fmla="*/ 14329 h 1312544"/>
              <a:gd name="connsiteX477" fmla="*/ 584487 w 1311274"/>
              <a:gd name="connsiteY477" fmla="*/ 28658 h 1312544"/>
              <a:gd name="connsiteX478" fmla="*/ 570161 w 1311274"/>
              <a:gd name="connsiteY478" fmla="*/ 14329 h 1312544"/>
              <a:gd name="connsiteX479" fmla="*/ 584487 w 1311274"/>
              <a:gd name="connsiteY479" fmla="*/ 0 h 1312544"/>
              <a:gd name="connsiteX480" fmla="*/ 441230 w 1311274"/>
              <a:gd name="connsiteY480" fmla="*/ 0 h 1312544"/>
              <a:gd name="connsiteX481" fmla="*/ 455555 w 1311274"/>
              <a:gd name="connsiteY481" fmla="*/ 14329 h 1312544"/>
              <a:gd name="connsiteX482" fmla="*/ 441230 w 1311274"/>
              <a:gd name="connsiteY482" fmla="*/ 28658 h 1312544"/>
              <a:gd name="connsiteX483" fmla="*/ 426904 w 1311274"/>
              <a:gd name="connsiteY483" fmla="*/ 14329 h 1312544"/>
              <a:gd name="connsiteX484" fmla="*/ 441230 w 1311274"/>
              <a:gd name="connsiteY484" fmla="*/ 0 h 1312544"/>
              <a:gd name="connsiteX485" fmla="*/ 298929 w 1311274"/>
              <a:gd name="connsiteY485" fmla="*/ 0 h 1312544"/>
              <a:gd name="connsiteX486" fmla="*/ 313254 w 1311274"/>
              <a:gd name="connsiteY486" fmla="*/ 14329 h 1312544"/>
              <a:gd name="connsiteX487" fmla="*/ 298929 w 1311274"/>
              <a:gd name="connsiteY487" fmla="*/ 28658 h 1312544"/>
              <a:gd name="connsiteX488" fmla="*/ 284603 w 1311274"/>
              <a:gd name="connsiteY488" fmla="*/ 14329 h 1312544"/>
              <a:gd name="connsiteX489" fmla="*/ 298929 w 1311274"/>
              <a:gd name="connsiteY489" fmla="*/ 0 h 1312544"/>
              <a:gd name="connsiteX490" fmla="*/ 156627 w 1311274"/>
              <a:gd name="connsiteY490" fmla="*/ 0 h 1312544"/>
              <a:gd name="connsiteX491" fmla="*/ 170952 w 1311274"/>
              <a:gd name="connsiteY491" fmla="*/ 14329 h 1312544"/>
              <a:gd name="connsiteX492" fmla="*/ 156627 w 1311274"/>
              <a:gd name="connsiteY492" fmla="*/ 28658 h 1312544"/>
              <a:gd name="connsiteX493" fmla="*/ 142301 w 1311274"/>
              <a:gd name="connsiteY493" fmla="*/ 14329 h 1312544"/>
              <a:gd name="connsiteX494" fmla="*/ 156627 w 1311274"/>
              <a:gd name="connsiteY494" fmla="*/ 0 h 1312544"/>
              <a:gd name="connsiteX495" fmla="*/ 14326 w 1311274"/>
              <a:gd name="connsiteY495" fmla="*/ 0 h 1312544"/>
              <a:gd name="connsiteX496" fmla="*/ 28651 w 1311274"/>
              <a:gd name="connsiteY496" fmla="*/ 14329 h 1312544"/>
              <a:gd name="connsiteX497" fmla="*/ 14326 w 1311274"/>
              <a:gd name="connsiteY497" fmla="*/ 28658 h 1312544"/>
              <a:gd name="connsiteX498" fmla="*/ 0 w 1311274"/>
              <a:gd name="connsiteY498" fmla="*/ 14329 h 1312544"/>
              <a:gd name="connsiteX499" fmla="*/ 14326 w 1311274"/>
              <a:gd name="connsiteY499" fmla="*/ 0 h 131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Lst>
            <a:rect l="l" t="t" r="r" b="b"/>
            <a:pathLst>
              <a:path w="1311274" h="1312544">
                <a:moveTo>
                  <a:pt x="1296949" y="1283886"/>
                </a:moveTo>
                <a:cubicBezTo>
                  <a:pt x="1305544" y="1283886"/>
                  <a:pt x="1311274" y="1290573"/>
                  <a:pt x="1311274" y="1298215"/>
                </a:cubicBezTo>
                <a:cubicBezTo>
                  <a:pt x="1311274" y="1305857"/>
                  <a:pt x="1304589" y="1312544"/>
                  <a:pt x="1296949" y="1312544"/>
                </a:cubicBezTo>
                <a:cubicBezTo>
                  <a:pt x="1289308" y="1312544"/>
                  <a:pt x="1282623" y="1305857"/>
                  <a:pt x="1282623" y="1298215"/>
                </a:cubicBezTo>
                <a:cubicBezTo>
                  <a:pt x="1282623" y="1290573"/>
                  <a:pt x="1289308" y="1283886"/>
                  <a:pt x="1296949" y="1283886"/>
                </a:cubicBezTo>
                <a:close/>
                <a:moveTo>
                  <a:pt x="1154647" y="1283886"/>
                </a:moveTo>
                <a:cubicBezTo>
                  <a:pt x="1162288" y="1283886"/>
                  <a:pt x="1168972" y="1290573"/>
                  <a:pt x="1168972" y="1298215"/>
                </a:cubicBezTo>
                <a:cubicBezTo>
                  <a:pt x="1168972" y="1305857"/>
                  <a:pt x="1162288" y="1312544"/>
                  <a:pt x="1154647" y="1312544"/>
                </a:cubicBezTo>
                <a:cubicBezTo>
                  <a:pt x="1147006" y="1312544"/>
                  <a:pt x="1140321" y="1305857"/>
                  <a:pt x="1140321" y="1298215"/>
                </a:cubicBezTo>
                <a:cubicBezTo>
                  <a:pt x="1140321" y="1290573"/>
                  <a:pt x="1147006" y="1283886"/>
                  <a:pt x="1154647" y="1283886"/>
                </a:cubicBezTo>
                <a:close/>
                <a:moveTo>
                  <a:pt x="1012347" y="1283886"/>
                </a:moveTo>
                <a:cubicBezTo>
                  <a:pt x="1019987" y="1283886"/>
                  <a:pt x="1026672" y="1290573"/>
                  <a:pt x="1026672" y="1298215"/>
                </a:cubicBezTo>
                <a:cubicBezTo>
                  <a:pt x="1026672" y="1305857"/>
                  <a:pt x="1019987" y="1312544"/>
                  <a:pt x="1012347" y="1312544"/>
                </a:cubicBezTo>
                <a:cubicBezTo>
                  <a:pt x="1004706" y="1312544"/>
                  <a:pt x="998021" y="1305857"/>
                  <a:pt x="998021" y="1298215"/>
                </a:cubicBezTo>
                <a:cubicBezTo>
                  <a:pt x="998021" y="1290573"/>
                  <a:pt x="1004706" y="1283886"/>
                  <a:pt x="1012347" y="1283886"/>
                </a:cubicBezTo>
                <a:close/>
                <a:moveTo>
                  <a:pt x="869090" y="1283886"/>
                </a:moveTo>
                <a:cubicBezTo>
                  <a:pt x="877683" y="1283886"/>
                  <a:pt x="883415" y="1290573"/>
                  <a:pt x="883415" y="1298215"/>
                </a:cubicBezTo>
                <a:cubicBezTo>
                  <a:pt x="883415" y="1305857"/>
                  <a:pt x="876730" y="1312544"/>
                  <a:pt x="869090" y="1312544"/>
                </a:cubicBezTo>
                <a:cubicBezTo>
                  <a:pt x="861449" y="1312544"/>
                  <a:pt x="854764" y="1305857"/>
                  <a:pt x="854764" y="1298215"/>
                </a:cubicBezTo>
                <a:cubicBezTo>
                  <a:pt x="854764" y="1290573"/>
                  <a:pt x="861449" y="1283886"/>
                  <a:pt x="869090" y="1283886"/>
                </a:cubicBezTo>
                <a:close/>
                <a:moveTo>
                  <a:pt x="726788" y="1283886"/>
                </a:moveTo>
                <a:cubicBezTo>
                  <a:pt x="734427" y="1283886"/>
                  <a:pt x="741113" y="1290573"/>
                  <a:pt x="741113" y="1298215"/>
                </a:cubicBezTo>
                <a:cubicBezTo>
                  <a:pt x="741113" y="1305857"/>
                  <a:pt x="734429" y="1312544"/>
                  <a:pt x="726788" y="1312544"/>
                </a:cubicBezTo>
                <a:cubicBezTo>
                  <a:pt x="719147" y="1312544"/>
                  <a:pt x="712462" y="1305857"/>
                  <a:pt x="712462" y="1298215"/>
                </a:cubicBezTo>
                <a:cubicBezTo>
                  <a:pt x="712462" y="1290573"/>
                  <a:pt x="719147" y="1283886"/>
                  <a:pt x="726788" y="1283886"/>
                </a:cubicBezTo>
                <a:close/>
                <a:moveTo>
                  <a:pt x="584487" y="1283886"/>
                </a:moveTo>
                <a:cubicBezTo>
                  <a:pt x="592128" y="1283886"/>
                  <a:pt x="598812" y="1290573"/>
                  <a:pt x="598812" y="1298215"/>
                </a:cubicBezTo>
                <a:cubicBezTo>
                  <a:pt x="598812" y="1305857"/>
                  <a:pt x="592128" y="1312544"/>
                  <a:pt x="584487" y="1312544"/>
                </a:cubicBezTo>
                <a:cubicBezTo>
                  <a:pt x="576846" y="1312544"/>
                  <a:pt x="570161" y="1305857"/>
                  <a:pt x="570161" y="1298215"/>
                </a:cubicBezTo>
                <a:cubicBezTo>
                  <a:pt x="570161" y="1290573"/>
                  <a:pt x="576846" y="1283886"/>
                  <a:pt x="584487" y="1283886"/>
                </a:cubicBezTo>
                <a:close/>
                <a:moveTo>
                  <a:pt x="441230" y="1283886"/>
                </a:moveTo>
                <a:cubicBezTo>
                  <a:pt x="449825" y="1283886"/>
                  <a:pt x="455555" y="1290573"/>
                  <a:pt x="455555" y="1298215"/>
                </a:cubicBezTo>
                <a:cubicBezTo>
                  <a:pt x="455555" y="1305857"/>
                  <a:pt x="448871" y="1312544"/>
                  <a:pt x="441230" y="1312544"/>
                </a:cubicBezTo>
                <a:cubicBezTo>
                  <a:pt x="433589" y="1312544"/>
                  <a:pt x="426904" y="1305857"/>
                  <a:pt x="426904" y="1298215"/>
                </a:cubicBezTo>
                <a:cubicBezTo>
                  <a:pt x="426904" y="1290573"/>
                  <a:pt x="433589" y="1283886"/>
                  <a:pt x="441230" y="1283886"/>
                </a:cubicBezTo>
                <a:close/>
                <a:moveTo>
                  <a:pt x="298929" y="1283886"/>
                </a:moveTo>
                <a:cubicBezTo>
                  <a:pt x="306569" y="1283886"/>
                  <a:pt x="313254" y="1290573"/>
                  <a:pt x="313254" y="1298215"/>
                </a:cubicBezTo>
                <a:cubicBezTo>
                  <a:pt x="313254" y="1305857"/>
                  <a:pt x="306569" y="1312544"/>
                  <a:pt x="298929" y="1312544"/>
                </a:cubicBezTo>
                <a:cubicBezTo>
                  <a:pt x="291288" y="1312544"/>
                  <a:pt x="284603" y="1305857"/>
                  <a:pt x="284603" y="1298215"/>
                </a:cubicBezTo>
                <a:cubicBezTo>
                  <a:pt x="284603" y="1290573"/>
                  <a:pt x="291288" y="1283886"/>
                  <a:pt x="298929" y="1283886"/>
                </a:cubicBezTo>
                <a:close/>
                <a:moveTo>
                  <a:pt x="156627" y="1283886"/>
                </a:moveTo>
                <a:cubicBezTo>
                  <a:pt x="164267" y="1283886"/>
                  <a:pt x="170952" y="1290573"/>
                  <a:pt x="170952" y="1298215"/>
                </a:cubicBezTo>
                <a:cubicBezTo>
                  <a:pt x="170952" y="1305857"/>
                  <a:pt x="164267" y="1312544"/>
                  <a:pt x="156627" y="1312544"/>
                </a:cubicBezTo>
                <a:cubicBezTo>
                  <a:pt x="148986" y="1312544"/>
                  <a:pt x="142301" y="1305857"/>
                  <a:pt x="142301" y="1298215"/>
                </a:cubicBezTo>
                <a:cubicBezTo>
                  <a:pt x="142301" y="1290573"/>
                  <a:pt x="148986" y="1283886"/>
                  <a:pt x="156627" y="1283886"/>
                </a:cubicBezTo>
                <a:close/>
                <a:moveTo>
                  <a:pt x="14326" y="1283886"/>
                </a:moveTo>
                <a:cubicBezTo>
                  <a:pt x="21966" y="1283886"/>
                  <a:pt x="28651" y="1290573"/>
                  <a:pt x="28651" y="1298215"/>
                </a:cubicBezTo>
                <a:cubicBezTo>
                  <a:pt x="28651" y="1305857"/>
                  <a:pt x="21966" y="1312544"/>
                  <a:pt x="14326" y="1312544"/>
                </a:cubicBezTo>
                <a:cubicBezTo>
                  <a:pt x="6685" y="1312544"/>
                  <a:pt x="0" y="1305857"/>
                  <a:pt x="0" y="1298215"/>
                </a:cubicBezTo>
                <a:cubicBezTo>
                  <a:pt x="0" y="1290573"/>
                  <a:pt x="6685" y="1283886"/>
                  <a:pt x="14326" y="1283886"/>
                </a:cubicBezTo>
                <a:close/>
                <a:moveTo>
                  <a:pt x="1296949" y="1141550"/>
                </a:moveTo>
                <a:cubicBezTo>
                  <a:pt x="1305544" y="1141550"/>
                  <a:pt x="1311274" y="1147282"/>
                  <a:pt x="1311274" y="1155879"/>
                </a:cubicBezTo>
                <a:cubicBezTo>
                  <a:pt x="1311274" y="1163521"/>
                  <a:pt x="1304589" y="1170208"/>
                  <a:pt x="1296949" y="1170208"/>
                </a:cubicBezTo>
                <a:cubicBezTo>
                  <a:pt x="1289308" y="1170208"/>
                  <a:pt x="1282623" y="1163521"/>
                  <a:pt x="1282623" y="1155879"/>
                </a:cubicBezTo>
                <a:cubicBezTo>
                  <a:pt x="1282623" y="1148237"/>
                  <a:pt x="1289308" y="1141550"/>
                  <a:pt x="1296949" y="1141550"/>
                </a:cubicBezTo>
                <a:close/>
                <a:moveTo>
                  <a:pt x="1154647" y="1141550"/>
                </a:moveTo>
                <a:cubicBezTo>
                  <a:pt x="1162288" y="1141550"/>
                  <a:pt x="1168972" y="1147282"/>
                  <a:pt x="1168972" y="1155879"/>
                </a:cubicBezTo>
                <a:cubicBezTo>
                  <a:pt x="1168972" y="1163521"/>
                  <a:pt x="1162288" y="1170208"/>
                  <a:pt x="1154647" y="1170208"/>
                </a:cubicBezTo>
                <a:cubicBezTo>
                  <a:pt x="1147006" y="1170208"/>
                  <a:pt x="1140321" y="1163521"/>
                  <a:pt x="1140321" y="1155879"/>
                </a:cubicBezTo>
                <a:cubicBezTo>
                  <a:pt x="1140321" y="1148237"/>
                  <a:pt x="1147006" y="1141550"/>
                  <a:pt x="1154647" y="1141550"/>
                </a:cubicBezTo>
                <a:close/>
                <a:moveTo>
                  <a:pt x="1012347" y="1141550"/>
                </a:moveTo>
                <a:cubicBezTo>
                  <a:pt x="1019987" y="1141550"/>
                  <a:pt x="1026672" y="1147282"/>
                  <a:pt x="1026672" y="1155879"/>
                </a:cubicBezTo>
                <a:cubicBezTo>
                  <a:pt x="1026672" y="1163521"/>
                  <a:pt x="1019987" y="1170208"/>
                  <a:pt x="1012347" y="1170208"/>
                </a:cubicBezTo>
                <a:cubicBezTo>
                  <a:pt x="1004706" y="1170208"/>
                  <a:pt x="998021" y="1163521"/>
                  <a:pt x="998021" y="1155879"/>
                </a:cubicBezTo>
                <a:cubicBezTo>
                  <a:pt x="998021" y="1148237"/>
                  <a:pt x="1004706" y="1141550"/>
                  <a:pt x="1012347" y="1141550"/>
                </a:cubicBezTo>
                <a:close/>
                <a:moveTo>
                  <a:pt x="869090" y="1141550"/>
                </a:moveTo>
                <a:cubicBezTo>
                  <a:pt x="877683" y="1141550"/>
                  <a:pt x="883415" y="1147282"/>
                  <a:pt x="883415" y="1155879"/>
                </a:cubicBezTo>
                <a:cubicBezTo>
                  <a:pt x="883415" y="1163521"/>
                  <a:pt x="876730" y="1170208"/>
                  <a:pt x="869090" y="1170208"/>
                </a:cubicBezTo>
                <a:cubicBezTo>
                  <a:pt x="861449" y="1170208"/>
                  <a:pt x="854764" y="1163521"/>
                  <a:pt x="854764" y="1155879"/>
                </a:cubicBezTo>
                <a:cubicBezTo>
                  <a:pt x="854764" y="1148237"/>
                  <a:pt x="861449" y="1141550"/>
                  <a:pt x="869090" y="1141550"/>
                </a:cubicBezTo>
                <a:close/>
                <a:moveTo>
                  <a:pt x="726788" y="1141550"/>
                </a:moveTo>
                <a:cubicBezTo>
                  <a:pt x="734427" y="1141550"/>
                  <a:pt x="741113" y="1147282"/>
                  <a:pt x="741113" y="1155879"/>
                </a:cubicBezTo>
                <a:cubicBezTo>
                  <a:pt x="741113" y="1163521"/>
                  <a:pt x="734429" y="1170208"/>
                  <a:pt x="726788" y="1170208"/>
                </a:cubicBezTo>
                <a:cubicBezTo>
                  <a:pt x="719147" y="1170208"/>
                  <a:pt x="712462" y="1163521"/>
                  <a:pt x="712462" y="1155879"/>
                </a:cubicBezTo>
                <a:cubicBezTo>
                  <a:pt x="712462" y="1148237"/>
                  <a:pt x="719147" y="1141550"/>
                  <a:pt x="726788" y="1141550"/>
                </a:cubicBezTo>
                <a:close/>
                <a:moveTo>
                  <a:pt x="584487" y="1141550"/>
                </a:moveTo>
                <a:cubicBezTo>
                  <a:pt x="592128" y="1141550"/>
                  <a:pt x="598812" y="1147282"/>
                  <a:pt x="598812" y="1155879"/>
                </a:cubicBezTo>
                <a:cubicBezTo>
                  <a:pt x="598812" y="1163521"/>
                  <a:pt x="592128" y="1170208"/>
                  <a:pt x="584487" y="1170208"/>
                </a:cubicBezTo>
                <a:cubicBezTo>
                  <a:pt x="576846" y="1170208"/>
                  <a:pt x="570161" y="1163521"/>
                  <a:pt x="570161" y="1155879"/>
                </a:cubicBezTo>
                <a:cubicBezTo>
                  <a:pt x="570161" y="1148237"/>
                  <a:pt x="576846" y="1141550"/>
                  <a:pt x="584487" y="1141550"/>
                </a:cubicBezTo>
                <a:close/>
                <a:moveTo>
                  <a:pt x="441230" y="1141550"/>
                </a:moveTo>
                <a:cubicBezTo>
                  <a:pt x="449825" y="1141550"/>
                  <a:pt x="455555" y="1147282"/>
                  <a:pt x="455555" y="1155879"/>
                </a:cubicBezTo>
                <a:cubicBezTo>
                  <a:pt x="455555" y="1163521"/>
                  <a:pt x="448871" y="1170208"/>
                  <a:pt x="441230" y="1170208"/>
                </a:cubicBezTo>
                <a:cubicBezTo>
                  <a:pt x="433589" y="1170208"/>
                  <a:pt x="426904" y="1163521"/>
                  <a:pt x="426904" y="1155879"/>
                </a:cubicBezTo>
                <a:cubicBezTo>
                  <a:pt x="426904" y="1148237"/>
                  <a:pt x="433589" y="1141550"/>
                  <a:pt x="441230" y="1141550"/>
                </a:cubicBezTo>
                <a:close/>
                <a:moveTo>
                  <a:pt x="298929" y="1141550"/>
                </a:moveTo>
                <a:cubicBezTo>
                  <a:pt x="306569" y="1141550"/>
                  <a:pt x="313254" y="1147282"/>
                  <a:pt x="313254" y="1155879"/>
                </a:cubicBezTo>
                <a:cubicBezTo>
                  <a:pt x="313254" y="1163521"/>
                  <a:pt x="306569" y="1170208"/>
                  <a:pt x="298929" y="1170208"/>
                </a:cubicBezTo>
                <a:cubicBezTo>
                  <a:pt x="291288" y="1170208"/>
                  <a:pt x="284603" y="1163521"/>
                  <a:pt x="284603" y="1155879"/>
                </a:cubicBezTo>
                <a:cubicBezTo>
                  <a:pt x="284603" y="1148237"/>
                  <a:pt x="291288" y="1141550"/>
                  <a:pt x="298929" y="1141550"/>
                </a:cubicBezTo>
                <a:close/>
                <a:moveTo>
                  <a:pt x="156627" y="1141550"/>
                </a:moveTo>
                <a:cubicBezTo>
                  <a:pt x="164267" y="1141550"/>
                  <a:pt x="170952" y="1147282"/>
                  <a:pt x="170952" y="1155879"/>
                </a:cubicBezTo>
                <a:cubicBezTo>
                  <a:pt x="170952" y="1163521"/>
                  <a:pt x="164267" y="1170208"/>
                  <a:pt x="156627" y="1170208"/>
                </a:cubicBezTo>
                <a:cubicBezTo>
                  <a:pt x="148986" y="1170208"/>
                  <a:pt x="142301" y="1163521"/>
                  <a:pt x="142301" y="1155879"/>
                </a:cubicBezTo>
                <a:cubicBezTo>
                  <a:pt x="142301" y="1148237"/>
                  <a:pt x="148986" y="1141550"/>
                  <a:pt x="156627" y="1141550"/>
                </a:cubicBezTo>
                <a:close/>
                <a:moveTo>
                  <a:pt x="14326" y="1140595"/>
                </a:moveTo>
                <a:cubicBezTo>
                  <a:pt x="21966" y="1140595"/>
                  <a:pt x="28651" y="1147282"/>
                  <a:pt x="28651" y="1154924"/>
                </a:cubicBezTo>
                <a:cubicBezTo>
                  <a:pt x="28651" y="1163521"/>
                  <a:pt x="21966" y="1169253"/>
                  <a:pt x="14326" y="1169253"/>
                </a:cubicBezTo>
                <a:cubicBezTo>
                  <a:pt x="6685" y="1169253"/>
                  <a:pt x="0" y="1162566"/>
                  <a:pt x="0" y="1154924"/>
                </a:cubicBezTo>
                <a:cubicBezTo>
                  <a:pt x="0" y="1147282"/>
                  <a:pt x="6685" y="1140595"/>
                  <a:pt x="14326" y="1140595"/>
                </a:cubicBezTo>
                <a:close/>
                <a:moveTo>
                  <a:pt x="1296949" y="998260"/>
                </a:moveTo>
                <a:cubicBezTo>
                  <a:pt x="1305544" y="998260"/>
                  <a:pt x="1311274" y="1004947"/>
                  <a:pt x="1311274" y="1012589"/>
                </a:cubicBezTo>
                <a:cubicBezTo>
                  <a:pt x="1311274" y="1020231"/>
                  <a:pt x="1304589" y="1026918"/>
                  <a:pt x="1296949" y="1026918"/>
                </a:cubicBezTo>
                <a:cubicBezTo>
                  <a:pt x="1289308" y="1026918"/>
                  <a:pt x="1282623" y="1020231"/>
                  <a:pt x="1282623" y="1012589"/>
                </a:cubicBezTo>
                <a:cubicBezTo>
                  <a:pt x="1282623" y="1004947"/>
                  <a:pt x="1289308" y="998260"/>
                  <a:pt x="1296949" y="998260"/>
                </a:cubicBezTo>
                <a:close/>
                <a:moveTo>
                  <a:pt x="1154647" y="998260"/>
                </a:moveTo>
                <a:cubicBezTo>
                  <a:pt x="1162288" y="998260"/>
                  <a:pt x="1168972" y="1004947"/>
                  <a:pt x="1168972" y="1012589"/>
                </a:cubicBezTo>
                <a:cubicBezTo>
                  <a:pt x="1168972" y="1020231"/>
                  <a:pt x="1162288" y="1026918"/>
                  <a:pt x="1154647" y="1026918"/>
                </a:cubicBezTo>
                <a:cubicBezTo>
                  <a:pt x="1147006" y="1026918"/>
                  <a:pt x="1140321" y="1020231"/>
                  <a:pt x="1140321" y="1012589"/>
                </a:cubicBezTo>
                <a:cubicBezTo>
                  <a:pt x="1140321" y="1004947"/>
                  <a:pt x="1147006" y="998260"/>
                  <a:pt x="1154647" y="998260"/>
                </a:cubicBezTo>
                <a:close/>
                <a:moveTo>
                  <a:pt x="1012347" y="998260"/>
                </a:moveTo>
                <a:cubicBezTo>
                  <a:pt x="1019987" y="998260"/>
                  <a:pt x="1026672" y="1004947"/>
                  <a:pt x="1026672" y="1012589"/>
                </a:cubicBezTo>
                <a:cubicBezTo>
                  <a:pt x="1026672" y="1020231"/>
                  <a:pt x="1019987" y="1026918"/>
                  <a:pt x="1012347" y="1026918"/>
                </a:cubicBezTo>
                <a:cubicBezTo>
                  <a:pt x="1004706" y="1026918"/>
                  <a:pt x="998021" y="1020231"/>
                  <a:pt x="998021" y="1012589"/>
                </a:cubicBezTo>
                <a:cubicBezTo>
                  <a:pt x="998021" y="1004947"/>
                  <a:pt x="1004706" y="998260"/>
                  <a:pt x="1012347" y="998260"/>
                </a:cubicBezTo>
                <a:close/>
                <a:moveTo>
                  <a:pt x="869090" y="998260"/>
                </a:moveTo>
                <a:cubicBezTo>
                  <a:pt x="877683" y="998260"/>
                  <a:pt x="883415" y="1004947"/>
                  <a:pt x="883415" y="1012589"/>
                </a:cubicBezTo>
                <a:cubicBezTo>
                  <a:pt x="883415" y="1020231"/>
                  <a:pt x="876730" y="1026918"/>
                  <a:pt x="869090" y="1026918"/>
                </a:cubicBezTo>
                <a:cubicBezTo>
                  <a:pt x="861449" y="1026918"/>
                  <a:pt x="854764" y="1020231"/>
                  <a:pt x="854764" y="1012589"/>
                </a:cubicBezTo>
                <a:cubicBezTo>
                  <a:pt x="854764" y="1004947"/>
                  <a:pt x="861449" y="998260"/>
                  <a:pt x="869090" y="998260"/>
                </a:cubicBezTo>
                <a:close/>
                <a:moveTo>
                  <a:pt x="726788" y="998260"/>
                </a:moveTo>
                <a:cubicBezTo>
                  <a:pt x="734427" y="998260"/>
                  <a:pt x="741113" y="1004947"/>
                  <a:pt x="741113" y="1012589"/>
                </a:cubicBezTo>
                <a:cubicBezTo>
                  <a:pt x="741113" y="1020231"/>
                  <a:pt x="734429" y="1026918"/>
                  <a:pt x="726788" y="1026918"/>
                </a:cubicBezTo>
                <a:cubicBezTo>
                  <a:pt x="719147" y="1026918"/>
                  <a:pt x="712462" y="1020231"/>
                  <a:pt x="712462" y="1012589"/>
                </a:cubicBezTo>
                <a:cubicBezTo>
                  <a:pt x="712462" y="1004947"/>
                  <a:pt x="719147" y="998260"/>
                  <a:pt x="726788" y="998260"/>
                </a:cubicBezTo>
                <a:close/>
                <a:moveTo>
                  <a:pt x="584487" y="998260"/>
                </a:moveTo>
                <a:cubicBezTo>
                  <a:pt x="592128" y="998260"/>
                  <a:pt x="598812" y="1004947"/>
                  <a:pt x="598812" y="1012589"/>
                </a:cubicBezTo>
                <a:cubicBezTo>
                  <a:pt x="598812" y="1020231"/>
                  <a:pt x="592128" y="1026918"/>
                  <a:pt x="584487" y="1026918"/>
                </a:cubicBezTo>
                <a:cubicBezTo>
                  <a:pt x="576846" y="1026918"/>
                  <a:pt x="570161" y="1020231"/>
                  <a:pt x="570161" y="1012589"/>
                </a:cubicBezTo>
                <a:cubicBezTo>
                  <a:pt x="570161" y="1004947"/>
                  <a:pt x="576846" y="998260"/>
                  <a:pt x="584487" y="998260"/>
                </a:cubicBezTo>
                <a:close/>
                <a:moveTo>
                  <a:pt x="441230" y="998260"/>
                </a:moveTo>
                <a:cubicBezTo>
                  <a:pt x="449825" y="998260"/>
                  <a:pt x="455555" y="1004947"/>
                  <a:pt x="455555" y="1012589"/>
                </a:cubicBezTo>
                <a:cubicBezTo>
                  <a:pt x="455555" y="1020231"/>
                  <a:pt x="448871" y="1026918"/>
                  <a:pt x="441230" y="1026918"/>
                </a:cubicBezTo>
                <a:cubicBezTo>
                  <a:pt x="433589" y="1026918"/>
                  <a:pt x="426904" y="1020231"/>
                  <a:pt x="426904" y="1012589"/>
                </a:cubicBezTo>
                <a:cubicBezTo>
                  <a:pt x="426904" y="1004947"/>
                  <a:pt x="433589" y="998260"/>
                  <a:pt x="441230" y="998260"/>
                </a:cubicBezTo>
                <a:close/>
                <a:moveTo>
                  <a:pt x="298929" y="998260"/>
                </a:moveTo>
                <a:cubicBezTo>
                  <a:pt x="306569" y="998260"/>
                  <a:pt x="313254" y="1004947"/>
                  <a:pt x="313254" y="1012589"/>
                </a:cubicBezTo>
                <a:cubicBezTo>
                  <a:pt x="313254" y="1020231"/>
                  <a:pt x="306569" y="1026918"/>
                  <a:pt x="298929" y="1026918"/>
                </a:cubicBezTo>
                <a:cubicBezTo>
                  <a:pt x="291288" y="1026918"/>
                  <a:pt x="284603" y="1020231"/>
                  <a:pt x="284603" y="1012589"/>
                </a:cubicBezTo>
                <a:cubicBezTo>
                  <a:pt x="284603" y="1004947"/>
                  <a:pt x="291288" y="998260"/>
                  <a:pt x="298929" y="998260"/>
                </a:cubicBezTo>
                <a:close/>
                <a:moveTo>
                  <a:pt x="156627" y="998260"/>
                </a:moveTo>
                <a:cubicBezTo>
                  <a:pt x="164267" y="998260"/>
                  <a:pt x="170952" y="1004947"/>
                  <a:pt x="170952" y="1012589"/>
                </a:cubicBezTo>
                <a:cubicBezTo>
                  <a:pt x="170952" y="1020231"/>
                  <a:pt x="164267" y="1026918"/>
                  <a:pt x="156627" y="1026918"/>
                </a:cubicBezTo>
                <a:cubicBezTo>
                  <a:pt x="148986" y="1026918"/>
                  <a:pt x="142301" y="1020231"/>
                  <a:pt x="142301" y="1012589"/>
                </a:cubicBezTo>
                <a:cubicBezTo>
                  <a:pt x="142301" y="1004947"/>
                  <a:pt x="148986" y="998260"/>
                  <a:pt x="156627" y="998260"/>
                </a:cubicBezTo>
                <a:close/>
                <a:moveTo>
                  <a:pt x="14326" y="998260"/>
                </a:moveTo>
                <a:cubicBezTo>
                  <a:pt x="21966" y="998260"/>
                  <a:pt x="28651" y="1004947"/>
                  <a:pt x="28651" y="1012589"/>
                </a:cubicBezTo>
                <a:cubicBezTo>
                  <a:pt x="28651" y="1020231"/>
                  <a:pt x="21966" y="1026918"/>
                  <a:pt x="14326" y="1026918"/>
                </a:cubicBezTo>
                <a:cubicBezTo>
                  <a:pt x="6685" y="1026918"/>
                  <a:pt x="0" y="1020231"/>
                  <a:pt x="0" y="1012589"/>
                </a:cubicBezTo>
                <a:cubicBezTo>
                  <a:pt x="0" y="1004947"/>
                  <a:pt x="6685" y="998260"/>
                  <a:pt x="14326" y="998260"/>
                </a:cubicBezTo>
                <a:close/>
                <a:moveTo>
                  <a:pt x="1296949" y="855924"/>
                </a:moveTo>
                <a:cubicBezTo>
                  <a:pt x="1305544" y="855924"/>
                  <a:pt x="1311274" y="862611"/>
                  <a:pt x="1311274" y="870253"/>
                </a:cubicBezTo>
                <a:cubicBezTo>
                  <a:pt x="1311274" y="877895"/>
                  <a:pt x="1304589" y="884582"/>
                  <a:pt x="1296949" y="884582"/>
                </a:cubicBezTo>
                <a:cubicBezTo>
                  <a:pt x="1289308" y="884582"/>
                  <a:pt x="1282623" y="877895"/>
                  <a:pt x="1282623" y="870253"/>
                </a:cubicBezTo>
                <a:cubicBezTo>
                  <a:pt x="1282623" y="862611"/>
                  <a:pt x="1289308" y="855924"/>
                  <a:pt x="1296949" y="855924"/>
                </a:cubicBezTo>
                <a:close/>
                <a:moveTo>
                  <a:pt x="1154647" y="855924"/>
                </a:moveTo>
                <a:cubicBezTo>
                  <a:pt x="1162288" y="855924"/>
                  <a:pt x="1168972" y="862611"/>
                  <a:pt x="1168972" y="870253"/>
                </a:cubicBezTo>
                <a:cubicBezTo>
                  <a:pt x="1168972" y="877895"/>
                  <a:pt x="1162288" y="884582"/>
                  <a:pt x="1154647" y="884582"/>
                </a:cubicBezTo>
                <a:cubicBezTo>
                  <a:pt x="1147006" y="884582"/>
                  <a:pt x="1140321" y="877895"/>
                  <a:pt x="1140321" y="870253"/>
                </a:cubicBezTo>
                <a:cubicBezTo>
                  <a:pt x="1140321" y="862611"/>
                  <a:pt x="1147006" y="855924"/>
                  <a:pt x="1154647" y="855924"/>
                </a:cubicBezTo>
                <a:close/>
                <a:moveTo>
                  <a:pt x="1012347" y="855924"/>
                </a:moveTo>
                <a:cubicBezTo>
                  <a:pt x="1019987" y="855924"/>
                  <a:pt x="1026672" y="862611"/>
                  <a:pt x="1026672" y="870253"/>
                </a:cubicBezTo>
                <a:cubicBezTo>
                  <a:pt x="1026672" y="877895"/>
                  <a:pt x="1019987" y="884582"/>
                  <a:pt x="1012347" y="884582"/>
                </a:cubicBezTo>
                <a:cubicBezTo>
                  <a:pt x="1004706" y="884582"/>
                  <a:pt x="998021" y="877895"/>
                  <a:pt x="998021" y="870253"/>
                </a:cubicBezTo>
                <a:cubicBezTo>
                  <a:pt x="998021" y="862611"/>
                  <a:pt x="1004706" y="855924"/>
                  <a:pt x="1012347" y="855924"/>
                </a:cubicBezTo>
                <a:close/>
                <a:moveTo>
                  <a:pt x="869090" y="855924"/>
                </a:moveTo>
                <a:cubicBezTo>
                  <a:pt x="877683" y="855924"/>
                  <a:pt x="883415" y="862611"/>
                  <a:pt x="883415" y="870253"/>
                </a:cubicBezTo>
                <a:cubicBezTo>
                  <a:pt x="883415" y="877895"/>
                  <a:pt x="876730" y="884582"/>
                  <a:pt x="869090" y="884582"/>
                </a:cubicBezTo>
                <a:cubicBezTo>
                  <a:pt x="861449" y="884582"/>
                  <a:pt x="854764" y="877895"/>
                  <a:pt x="854764" y="870253"/>
                </a:cubicBezTo>
                <a:cubicBezTo>
                  <a:pt x="854764" y="862611"/>
                  <a:pt x="861449" y="855924"/>
                  <a:pt x="869090" y="855924"/>
                </a:cubicBezTo>
                <a:close/>
                <a:moveTo>
                  <a:pt x="726788" y="855924"/>
                </a:moveTo>
                <a:cubicBezTo>
                  <a:pt x="734427" y="855924"/>
                  <a:pt x="741113" y="862611"/>
                  <a:pt x="741113" y="870253"/>
                </a:cubicBezTo>
                <a:cubicBezTo>
                  <a:pt x="741113" y="877895"/>
                  <a:pt x="734429" y="884582"/>
                  <a:pt x="726788" y="884582"/>
                </a:cubicBezTo>
                <a:cubicBezTo>
                  <a:pt x="719147" y="884582"/>
                  <a:pt x="712462" y="877895"/>
                  <a:pt x="712462" y="870253"/>
                </a:cubicBezTo>
                <a:cubicBezTo>
                  <a:pt x="712462" y="862611"/>
                  <a:pt x="719147" y="855924"/>
                  <a:pt x="726788" y="855924"/>
                </a:cubicBezTo>
                <a:close/>
                <a:moveTo>
                  <a:pt x="584487" y="855924"/>
                </a:moveTo>
                <a:cubicBezTo>
                  <a:pt x="592128" y="855924"/>
                  <a:pt x="598812" y="862611"/>
                  <a:pt x="598812" y="870253"/>
                </a:cubicBezTo>
                <a:cubicBezTo>
                  <a:pt x="598812" y="877895"/>
                  <a:pt x="592128" y="884582"/>
                  <a:pt x="584487" y="884582"/>
                </a:cubicBezTo>
                <a:cubicBezTo>
                  <a:pt x="576846" y="884582"/>
                  <a:pt x="570161" y="877895"/>
                  <a:pt x="570161" y="870253"/>
                </a:cubicBezTo>
                <a:cubicBezTo>
                  <a:pt x="570161" y="862611"/>
                  <a:pt x="576846" y="855924"/>
                  <a:pt x="584487" y="855924"/>
                </a:cubicBezTo>
                <a:close/>
                <a:moveTo>
                  <a:pt x="441230" y="855924"/>
                </a:moveTo>
                <a:cubicBezTo>
                  <a:pt x="449825" y="855924"/>
                  <a:pt x="455555" y="862611"/>
                  <a:pt x="455555" y="870253"/>
                </a:cubicBezTo>
                <a:cubicBezTo>
                  <a:pt x="455555" y="877895"/>
                  <a:pt x="448871" y="884582"/>
                  <a:pt x="441230" y="884582"/>
                </a:cubicBezTo>
                <a:cubicBezTo>
                  <a:pt x="433589" y="884582"/>
                  <a:pt x="426904" y="877895"/>
                  <a:pt x="426904" y="870253"/>
                </a:cubicBezTo>
                <a:cubicBezTo>
                  <a:pt x="426904" y="862611"/>
                  <a:pt x="433589" y="855924"/>
                  <a:pt x="441230" y="855924"/>
                </a:cubicBezTo>
                <a:close/>
                <a:moveTo>
                  <a:pt x="298929" y="855924"/>
                </a:moveTo>
                <a:cubicBezTo>
                  <a:pt x="306569" y="855924"/>
                  <a:pt x="313254" y="862611"/>
                  <a:pt x="313254" y="870253"/>
                </a:cubicBezTo>
                <a:cubicBezTo>
                  <a:pt x="313254" y="877895"/>
                  <a:pt x="306569" y="884582"/>
                  <a:pt x="298929" y="884582"/>
                </a:cubicBezTo>
                <a:cubicBezTo>
                  <a:pt x="291288" y="884582"/>
                  <a:pt x="284603" y="877895"/>
                  <a:pt x="284603" y="870253"/>
                </a:cubicBezTo>
                <a:cubicBezTo>
                  <a:pt x="284603" y="862611"/>
                  <a:pt x="291288" y="855924"/>
                  <a:pt x="298929" y="855924"/>
                </a:cubicBezTo>
                <a:close/>
                <a:moveTo>
                  <a:pt x="156627" y="855924"/>
                </a:moveTo>
                <a:cubicBezTo>
                  <a:pt x="164267" y="855924"/>
                  <a:pt x="170952" y="862611"/>
                  <a:pt x="170952" y="870253"/>
                </a:cubicBezTo>
                <a:cubicBezTo>
                  <a:pt x="170952" y="877895"/>
                  <a:pt x="164267" y="884582"/>
                  <a:pt x="156627" y="884582"/>
                </a:cubicBezTo>
                <a:cubicBezTo>
                  <a:pt x="148986" y="884582"/>
                  <a:pt x="142301" y="877895"/>
                  <a:pt x="142301" y="870253"/>
                </a:cubicBezTo>
                <a:cubicBezTo>
                  <a:pt x="142301" y="862611"/>
                  <a:pt x="148986" y="855924"/>
                  <a:pt x="156627" y="855924"/>
                </a:cubicBezTo>
                <a:close/>
                <a:moveTo>
                  <a:pt x="14326" y="855924"/>
                </a:moveTo>
                <a:cubicBezTo>
                  <a:pt x="21966" y="855924"/>
                  <a:pt x="28651" y="862611"/>
                  <a:pt x="28651" y="870253"/>
                </a:cubicBezTo>
                <a:cubicBezTo>
                  <a:pt x="28651" y="877895"/>
                  <a:pt x="21966" y="884582"/>
                  <a:pt x="14326" y="884582"/>
                </a:cubicBezTo>
                <a:cubicBezTo>
                  <a:pt x="6685" y="884582"/>
                  <a:pt x="0" y="877895"/>
                  <a:pt x="0" y="870253"/>
                </a:cubicBezTo>
                <a:cubicBezTo>
                  <a:pt x="0" y="862611"/>
                  <a:pt x="6685" y="855924"/>
                  <a:pt x="14326" y="855924"/>
                </a:cubicBezTo>
                <a:close/>
                <a:moveTo>
                  <a:pt x="1296949" y="713588"/>
                </a:moveTo>
                <a:cubicBezTo>
                  <a:pt x="1305544" y="713588"/>
                  <a:pt x="1311274" y="719320"/>
                  <a:pt x="1311274" y="727917"/>
                </a:cubicBezTo>
                <a:cubicBezTo>
                  <a:pt x="1311274" y="735559"/>
                  <a:pt x="1304589" y="742246"/>
                  <a:pt x="1296949" y="742246"/>
                </a:cubicBezTo>
                <a:cubicBezTo>
                  <a:pt x="1289308" y="742246"/>
                  <a:pt x="1282623" y="735559"/>
                  <a:pt x="1282623" y="727917"/>
                </a:cubicBezTo>
                <a:cubicBezTo>
                  <a:pt x="1282623" y="720275"/>
                  <a:pt x="1289308" y="713588"/>
                  <a:pt x="1296949" y="713588"/>
                </a:cubicBezTo>
                <a:close/>
                <a:moveTo>
                  <a:pt x="1154647" y="713588"/>
                </a:moveTo>
                <a:cubicBezTo>
                  <a:pt x="1162288" y="713588"/>
                  <a:pt x="1168972" y="719320"/>
                  <a:pt x="1168972" y="727917"/>
                </a:cubicBezTo>
                <a:cubicBezTo>
                  <a:pt x="1168972" y="735559"/>
                  <a:pt x="1162288" y="742246"/>
                  <a:pt x="1154647" y="742246"/>
                </a:cubicBezTo>
                <a:cubicBezTo>
                  <a:pt x="1147006" y="742246"/>
                  <a:pt x="1140321" y="735559"/>
                  <a:pt x="1140321" y="727917"/>
                </a:cubicBezTo>
                <a:cubicBezTo>
                  <a:pt x="1140321" y="720275"/>
                  <a:pt x="1147006" y="713588"/>
                  <a:pt x="1154647" y="713588"/>
                </a:cubicBezTo>
                <a:close/>
                <a:moveTo>
                  <a:pt x="1012347" y="713588"/>
                </a:moveTo>
                <a:cubicBezTo>
                  <a:pt x="1019987" y="713588"/>
                  <a:pt x="1026672" y="719320"/>
                  <a:pt x="1026672" y="727917"/>
                </a:cubicBezTo>
                <a:cubicBezTo>
                  <a:pt x="1026672" y="735559"/>
                  <a:pt x="1019987" y="742246"/>
                  <a:pt x="1012347" y="742246"/>
                </a:cubicBezTo>
                <a:cubicBezTo>
                  <a:pt x="1004706" y="742246"/>
                  <a:pt x="998021" y="735559"/>
                  <a:pt x="998021" y="727917"/>
                </a:cubicBezTo>
                <a:cubicBezTo>
                  <a:pt x="998021" y="720275"/>
                  <a:pt x="1004706" y="713588"/>
                  <a:pt x="1012347" y="713588"/>
                </a:cubicBezTo>
                <a:close/>
                <a:moveTo>
                  <a:pt x="869090" y="713588"/>
                </a:moveTo>
                <a:cubicBezTo>
                  <a:pt x="877683" y="713588"/>
                  <a:pt x="883415" y="719320"/>
                  <a:pt x="883415" y="727917"/>
                </a:cubicBezTo>
                <a:cubicBezTo>
                  <a:pt x="883415" y="735559"/>
                  <a:pt x="876730" y="742246"/>
                  <a:pt x="869090" y="742246"/>
                </a:cubicBezTo>
                <a:cubicBezTo>
                  <a:pt x="861449" y="742246"/>
                  <a:pt x="854764" y="735559"/>
                  <a:pt x="854764" y="727917"/>
                </a:cubicBezTo>
                <a:cubicBezTo>
                  <a:pt x="854764" y="720275"/>
                  <a:pt x="861449" y="713588"/>
                  <a:pt x="869090" y="713588"/>
                </a:cubicBezTo>
                <a:close/>
                <a:moveTo>
                  <a:pt x="726788" y="713588"/>
                </a:moveTo>
                <a:cubicBezTo>
                  <a:pt x="734427" y="713588"/>
                  <a:pt x="741113" y="719320"/>
                  <a:pt x="741113" y="727917"/>
                </a:cubicBezTo>
                <a:cubicBezTo>
                  <a:pt x="741113" y="735559"/>
                  <a:pt x="734429" y="742246"/>
                  <a:pt x="726788" y="742246"/>
                </a:cubicBezTo>
                <a:cubicBezTo>
                  <a:pt x="719147" y="742246"/>
                  <a:pt x="712462" y="735559"/>
                  <a:pt x="712462" y="727917"/>
                </a:cubicBezTo>
                <a:cubicBezTo>
                  <a:pt x="712462" y="720275"/>
                  <a:pt x="719147" y="713588"/>
                  <a:pt x="726788" y="713588"/>
                </a:cubicBezTo>
                <a:close/>
                <a:moveTo>
                  <a:pt x="584487" y="713588"/>
                </a:moveTo>
                <a:cubicBezTo>
                  <a:pt x="592128" y="713588"/>
                  <a:pt x="598812" y="719320"/>
                  <a:pt x="598812" y="727917"/>
                </a:cubicBezTo>
                <a:cubicBezTo>
                  <a:pt x="598812" y="735559"/>
                  <a:pt x="592128" y="742246"/>
                  <a:pt x="584487" y="742246"/>
                </a:cubicBezTo>
                <a:cubicBezTo>
                  <a:pt x="576846" y="742246"/>
                  <a:pt x="570161" y="735559"/>
                  <a:pt x="570161" y="727917"/>
                </a:cubicBezTo>
                <a:cubicBezTo>
                  <a:pt x="570161" y="720275"/>
                  <a:pt x="576846" y="713588"/>
                  <a:pt x="584487" y="713588"/>
                </a:cubicBezTo>
                <a:close/>
                <a:moveTo>
                  <a:pt x="441230" y="713588"/>
                </a:moveTo>
                <a:cubicBezTo>
                  <a:pt x="449825" y="713588"/>
                  <a:pt x="455555" y="719320"/>
                  <a:pt x="455555" y="727917"/>
                </a:cubicBezTo>
                <a:cubicBezTo>
                  <a:pt x="455555" y="735559"/>
                  <a:pt x="448871" y="742246"/>
                  <a:pt x="441230" y="742246"/>
                </a:cubicBezTo>
                <a:cubicBezTo>
                  <a:pt x="433589" y="742246"/>
                  <a:pt x="426904" y="735559"/>
                  <a:pt x="426904" y="727917"/>
                </a:cubicBezTo>
                <a:cubicBezTo>
                  <a:pt x="426904" y="720275"/>
                  <a:pt x="433589" y="713588"/>
                  <a:pt x="441230" y="713588"/>
                </a:cubicBezTo>
                <a:close/>
                <a:moveTo>
                  <a:pt x="298929" y="713588"/>
                </a:moveTo>
                <a:cubicBezTo>
                  <a:pt x="306569" y="713588"/>
                  <a:pt x="313254" y="719320"/>
                  <a:pt x="313254" y="727917"/>
                </a:cubicBezTo>
                <a:cubicBezTo>
                  <a:pt x="313254" y="735559"/>
                  <a:pt x="306569" y="742246"/>
                  <a:pt x="298929" y="742246"/>
                </a:cubicBezTo>
                <a:cubicBezTo>
                  <a:pt x="291288" y="742246"/>
                  <a:pt x="284603" y="735559"/>
                  <a:pt x="284603" y="727917"/>
                </a:cubicBezTo>
                <a:cubicBezTo>
                  <a:pt x="284603" y="720275"/>
                  <a:pt x="291288" y="713588"/>
                  <a:pt x="298929" y="713588"/>
                </a:cubicBezTo>
                <a:close/>
                <a:moveTo>
                  <a:pt x="156627" y="713588"/>
                </a:moveTo>
                <a:cubicBezTo>
                  <a:pt x="164267" y="713588"/>
                  <a:pt x="170952" y="719320"/>
                  <a:pt x="170952" y="727917"/>
                </a:cubicBezTo>
                <a:cubicBezTo>
                  <a:pt x="170952" y="735559"/>
                  <a:pt x="164267" y="742246"/>
                  <a:pt x="156627" y="742246"/>
                </a:cubicBezTo>
                <a:cubicBezTo>
                  <a:pt x="148986" y="742246"/>
                  <a:pt x="142301" y="735559"/>
                  <a:pt x="142301" y="727917"/>
                </a:cubicBezTo>
                <a:cubicBezTo>
                  <a:pt x="142301" y="720275"/>
                  <a:pt x="148986" y="713588"/>
                  <a:pt x="156627" y="713588"/>
                </a:cubicBezTo>
                <a:close/>
                <a:moveTo>
                  <a:pt x="14326" y="712633"/>
                </a:moveTo>
                <a:cubicBezTo>
                  <a:pt x="21966" y="712633"/>
                  <a:pt x="28651" y="719320"/>
                  <a:pt x="28651" y="726962"/>
                </a:cubicBezTo>
                <a:cubicBezTo>
                  <a:pt x="28651" y="735559"/>
                  <a:pt x="21966" y="741291"/>
                  <a:pt x="14326" y="741291"/>
                </a:cubicBezTo>
                <a:cubicBezTo>
                  <a:pt x="6685" y="741291"/>
                  <a:pt x="0" y="734604"/>
                  <a:pt x="0" y="726962"/>
                </a:cubicBezTo>
                <a:cubicBezTo>
                  <a:pt x="0" y="719320"/>
                  <a:pt x="6685" y="712633"/>
                  <a:pt x="14326" y="712633"/>
                </a:cubicBezTo>
                <a:close/>
                <a:moveTo>
                  <a:pt x="1296949" y="570298"/>
                </a:moveTo>
                <a:cubicBezTo>
                  <a:pt x="1305544" y="570298"/>
                  <a:pt x="1311274" y="576985"/>
                  <a:pt x="1311274" y="584627"/>
                </a:cubicBezTo>
                <a:cubicBezTo>
                  <a:pt x="1311274" y="592269"/>
                  <a:pt x="1304589" y="598956"/>
                  <a:pt x="1296949" y="598956"/>
                </a:cubicBezTo>
                <a:cubicBezTo>
                  <a:pt x="1289308" y="598956"/>
                  <a:pt x="1282623" y="592269"/>
                  <a:pt x="1282623" y="584627"/>
                </a:cubicBezTo>
                <a:cubicBezTo>
                  <a:pt x="1282623" y="576985"/>
                  <a:pt x="1289308" y="570298"/>
                  <a:pt x="1296949" y="570298"/>
                </a:cubicBezTo>
                <a:close/>
                <a:moveTo>
                  <a:pt x="1154647" y="570298"/>
                </a:moveTo>
                <a:cubicBezTo>
                  <a:pt x="1162288" y="570298"/>
                  <a:pt x="1168972" y="576985"/>
                  <a:pt x="1168972" y="584627"/>
                </a:cubicBezTo>
                <a:cubicBezTo>
                  <a:pt x="1168972" y="592269"/>
                  <a:pt x="1162288" y="598956"/>
                  <a:pt x="1154647" y="598956"/>
                </a:cubicBezTo>
                <a:cubicBezTo>
                  <a:pt x="1147006" y="598956"/>
                  <a:pt x="1140321" y="592269"/>
                  <a:pt x="1140321" y="584627"/>
                </a:cubicBezTo>
                <a:cubicBezTo>
                  <a:pt x="1140321" y="576985"/>
                  <a:pt x="1147006" y="570298"/>
                  <a:pt x="1154647" y="570298"/>
                </a:cubicBezTo>
                <a:close/>
                <a:moveTo>
                  <a:pt x="1012347" y="570298"/>
                </a:moveTo>
                <a:cubicBezTo>
                  <a:pt x="1019987" y="570298"/>
                  <a:pt x="1026672" y="576985"/>
                  <a:pt x="1026672" y="584627"/>
                </a:cubicBezTo>
                <a:cubicBezTo>
                  <a:pt x="1026672" y="592269"/>
                  <a:pt x="1019987" y="598956"/>
                  <a:pt x="1012347" y="598956"/>
                </a:cubicBezTo>
                <a:cubicBezTo>
                  <a:pt x="1004706" y="598956"/>
                  <a:pt x="998021" y="592269"/>
                  <a:pt x="998021" y="584627"/>
                </a:cubicBezTo>
                <a:cubicBezTo>
                  <a:pt x="998021" y="576985"/>
                  <a:pt x="1004706" y="570298"/>
                  <a:pt x="1012347" y="570298"/>
                </a:cubicBezTo>
                <a:close/>
                <a:moveTo>
                  <a:pt x="869090" y="570298"/>
                </a:moveTo>
                <a:cubicBezTo>
                  <a:pt x="877683" y="570298"/>
                  <a:pt x="883415" y="576985"/>
                  <a:pt x="883415" y="584627"/>
                </a:cubicBezTo>
                <a:cubicBezTo>
                  <a:pt x="883415" y="592269"/>
                  <a:pt x="876730" y="598956"/>
                  <a:pt x="869090" y="598956"/>
                </a:cubicBezTo>
                <a:cubicBezTo>
                  <a:pt x="861449" y="598956"/>
                  <a:pt x="854764" y="592269"/>
                  <a:pt x="854764" y="584627"/>
                </a:cubicBezTo>
                <a:cubicBezTo>
                  <a:pt x="854764" y="576985"/>
                  <a:pt x="861449" y="570298"/>
                  <a:pt x="869090" y="570298"/>
                </a:cubicBezTo>
                <a:close/>
                <a:moveTo>
                  <a:pt x="726788" y="570298"/>
                </a:moveTo>
                <a:cubicBezTo>
                  <a:pt x="734427" y="570298"/>
                  <a:pt x="741113" y="576985"/>
                  <a:pt x="741113" y="584627"/>
                </a:cubicBezTo>
                <a:cubicBezTo>
                  <a:pt x="741113" y="592269"/>
                  <a:pt x="734429" y="598956"/>
                  <a:pt x="726788" y="598956"/>
                </a:cubicBezTo>
                <a:cubicBezTo>
                  <a:pt x="719147" y="598956"/>
                  <a:pt x="712462" y="592269"/>
                  <a:pt x="712462" y="584627"/>
                </a:cubicBezTo>
                <a:cubicBezTo>
                  <a:pt x="712462" y="576985"/>
                  <a:pt x="719147" y="570298"/>
                  <a:pt x="726788" y="570298"/>
                </a:cubicBezTo>
                <a:close/>
                <a:moveTo>
                  <a:pt x="584487" y="570298"/>
                </a:moveTo>
                <a:cubicBezTo>
                  <a:pt x="592128" y="570298"/>
                  <a:pt x="598812" y="576985"/>
                  <a:pt x="598812" y="584627"/>
                </a:cubicBezTo>
                <a:cubicBezTo>
                  <a:pt x="598812" y="592269"/>
                  <a:pt x="592128" y="598956"/>
                  <a:pt x="584487" y="598956"/>
                </a:cubicBezTo>
                <a:cubicBezTo>
                  <a:pt x="576846" y="598956"/>
                  <a:pt x="570161" y="592269"/>
                  <a:pt x="570161" y="584627"/>
                </a:cubicBezTo>
                <a:cubicBezTo>
                  <a:pt x="570161" y="576985"/>
                  <a:pt x="576846" y="570298"/>
                  <a:pt x="584487" y="570298"/>
                </a:cubicBezTo>
                <a:close/>
                <a:moveTo>
                  <a:pt x="441230" y="570298"/>
                </a:moveTo>
                <a:cubicBezTo>
                  <a:pt x="449825" y="570298"/>
                  <a:pt x="455555" y="576985"/>
                  <a:pt x="455555" y="584627"/>
                </a:cubicBezTo>
                <a:cubicBezTo>
                  <a:pt x="455555" y="592269"/>
                  <a:pt x="448871" y="598956"/>
                  <a:pt x="441230" y="598956"/>
                </a:cubicBezTo>
                <a:cubicBezTo>
                  <a:pt x="433589" y="598956"/>
                  <a:pt x="426904" y="592269"/>
                  <a:pt x="426904" y="584627"/>
                </a:cubicBezTo>
                <a:cubicBezTo>
                  <a:pt x="426904" y="576985"/>
                  <a:pt x="433589" y="570298"/>
                  <a:pt x="441230" y="570298"/>
                </a:cubicBezTo>
                <a:close/>
                <a:moveTo>
                  <a:pt x="298929" y="570298"/>
                </a:moveTo>
                <a:cubicBezTo>
                  <a:pt x="306569" y="570298"/>
                  <a:pt x="313254" y="576985"/>
                  <a:pt x="313254" y="584627"/>
                </a:cubicBezTo>
                <a:cubicBezTo>
                  <a:pt x="313254" y="592269"/>
                  <a:pt x="306569" y="598956"/>
                  <a:pt x="298929" y="598956"/>
                </a:cubicBezTo>
                <a:cubicBezTo>
                  <a:pt x="291288" y="598956"/>
                  <a:pt x="284603" y="592269"/>
                  <a:pt x="284603" y="584627"/>
                </a:cubicBezTo>
                <a:cubicBezTo>
                  <a:pt x="284603" y="576985"/>
                  <a:pt x="291288" y="570298"/>
                  <a:pt x="298929" y="570298"/>
                </a:cubicBezTo>
                <a:close/>
                <a:moveTo>
                  <a:pt x="156627" y="570298"/>
                </a:moveTo>
                <a:cubicBezTo>
                  <a:pt x="164267" y="570298"/>
                  <a:pt x="170952" y="576985"/>
                  <a:pt x="170952" y="584627"/>
                </a:cubicBezTo>
                <a:cubicBezTo>
                  <a:pt x="170952" y="592269"/>
                  <a:pt x="164267" y="598956"/>
                  <a:pt x="156627" y="598956"/>
                </a:cubicBezTo>
                <a:cubicBezTo>
                  <a:pt x="148986" y="598956"/>
                  <a:pt x="142301" y="592269"/>
                  <a:pt x="142301" y="584627"/>
                </a:cubicBezTo>
                <a:cubicBezTo>
                  <a:pt x="142301" y="576985"/>
                  <a:pt x="148986" y="570298"/>
                  <a:pt x="156627" y="570298"/>
                </a:cubicBezTo>
                <a:close/>
                <a:moveTo>
                  <a:pt x="14326" y="570298"/>
                </a:moveTo>
                <a:cubicBezTo>
                  <a:pt x="21966" y="570298"/>
                  <a:pt x="28651" y="576985"/>
                  <a:pt x="28651" y="584627"/>
                </a:cubicBezTo>
                <a:cubicBezTo>
                  <a:pt x="28651" y="593224"/>
                  <a:pt x="21966" y="598956"/>
                  <a:pt x="14326" y="598956"/>
                </a:cubicBezTo>
                <a:cubicBezTo>
                  <a:pt x="6685" y="598956"/>
                  <a:pt x="0" y="592269"/>
                  <a:pt x="0" y="584627"/>
                </a:cubicBezTo>
                <a:cubicBezTo>
                  <a:pt x="0" y="576985"/>
                  <a:pt x="6685" y="570298"/>
                  <a:pt x="14326" y="570298"/>
                </a:cubicBezTo>
                <a:close/>
                <a:moveTo>
                  <a:pt x="1296949" y="427962"/>
                </a:moveTo>
                <a:cubicBezTo>
                  <a:pt x="1305544" y="427962"/>
                  <a:pt x="1311274" y="434649"/>
                  <a:pt x="1311274" y="442291"/>
                </a:cubicBezTo>
                <a:cubicBezTo>
                  <a:pt x="1311274" y="449933"/>
                  <a:pt x="1304589" y="456620"/>
                  <a:pt x="1296949" y="456620"/>
                </a:cubicBezTo>
                <a:cubicBezTo>
                  <a:pt x="1289308" y="456620"/>
                  <a:pt x="1282623" y="449933"/>
                  <a:pt x="1282623" y="442291"/>
                </a:cubicBezTo>
                <a:cubicBezTo>
                  <a:pt x="1282623" y="434649"/>
                  <a:pt x="1289308" y="427962"/>
                  <a:pt x="1296949" y="427962"/>
                </a:cubicBezTo>
                <a:close/>
                <a:moveTo>
                  <a:pt x="1154647" y="427962"/>
                </a:moveTo>
                <a:cubicBezTo>
                  <a:pt x="1162288" y="427962"/>
                  <a:pt x="1168972" y="434649"/>
                  <a:pt x="1168972" y="442291"/>
                </a:cubicBezTo>
                <a:cubicBezTo>
                  <a:pt x="1168972" y="449933"/>
                  <a:pt x="1162288" y="456620"/>
                  <a:pt x="1154647" y="456620"/>
                </a:cubicBezTo>
                <a:cubicBezTo>
                  <a:pt x="1147006" y="456620"/>
                  <a:pt x="1140321" y="449933"/>
                  <a:pt x="1140321" y="442291"/>
                </a:cubicBezTo>
                <a:cubicBezTo>
                  <a:pt x="1140321" y="434649"/>
                  <a:pt x="1147006" y="427962"/>
                  <a:pt x="1154647" y="427962"/>
                </a:cubicBezTo>
                <a:close/>
                <a:moveTo>
                  <a:pt x="1012347" y="427962"/>
                </a:moveTo>
                <a:cubicBezTo>
                  <a:pt x="1019987" y="427962"/>
                  <a:pt x="1026672" y="434649"/>
                  <a:pt x="1026672" y="442291"/>
                </a:cubicBezTo>
                <a:cubicBezTo>
                  <a:pt x="1026672" y="449933"/>
                  <a:pt x="1019987" y="456620"/>
                  <a:pt x="1012347" y="456620"/>
                </a:cubicBezTo>
                <a:cubicBezTo>
                  <a:pt x="1004706" y="456620"/>
                  <a:pt x="998021" y="449933"/>
                  <a:pt x="998021" y="442291"/>
                </a:cubicBezTo>
                <a:cubicBezTo>
                  <a:pt x="998021" y="434649"/>
                  <a:pt x="1004706" y="427962"/>
                  <a:pt x="1012347" y="427962"/>
                </a:cubicBezTo>
                <a:close/>
                <a:moveTo>
                  <a:pt x="869090" y="427962"/>
                </a:moveTo>
                <a:cubicBezTo>
                  <a:pt x="877683" y="427962"/>
                  <a:pt x="883415" y="434649"/>
                  <a:pt x="883415" y="442291"/>
                </a:cubicBezTo>
                <a:cubicBezTo>
                  <a:pt x="883415" y="449933"/>
                  <a:pt x="876730" y="456620"/>
                  <a:pt x="869090" y="456620"/>
                </a:cubicBezTo>
                <a:cubicBezTo>
                  <a:pt x="861449" y="456620"/>
                  <a:pt x="854764" y="449933"/>
                  <a:pt x="854764" y="442291"/>
                </a:cubicBezTo>
                <a:cubicBezTo>
                  <a:pt x="854764" y="434649"/>
                  <a:pt x="861449" y="427962"/>
                  <a:pt x="869090" y="427962"/>
                </a:cubicBezTo>
                <a:close/>
                <a:moveTo>
                  <a:pt x="726788" y="427962"/>
                </a:moveTo>
                <a:cubicBezTo>
                  <a:pt x="734427" y="427962"/>
                  <a:pt x="741113" y="434649"/>
                  <a:pt x="741113" y="442291"/>
                </a:cubicBezTo>
                <a:cubicBezTo>
                  <a:pt x="741113" y="449933"/>
                  <a:pt x="734429" y="456620"/>
                  <a:pt x="726788" y="456620"/>
                </a:cubicBezTo>
                <a:cubicBezTo>
                  <a:pt x="719147" y="456620"/>
                  <a:pt x="712462" y="449933"/>
                  <a:pt x="712462" y="442291"/>
                </a:cubicBezTo>
                <a:cubicBezTo>
                  <a:pt x="712462" y="434649"/>
                  <a:pt x="719147" y="427962"/>
                  <a:pt x="726788" y="427962"/>
                </a:cubicBezTo>
                <a:close/>
                <a:moveTo>
                  <a:pt x="584487" y="427962"/>
                </a:moveTo>
                <a:cubicBezTo>
                  <a:pt x="592128" y="427962"/>
                  <a:pt x="598812" y="434649"/>
                  <a:pt x="598812" y="442291"/>
                </a:cubicBezTo>
                <a:cubicBezTo>
                  <a:pt x="598812" y="449933"/>
                  <a:pt x="592128" y="456620"/>
                  <a:pt x="584487" y="456620"/>
                </a:cubicBezTo>
                <a:cubicBezTo>
                  <a:pt x="576846" y="456620"/>
                  <a:pt x="570161" y="449933"/>
                  <a:pt x="570161" y="442291"/>
                </a:cubicBezTo>
                <a:cubicBezTo>
                  <a:pt x="570161" y="434649"/>
                  <a:pt x="576846" y="427962"/>
                  <a:pt x="584487" y="427962"/>
                </a:cubicBezTo>
                <a:close/>
                <a:moveTo>
                  <a:pt x="441230" y="427962"/>
                </a:moveTo>
                <a:cubicBezTo>
                  <a:pt x="449825" y="427962"/>
                  <a:pt x="455555" y="434649"/>
                  <a:pt x="455555" y="442291"/>
                </a:cubicBezTo>
                <a:cubicBezTo>
                  <a:pt x="455555" y="449933"/>
                  <a:pt x="448871" y="456620"/>
                  <a:pt x="441230" y="456620"/>
                </a:cubicBezTo>
                <a:cubicBezTo>
                  <a:pt x="433589" y="456620"/>
                  <a:pt x="426904" y="449933"/>
                  <a:pt x="426904" y="442291"/>
                </a:cubicBezTo>
                <a:cubicBezTo>
                  <a:pt x="426904" y="434649"/>
                  <a:pt x="433589" y="427962"/>
                  <a:pt x="441230" y="427962"/>
                </a:cubicBezTo>
                <a:close/>
                <a:moveTo>
                  <a:pt x="298929" y="427962"/>
                </a:moveTo>
                <a:cubicBezTo>
                  <a:pt x="306569" y="427962"/>
                  <a:pt x="313254" y="434649"/>
                  <a:pt x="313254" y="442291"/>
                </a:cubicBezTo>
                <a:cubicBezTo>
                  <a:pt x="313254" y="449933"/>
                  <a:pt x="306569" y="456620"/>
                  <a:pt x="298929" y="456620"/>
                </a:cubicBezTo>
                <a:cubicBezTo>
                  <a:pt x="291288" y="456620"/>
                  <a:pt x="284603" y="449933"/>
                  <a:pt x="284603" y="442291"/>
                </a:cubicBezTo>
                <a:cubicBezTo>
                  <a:pt x="284603" y="434649"/>
                  <a:pt x="291288" y="427962"/>
                  <a:pt x="298929" y="427962"/>
                </a:cubicBezTo>
                <a:close/>
                <a:moveTo>
                  <a:pt x="156627" y="427962"/>
                </a:moveTo>
                <a:cubicBezTo>
                  <a:pt x="164267" y="427962"/>
                  <a:pt x="170952" y="434649"/>
                  <a:pt x="170952" y="442291"/>
                </a:cubicBezTo>
                <a:cubicBezTo>
                  <a:pt x="170952" y="449933"/>
                  <a:pt x="164267" y="456620"/>
                  <a:pt x="156627" y="456620"/>
                </a:cubicBezTo>
                <a:cubicBezTo>
                  <a:pt x="148986" y="456620"/>
                  <a:pt x="142301" y="449933"/>
                  <a:pt x="142301" y="442291"/>
                </a:cubicBezTo>
                <a:cubicBezTo>
                  <a:pt x="142301" y="434649"/>
                  <a:pt x="148986" y="427962"/>
                  <a:pt x="156627" y="427962"/>
                </a:cubicBezTo>
                <a:close/>
                <a:moveTo>
                  <a:pt x="14326" y="427962"/>
                </a:moveTo>
                <a:cubicBezTo>
                  <a:pt x="21966" y="427962"/>
                  <a:pt x="28651" y="434649"/>
                  <a:pt x="28651" y="442291"/>
                </a:cubicBezTo>
                <a:cubicBezTo>
                  <a:pt x="28651" y="449933"/>
                  <a:pt x="21966" y="456620"/>
                  <a:pt x="14326" y="456620"/>
                </a:cubicBezTo>
                <a:cubicBezTo>
                  <a:pt x="6685" y="456620"/>
                  <a:pt x="0" y="449933"/>
                  <a:pt x="0" y="442291"/>
                </a:cubicBezTo>
                <a:cubicBezTo>
                  <a:pt x="0" y="434649"/>
                  <a:pt x="6685" y="427962"/>
                  <a:pt x="14326" y="427962"/>
                </a:cubicBezTo>
                <a:close/>
                <a:moveTo>
                  <a:pt x="1296949" y="285626"/>
                </a:moveTo>
                <a:cubicBezTo>
                  <a:pt x="1305544" y="285626"/>
                  <a:pt x="1311274" y="292313"/>
                  <a:pt x="1311274" y="299955"/>
                </a:cubicBezTo>
                <a:cubicBezTo>
                  <a:pt x="1311274" y="307597"/>
                  <a:pt x="1304589" y="314284"/>
                  <a:pt x="1296949" y="314284"/>
                </a:cubicBezTo>
                <a:cubicBezTo>
                  <a:pt x="1289308" y="314284"/>
                  <a:pt x="1282623" y="307597"/>
                  <a:pt x="1282623" y="299955"/>
                </a:cubicBezTo>
                <a:cubicBezTo>
                  <a:pt x="1282623" y="292313"/>
                  <a:pt x="1289308" y="285626"/>
                  <a:pt x="1296949" y="285626"/>
                </a:cubicBezTo>
                <a:close/>
                <a:moveTo>
                  <a:pt x="1154647" y="285626"/>
                </a:moveTo>
                <a:cubicBezTo>
                  <a:pt x="1162288" y="285626"/>
                  <a:pt x="1168972" y="292313"/>
                  <a:pt x="1168972" y="299955"/>
                </a:cubicBezTo>
                <a:cubicBezTo>
                  <a:pt x="1168972" y="307597"/>
                  <a:pt x="1162288" y="314284"/>
                  <a:pt x="1154647" y="314284"/>
                </a:cubicBezTo>
                <a:cubicBezTo>
                  <a:pt x="1147006" y="314284"/>
                  <a:pt x="1140321" y="307597"/>
                  <a:pt x="1140321" y="299955"/>
                </a:cubicBezTo>
                <a:cubicBezTo>
                  <a:pt x="1140321" y="292313"/>
                  <a:pt x="1147006" y="285626"/>
                  <a:pt x="1154647" y="285626"/>
                </a:cubicBezTo>
                <a:close/>
                <a:moveTo>
                  <a:pt x="1012347" y="285626"/>
                </a:moveTo>
                <a:cubicBezTo>
                  <a:pt x="1019987" y="285626"/>
                  <a:pt x="1026672" y="292313"/>
                  <a:pt x="1026672" y="299955"/>
                </a:cubicBezTo>
                <a:cubicBezTo>
                  <a:pt x="1026672" y="307597"/>
                  <a:pt x="1019987" y="314284"/>
                  <a:pt x="1012347" y="314284"/>
                </a:cubicBezTo>
                <a:cubicBezTo>
                  <a:pt x="1004706" y="314284"/>
                  <a:pt x="998021" y="307597"/>
                  <a:pt x="998021" y="299955"/>
                </a:cubicBezTo>
                <a:cubicBezTo>
                  <a:pt x="998021" y="292313"/>
                  <a:pt x="1004706" y="285626"/>
                  <a:pt x="1012347" y="285626"/>
                </a:cubicBezTo>
                <a:close/>
                <a:moveTo>
                  <a:pt x="869090" y="285626"/>
                </a:moveTo>
                <a:cubicBezTo>
                  <a:pt x="877683" y="285626"/>
                  <a:pt x="883415" y="292313"/>
                  <a:pt x="883415" y="299955"/>
                </a:cubicBezTo>
                <a:cubicBezTo>
                  <a:pt x="883415" y="307597"/>
                  <a:pt x="876730" y="314284"/>
                  <a:pt x="869090" y="314284"/>
                </a:cubicBezTo>
                <a:cubicBezTo>
                  <a:pt x="861449" y="314284"/>
                  <a:pt x="854764" y="307597"/>
                  <a:pt x="854764" y="299955"/>
                </a:cubicBezTo>
                <a:cubicBezTo>
                  <a:pt x="854764" y="292313"/>
                  <a:pt x="861449" y="285626"/>
                  <a:pt x="869090" y="285626"/>
                </a:cubicBezTo>
                <a:close/>
                <a:moveTo>
                  <a:pt x="726788" y="285626"/>
                </a:moveTo>
                <a:cubicBezTo>
                  <a:pt x="734427" y="285626"/>
                  <a:pt x="741113" y="292313"/>
                  <a:pt x="741113" y="299955"/>
                </a:cubicBezTo>
                <a:cubicBezTo>
                  <a:pt x="741113" y="307597"/>
                  <a:pt x="734429" y="314284"/>
                  <a:pt x="726788" y="314284"/>
                </a:cubicBezTo>
                <a:cubicBezTo>
                  <a:pt x="719147" y="314284"/>
                  <a:pt x="712462" y="307597"/>
                  <a:pt x="712462" y="299955"/>
                </a:cubicBezTo>
                <a:cubicBezTo>
                  <a:pt x="712462" y="292313"/>
                  <a:pt x="719147" y="285626"/>
                  <a:pt x="726788" y="285626"/>
                </a:cubicBezTo>
                <a:close/>
                <a:moveTo>
                  <a:pt x="584487" y="285626"/>
                </a:moveTo>
                <a:cubicBezTo>
                  <a:pt x="592128" y="285626"/>
                  <a:pt x="598812" y="292313"/>
                  <a:pt x="598812" y="299955"/>
                </a:cubicBezTo>
                <a:cubicBezTo>
                  <a:pt x="598812" y="307597"/>
                  <a:pt x="592128" y="314284"/>
                  <a:pt x="584487" y="314284"/>
                </a:cubicBezTo>
                <a:cubicBezTo>
                  <a:pt x="576846" y="314284"/>
                  <a:pt x="570161" y="307597"/>
                  <a:pt x="570161" y="299955"/>
                </a:cubicBezTo>
                <a:cubicBezTo>
                  <a:pt x="570161" y="292313"/>
                  <a:pt x="576846" y="285626"/>
                  <a:pt x="584487" y="285626"/>
                </a:cubicBezTo>
                <a:close/>
                <a:moveTo>
                  <a:pt x="441230" y="285626"/>
                </a:moveTo>
                <a:cubicBezTo>
                  <a:pt x="449825" y="285626"/>
                  <a:pt x="455555" y="292313"/>
                  <a:pt x="455555" y="299955"/>
                </a:cubicBezTo>
                <a:cubicBezTo>
                  <a:pt x="455555" y="307597"/>
                  <a:pt x="448871" y="314284"/>
                  <a:pt x="441230" y="314284"/>
                </a:cubicBezTo>
                <a:cubicBezTo>
                  <a:pt x="433589" y="314284"/>
                  <a:pt x="426904" y="307597"/>
                  <a:pt x="426904" y="299955"/>
                </a:cubicBezTo>
                <a:cubicBezTo>
                  <a:pt x="426904" y="292313"/>
                  <a:pt x="433589" y="285626"/>
                  <a:pt x="441230" y="285626"/>
                </a:cubicBezTo>
                <a:close/>
                <a:moveTo>
                  <a:pt x="298929" y="285626"/>
                </a:moveTo>
                <a:cubicBezTo>
                  <a:pt x="306569" y="285626"/>
                  <a:pt x="313254" y="292313"/>
                  <a:pt x="313254" y="299955"/>
                </a:cubicBezTo>
                <a:cubicBezTo>
                  <a:pt x="313254" y="307597"/>
                  <a:pt x="306569" y="314284"/>
                  <a:pt x="298929" y="314284"/>
                </a:cubicBezTo>
                <a:cubicBezTo>
                  <a:pt x="291288" y="314284"/>
                  <a:pt x="284603" y="307597"/>
                  <a:pt x="284603" y="299955"/>
                </a:cubicBezTo>
                <a:cubicBezTo>
                  <a:pt x="284603" y="292313"/>
                  <a:pt x="291288" y="285626"/>
                  <a:pt x="298929" y="285626"/>
                </a:cubicBezTo>
                <a:close/>
                <a:moveTo>
                  <a:pt x="156627" y="285626"/>
                </a:moveTo>
                <a:cubicBezTo>
                  <a:pt x="164267" y="285626"/>
                  <a:pt x="170952" y="292313"/>
                  <a:pt x="170952" y="299955"/>
                </a:cubicBezTo>
                <a:cubicBezTo>
                  <a:pt x="170952" y="307597"/>
                  <a:pt x="164267" y="314284"/>
                  <a:pt x="156627" y="314284"/>
                </a:cubicBezTo>
                <a:cubicBezTo>
                  <a:pt x="148986" y="314284"/>
                  <a:pt x="142301" y="307597"/>
                  <a:pt x="142301" y="299955"/>
                </a:cubicBezTo>
                <a:cubicBezTo>
                  <a:pt x="142301" y="292313"/>
                  <a:pt x="148986" y="285626"/>
                  <a:pt x="156627" y="285626"/>
                </a:cubicBezTo>
                <a:close/>
                <a:moveTo>
                  <a:pt x="14326" y="285626"/>
                </a:moveTo>
                <a:cubicBezTo>
                  <a:pt x="21966" y="285626"/>
                  <a:pt x="28651" y="292313"/>
                  <a:pt x="28651" y="299955"/>
                </a:cubicBezTo>
                <a:cubicBezTo>
                  <a:pt x="28651" y="307597"/>
                  <a:pt x="21966" y="314284"/>
                  <a:pt x="14326" y="314284"/>
                </a:cubicBezTo>
                <a:cubicBezTo>
                  <a:pt x="6685" y="314284"/>
                  <a:pt x="0" y="307597"/>
                  <a:pt x="0" y="299955"/>
                </a:cubicBezTo>
                <a:cubicBezTo>
                  <a:pt x="0" y="292313"/>
                  <a:pt x="6685" y="285626"/>
                  <a:pt x="14326" y="285626"/>
                </a:cubicBezTo>
                <a:close/>
                <a:moveTo>
                  <a:pt x="1296949" y="142336"/>
                </a:moveTo>
                <a:cubicBezTo>
                  <a:pt x="1305544" y="143291"/>
                  <a:pt x="1311274" y="149023"/>
                  <a:pt x="1311274" y="156665"/>
                </a:cubicBezTo>
                <a:cubicBezTo>
                  <a:pt x="1311274" y="164307"/>
                  <a:pt x="1304589" y="170994"/>
                  <a:pt x="1296949" y="170994"/>
                </a:cubicBezTo>
                <a:cubicBezTo>
                  <a:pt x="1289308" y="170994"/>
                  <a:pt x="1282623" y="164307"/>
                  <a:pt x="1282623" y="156665"/>
                </a:cubicBezTo>
                <a:cubicBezTo>
                  <a:pt x="1282623" y="149023"/>
                  <a:pt x="1289308" y="142336"/>
                  <a:pt x="1296949" y="142336"/>
                </a:cubicBezTo>
                <a:close/>
                <a:moveTo>
                  <a:pt x="1154647" y="142336"/>
                </a:moveTo>
                <a:cubicBezTo>
                  <a:pt x="1162288" y="143291"/>
                  <a:pt x="1168972" y="149023"/>
                  <a:pt x="1168972" y="156665"/>
                </a:cubicBezTo>
                <a:cubicBezTo>
                  <a:pt x="1168972" y="164307"/>
                  <a:pt x="1162288" y="170994"/>
                  <a:pt x="1154647" y="170994"/>
                </a:cubicBezTo>
                <a:cubicBezTo>
                  <a:pt x="1147006" y="170994"/>
                  <a:pt x="1140321" y="164307"/>
                  <a:pt x="1140321" y="156665"/>
                </a:cubicBezTo>
                <a:cubicBezTo>
                  <a:pt x="1140321" y="149023"/>
                  <a:pt x="1147006" y="142336"/>
                  <a:pt x="1154647" y="142336"/>
                </a:cubicBezTo>
                <a:close/>
                <a:moveTo>
                  <a:pt x="1012347" y="142336"/>
                </a:moveTo>
                <a:cubicBezTo>
                  <a:pt x="1019987" y="142336"/>
                  <a:pt x="1026672" y="149023"/>
                  <a:pt x="1026672" y="156665"/>
                </a:cubicBezTo>
                <a:cubicBezTo>
                  <a:pt x="1026672" y="164307"/>
                  <a:pt x="1019987" y="170994"/>
                  <a:pt x="1012347" y="170994"/>
                </a:cubicBezTo>
                <a:cubicBezTo>
                  <a:pt x="1004706" y="170994"/>
                  <a:pt x="998021" y="164307"/>
                  <a:pt x="998021" y="156665"/>
                </a:cubicBezTo>
                <a:cubicBezTo>
                  <a:pt x="998021" y="149023"/>
                  <a:pt x="1004706" y="142336"/>
                  <a:pt x="1012347" y="142336"/>
                </a:cubicBezTo>
                <a:close/>
                <a:moveTo>
                  <a:pt x="869090" y="142336"/>
                </a:moveTo>
                <a:cubicBezTo>
                  <a:pt x="877683" y="143291"/>
                  <a:pt x="883415" y="149023"/>
                  <a:pt x="883415" y="156665"/>
                </a:cubicBezTo>
                <a:cubicBezTo>
                  <a:pt x="883415" y="164307"/>
                  <a:pt x="876730" y="170994"/>
                  <a:pt x="869090" y="170994"/>
                </a:cubicBezTo>
                <a:cubicBezTo>
                  <a:pt x="861449" y="170994"/>
                  <a:pt x="854764" y="164307"/>
                  <a:pt x="854764" y="156665"/>
                </a:cubicBezTo>
                <a:cubicBezTo>
                  <a:pt x="854764" y="149023"/>
                  <a:pt x="861449" y="142336"/>
                  <a:pt x="869090" y="142336"/>
                </a:cubicBezTo>
                <a:close/>
                <a:moveTo>
                  <a:pt x="726788" y="142336"/>
                </a:moveTo>
                <a:cubicBezTo>
                  <a:pt x="734427" y="143291"/>
                  <a:pt x="741113" y="149023"/>
                  <a:pt x="741113" y="156665"/>
                </a:cubicBezTo>
                <a:cubicBezTo>
                  <a:pt x="741113" y="164307"/>
                  <a:pt x="734429" y="170994"/>
                  <a:pt x="726788" y="170994"/>
                </a:cubicBezTo>
                <a:cubicBezTo>
                  <a:pt x="719147" y="170994"/>
                  <a:pt x="712462" y="164307"/>
                  <a:pt x="712462" y="156665"/>
                </a:cubicBezTo>
                <a:cubicBezTo>
                  <a:pt x="712462" y="149023"/>
                  <a:pt x="719147" y="142336"/>
                  <a:pt x="726788" y="142336"/>
                </a:cubicBezTo>
                <a:close/>
                <a:moveTo>
                  <a:pt x="584487" y="142336"/>
                </a:moveTo>
                <a:cubicBezTo>
                  <a:pt x="592128" y="142336"/>
                  <a:pt x="598812" y="149023"/>
                  <a:pt x="598812" y="156665"/>
                </a:cubicBezTo>
                <a:cubicBezTo>
                  <a:pt x="598812" y="164307"/>
                  <a:pt x="592128" y="170994"/>
                  <a:pt x="584487" y="170994"/>
                </a:cubicBezTo>
                <a:cubicBezTo>
                  <a:pt x="576846" y="170994"/>
                  <a:pt x="570161" y="164307"/>
                  <a:pt x="570161" y="156665"/>
                </a:cubicBezTo>
                <a:cubicBezTo>
                  <a:pt x="570161" y="149023"/>
                  <a:pt x="576846" y="142336"/>
                  <a:pt x="584487" y="142336"/>
                </a:cubicBezTo>
                <a:close/>
                <a:moveTo>
                  <a:pt x="441230" y="142336"/>
                </a:moveTo>
                <a:cubicBezTo>
                  <a:pt x="449825" y="143291"/>
                  <a:pt x="455555" y="149023"/>
                  <a:pt x="455555" y="156665"/>
                </a:cubicBezTo>
                <a:cubicBezTo>
                  <a:pt x="455555" y="164307"/>
                  <a:pt x="448871" y="170994"/>
                  <a:pt x="441230" y="170994"/>
                </a:cubicBezTo>
                <a:cubicBezTo>
                  <a:pt x="433589" y="170994"/>
                  <a:pt x="426904" y="164307"/>
                  <a:pt x="426904" y="156665"/>
                </a:cubicBezTo>
                <a:cubicBezTo>
                  <a:pt x="426904" y="149023"/>
                  <a:pt x="433589" y="142336"/>
                  <a:pt x="441230" y="142336"/>
                </a:cubicBezTo>
                <a:close/>
                <a:moveTo>
                  <a:pt x="298929" y="142336"/>
                </a:moveTo>
                <a:cubicBezTo>
                  <a:pt x="306569" y="143291"/>
                  <a:pt x="313254" y="149023"/>
                  <a:pt x="313254" y="156665"/>
                </a:cubicBezTo>
                <a:cubicBezTo>
                  <a:pt x="313254" y="164307"/>
                  <a:pt x="306569" y="170994"/>
                  <a:pt x="298929" y="170994"/>
                </a:cubicBezTo>
                <a:cubicBezTo>
                  <a:pt x="291288" y="170994"/>
                  <a:pt x="284603" y="164307"/>
                  <a:pt x="284603" y="156665"/>
                </a:cubicBezTo>
                <a:cubicBezTo>
                  <a:pt x="284603" y="149023"/>
                  <a:pt x="291288" y="142336"/>
                  <a:pt x="298929" y="142336"/>
                </a:cubicBezTo>
                <a:close/>
                <a:moveTo>
                  <a:pt x="156627" y="142336"/>
                </a:moveTo>
                <a:cubicBezTo>
                  <a:pt x="164267" y="143291"/>
                  <a:pt x="170952" y="149023"/>
                  <a:pt x="170952" y="156665"/>
                </a:cubicBezTo>
                <a:cubicBezTo>
                  <a:pt x="170952" y="164307"/>
                  <a:pt x="164267" y="170994"/>
                  <a:pt x="156627" y="170994"/>
                </a:cubicBezTo>
                <a:cubicBezTo>
                  <a:pt x="148986" y="170994"/>
                  <a:pt x="142301" y="164307"/>
                  <a:pt x="142301" y="156665"/>
                </a:cubicBezTo>
                <a:cubicBezTo>
                  <a:pt x="142301" y="149023"/>
                  <a:pt x="148986" y="142336"/>
                  <a:pt x="156627" y="142336"/>
                </a:cubicBezTo>
                <a:close/>
                <a:moveTo>
                  <a:pt x="14326" y="142336"/>
                </a:moveTo>
                <a:cubicBezTo>
                  <a:pt x="21966" y="142336"/>
                  <a:pt x="28651" y="149023"/>
                  <a:pt x="28651" y="156665"/>
                </a:cubicBezTo>
                <a:cubicBezTo>
                  <a:pt x="28651" y="165263"/>
                  <a:pt x="21966" y="170994"/>
                  <a:pt x="14326" y="170994"/>
                </a:cubicBezTo>
                <a:cubicBezTo>
                  <a:pt x="6685" y="170994"/>
                  <a:pt x="0" y="164307"/>
                  <a:pt x="0" y="156665"/>
                </a:cubicBezTo>
                <a:cubicBezTo>
                  <a:pt x="0" y="149023"/>
                  <a:pt x="6685" y="142336"/>
                  <a:pt x="14326" y="142336"/>
                </a:cubicBezTo>
                <a:close/>
                <a:moveTo>
                  <a:pt x="1296949" y="0"/>
                </a:moveTo>
                <a:cubicBezTo>
                  <a:pt x="1305544" y="0"/>
                  <a:pt x="1311274" y="6687"/>
                  <a:pt x="1311274" y="14329"/>
                </a:cubicBezTo>
                <a:cubicBezTo>
                  <a:pt x="1311274" y="21971"/>
                  <a:pt x="1304589" y="28658"/>
                  <a:pt x="1296949" y="28658"/>
                </a:cubicBezTo>
                <a:cubicBezTo>
                  <a:pt x="1289308" y="28658"/>
                  <a:pt x="1282623" y="21971"/>
                  <a:pt x="1282623" y="14329"/>
                </a:cubicBezTo>
                <a:cubicBezTo>
                  <a:pt x="1282623" y="6687"/>
                  <a:pt x="1289308" y="0"/>
                  <a:pt x="1296949" y="0"/>
                </a:cubicBezTo>
                <a:close/>
                <a:moveTo>
                  <a:pt x="1154647" y="0"/>
                </a:moveTo>
                <a:cubicBezTo>
                  <a:pt x="1162288" y="0"/>
                  <a:pt x="1168972" y="6687"/>
                  <a:pt x="1168972" y="14329"/>
                </a:cubicBezTo>
                <a:cubicBezTo>
                  <a:pt x="1168972" y="21971"/>
                  <a:pt x="1162288" y="28658"/>
                  <a:pt x="1154647" y="28658"/>
                </a:cubicBezTo>
                <a:cubicBezTo>
                  <a:pt x="1147006" y="28658"/>
                  <a:pt x="1140321" y="21971"/>
                  <a:pt x="1140321" y="14329"/>
                </a:cubicBezTo>
                <a:cubicBezTo>
                  <a:pt x="1140321" y="6687"/>
                  <a:pt x="1147006" y="0"/>
                  <a:pt x="1154647" y="0"/>
                </a:cubicBezTo>
                <a:close/>
                <a:moveTo>
                  <a:pt x="1012347" y="0"/>
                </a:moveTo>
                <a:cubicBezTo>
                  <a:pt x="1019987" y="0"/>
                  <a:pt x="1026672" y="6687"/>
                  <a:pt x="1026672" y="14329"/>
                </a:cubicBezTo>
                <a:cubicBezTo>
                  <a:pt x="1026672" y="21971"/>
                  <a:pt x="1019987" y="28658"/>
                  <a:pt x="1012347" y="28658"/>
                </a:cubicBezTo>
                <a:cubicBezTo>
                  <a:pt x="1004706" y="28658"/>
                  <a:pt x="998021" y="21971"/>
                  <a:pt x="998021" y="14329"/>
                </a:cubicBezTo>
                <a:cubicBezTo>
                  <a:pt x="998021" y="6687"/>
                  <a:pt x="1004706" y="0"/>
                  <a:pt x="1012347" y="0"/>
                </a:cubicBezTo>
                <a:close/>
                <a:moveTo>
                  <a:pt x="869090" y="0"/>
                </a:moveTo>
                <a:cubicBezTo>
                  <a:pt x="877683" y="0"/>
                  <a:pt x="883415" y="6687"/>
                  <a:pt x="883415" y="14329"/>
                </a:cubicBezTo>
                <a:cubicBezTo>
                  <a:pt x="883415" y="21971"/>
                  <a:pt x="876730" y="28658"/>
                  <a:pt x="869090" y="28658"/>
                </a:cubicBezTo>
                <a:cubicBezTo>
                  <a:pt x="861449" y="28658"/>
                  <a:pt x="854764" y="21971"/>
                  <a:pt x="854764" y="14329"/>
                </a:cubicBezTo>
                <a:cubicBezTo>
                  <a:pt x="854764" y="6687"/>
                  <a:pt x="861449" y="0"/>
                  <a:pt x="869090" y="0"/>
                </a:cubicBezTo>
                <a:close/>
                <a:moveTo>
                  <a:pt x="726788" y="0"/>
                </a:moveTo>
                <a:cubicBezTo>
                  <a:pt x="734427" y="0"/>
                  <a:pt x="741113" y="6687"/>
                  <a:pt x="741113" y="14329"/>
                </a:cubicBezTo>
                <a:cubicBezTo>
                  <a:pt x="741113" y="21971"/>
                  <a:pt x="734429" y="28658"/>
                  <a:pt x="726788" y="28658"/>
                </a:cubicBezTo>
                <a:cubicBezTo>
                  <a:pt x="719147" y="28658"/>
                  <a:pt x="712462" y="21971"/>
                  <a:pt x="712462" y="14329"/>
                </a:cubicBezTo>
                <a:cubicBezTo>
                  <a:pt x="712462" y="6687"/>
                  <a:pt x="719147" y="0"/>
                  <a:pt x="726788" y="0"/>
                </a:cubicBezTo>
                <a:close/>
                <a:moveTo>
                  <a:pt x="584487" y="0"/>
                </a:moveTo>
                <a:cubicBezTo>
                  <a:pt x="592128" y="0"/>
                  <a:pt x="598812" y="6687"/>
                  <a:pt x="598812" y="14329"/>
                </a:cubicBezTo>
                <a:cubicBezTo>
                  <a:pt x="598812" y="21971"/>
                  <a:pt x="592128" y="28658"/>
                  <a:pt x="584487" y="28658"/>
                </a:cubicBezTo>
                <a:cubicBezTo>
                  <a:pt x="576846" y="28658"/>
                  <a:pt x="570161" y="21971"/>
                  <a:pt x="570161" y="14329"/>
                </a:cubicBezTo>
                <a:cubicBezTo>
                  <a:pt x="570161" y="6687"/>
                  <a:pt x="576846" y="0"/>
                  <a:pt x="584487" y="0"/>
                </a:cubicBezTo>
                <a:close/>
                <a:moveTo>
                  <a:pt x="441230" y="0"/>
                </a:moveTo>
                <a:cubicBezTo>
                  <a:pt x="449825" y="0"/>
                  <a:pt x="455555" y="6687"/>
                  <a:pt x="455555" y="14329"/>
                </a:cubicBezTo>
                <a:cubicBezTo>
                  <a:pt x="455555" y="21971"/>
                  <a:pt x="448871" y="28658"/>
                  <a:pt x="441230" y="28658"/>
                </a:cubicBezTo>
                <a:cubicBezTo>
                  <a:pt x="433589" y="28658"/>
                  <a:pt x="426904" y="21971"/>
                  <a:pt x="426904" y="14329"/>
                </a:cubicBezTo>
                <a:cubicBezTo>
                  <a:pt x="426904" y="6687"/>
                  <a:pt x="433589" y="0"/>
                  <a:pt x="441230" y="0"/>
                </a:cubicBezTo>
                <a:close/>
                <a:moveTo>
                  <a:pt x="298929" y="0"/>
                </a:moveTo>
                <a:cubicBezTo>
                  <a:pt x="306569" y="0"/>
                  <a:pt x="313254" y="6687"/>
                  <a:pt x="313254" y="14329"/>
                </a:cubicBezTo>
                <a:cubicBezTo>
                  <a:pt x="313254" y="21971"/>
                  <a:pt x="306569" y="28658"/>
                  <a:pt x="298929" y="28658"/>
                </a:cubicBezTo>
                <a:cubicBezTo>
                  <a:pt x="291288" y="28658"/>
                  <a:pt x="284603" y="21971"/>
                  <a:pt x="284603" y="14329"/>
                </a:cubicBezTo>
                <a:cubicBezTo>
                  <a:pt x="284603" y="6687"/>
                  <a:pt x="291288" y="0"/>
                  <a:pt x="298929" y="0"/>
                </a:cubicBezTo>
                <a:close/>
                <a:moveTo>
                  <a:pt x="156627" y="0"/>
                </a:moveTo>
                <a:cubicBezTo>
                  <a:pt x="164267" y="0"/>
                  <a:pt x="170952" y="6687"/>
                  <a:pt x="170952" y="14329"/>
                </a:cubicBezTo>
                <a:cubicBezTo>
                  <a:pt x="170952" y="21971"/>
                  <a:pt x="164267" y="28658"/>
                  <a:pt x="156627" y="28658"/>
                </a:cubicBezTo>
                <a:cubicBezTo>
                  <a:pt x="148986" y="28658"/>
                  <a:pt x="142301" y="21971"/>
                  <a:pt x="142301" y="14329"/>
                </a:cubicBezTo>
                <a:cubicBezTo>
                  <a:pt x="142301" y="6687"/>
                  <a:pt x="148986" y="0"/>
                  <a:pt x="156627" y="0"/>
                </a:cubicBezTo>
                <a:close/>
                <a:moveTo>
                  <a:pt x="14326" y="0"/>
                </a:moveTo>
                <a:cubicBezTo>
                  <a:pt x="21966" y="0"/>
                  <a:pt x="28651" y="6687"/>
                  <a:pt x="28651" y="14329"/>
                </a:cubicBezTo>
                <a:cubicBezTo>
                  <a:pt x="28651" y="21971"/>
                  <a:pt x="21966" y="28658"/>
                  <a:pt x="14326" y="28658"/>
                </a:cubicBezTo>
                <a:cubicBezTo>
                  <a:pt x="6685" y="28658"/>
                  <a:pt x="0" y="21971"/>
                  <a:pt x="0" y="14329"/>
                </a:cubicBezTo>
                <a:cubicBezTo>
                  <a:pt x="0" y="6687"/>
                  <a:pt x="6685" y="0"/>
                  <a:pt x="14326" y="0"/>
                </a:cubicBezTo>
                <a:close/>
              </a:path>
            </a:pathLst>
          </a:custGeom>
          <a:solidFill>
            <a:schemeClr val="accent3">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0" name="矩形: 圆角 1127"/>
          <p:cNvSpPr/>
          <p:nvPr>
            <p:custDataLst>
              <p:tags r:id="rId3"/>
            </p:custDataLst>
          </p:nvPr>
        </p:nvSpPr>
        <p:spPr>
          <a:xfrm>
            <a:off x="700629" y="2614730"/>
            <a:ext cx="3402241" cy="4031733"/>
          </a:xfrm>
          <a:prstGeom prst="roundRect">
            <a:avLst>
              <a:gd name="adj" fmla="val 4386"/>
            </a:avLst>
          </a:prstGeom>
          <a:solidFill>
            <a:schemeClr val="bg1"/>
          </a:solidFill>
          <a:ln w="12700">
            <a:solidFill>
              <a:schemeClr val="tx2">
                <a:lumMod val="75000"/>
              </a:schemeClr>
            </a:solidFill>
          </a:ln>
          <a:effectLst>
            <a:outerShdw blurRad="50800" dist="762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3" name="斜纹 512"/>
          <p:cNvSpPr/>
          <p:nvPr>
            <p:custDataLst>
              <p:tags r:id="rId4"/>
            </p:custDataLst>
          </p:nvPr>
        </p:nvSpPr>
        <p:spPr>
          <a:xfrm rot="8100000">
            <a:off x="-244064" y="543543"/>
            <a:ext cx="488126" cy="488126"/>
          </a:xfrm>
          <a:prstGeom prst="diagStripe">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文本框 7"/>
          <p:cNvSpPr txBox="1"/>
          <p:nvPr>
            <p:custDataLst>
              <p:tags r:id="rId5"/>
            </p:custDataLst>
          </p:nvPr>
        </p:nvSpPr>
        <p:spPr>
          <a:xfrm>
            <a:off x="922020" y="3357880"/>
            <a:ext cx="2959100" cy="2632075"/>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lvl="0" indent="0" algn="l">
              <a:lnSpc>
                <a:spcPct val="120000"/>
              </a:lnSpc>
              <a:spcBef>
                <a:spcPts val="0"/>
              </a:spcBef>
              <a:spcAft>
                <a:spcPts val="800"/>
              </a:spcAft>
              <a:buSzPct val="100000"/>
              <a:buNone/>
              <a:tabLst>
                <a:tab pos="1617345" algn="l"/>
              </a:tabLst>
            </a:pPr>
            <a:r>
              <a:rPr lang="en-US" altLang="zh-CN" sz="2000" b="1" spc="160" dirty="0">
                <a:solidFill>
                  <a:schemeClr val="tx1">
                    <a:lumMod val="75000"/>
                    <a:lumOff val="25000"/>
                  </a:schemeClr>
                </a:solidFill>
                <a:latin typeface="Arial" panose="020B0604020202020204" pitchFamily="34" charset="0"/>
              </a:rPr>
              <a:t>      </a:t>
            </a:r>
            <a:r>
              <a:rPr lang="zh-CN" altLang="en-US" sz="2000" b="1" spc="160" dirty="0">
                <a:solidFill>
                  <a:schemeClr val="tx1">
                    <a:lumMod val="75000"/>
                    <a:lumOff val="25000"/>
                  </a:schemeClr>
                </a:solidFill>
                <a:latin typeface="Arial" panose="020B0604020202020204" pitchFamily="34" charset="0"/>
              </a:rPr>
              <a:t>为人民谋幸福、为中华民族谋复兴，是中国共产党人的初心和使命，也是我们党领导现代化建设的出发点和落脚点。 </a:t>
            </a:r>
            <a:endParaRPr lang="zh-CN" altLang="en-US" sz="2000" b="1" spc="160" dirty="0">
              <a:solidFill>
                <a:schemeClr val="tx1">
                  <a:lumMod val="75000"/>
                  <a:lumOff val="25000"/>
                </a:schemeClr>
              </a:solidFill>
              <a:latin typeface="Arial" panose="020B0604020202020204" pitchFamily="34" charset="0"/>
            </a:endParaRPr>
          </a:p>
        </p:txBody>
      </p:sp>
      <p:sp>
        <p:nvSpPr>
          <p:cNvPr id="9" name="同心圆 262"/>
          <p:cNvSpPr/>
          <p:nvPr>
            <p:custDataLst>
              <p:tags r:id="rId6"/>
            </p:custDataLst>
          </p:nvPr>
        </p:nvSpPr>
        <p:spPr>
          <a:xfrm>
            <a:off x="799780" y="2722529"/>
            <a:ext cx="300711" cy="300711"/>
          </a:xfrm>
          <a:prstGeom prst="donut">
            <a:avLst/>
          </a:prstGeom>
          <a:ln w="25400">
            <a:solidFill>
              <a:schemeClr val="l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矩形: 圆角 1128"/>
          <p:cNvSpPr/>
          <p:nvPr>
            <p:custDataLst>
              <p:tags r:id="rId7"/>
            </p:custDataLst>
          </p:nvPr>
        </p:nvSpPr>
        <p:spPr>
          <a:xfrm>
            <a:off x="4484393" y="2614927"/>
            <a:ext cx="6842125" cy="4032929"/>
          </a:xfrm>
          <a:prstGeom prst="roundRect">
            <a:avLst>
              <a:gd name="adj" fmla="val 4386"/>
            </a:avLst>
          </a:prstGeom>
          <a:solidFill>
            <a:schemeClr val="bg1"/>
          </a:solidFill>
          <a:ln w="12700">
            <a:solidFill>
              <a:schemeClr val="tx2">
                <a:lumMod val="75000"/>
              </a:schemeClr>
            </a:solidFill>
          </a:ln>
          <a:effectLst>
            <a:outerShdw blurRad="50800" dist="762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D:\设计制作\通用图片占位符\风景\169\166657089_169.jpg166657089_169"/>
          <p:cNvPicPr>
            <a:picLocks noChangeAspect="1"/>
          </p:cNvPicPr>
          <p:nvPr>
            <p:custDataLst>
              <p:tags r:id="rId8"/>
            </p:custDataLst>
          </p:nvPr>
        </p:nvPicPr>
        <p:blipFill>
          <a:blip r:embed="rId9"/>
          <a:srcRect l="5557" r="5557"/>
          <a:stretch>
            <a:fillRect/>
          </a:stretch>
        </p:blipFill>
        <p:spPr>
          <a:xfrm>
            <a:off x="4708219" y="2836936"/>
            <a:ext cx="6379210" cy="3588385"/>
          </a:xfrm>
          <a:prstGeom prst="roundRect">
            <a:avLst>
              <a:gd name="adj" fmla="val 3472"/>
            </a:avLst>
          </a:prstGeom>
        </p:spPr>
      </p:pic>
      <p:sp>
        <p:nvSpPr>
          <p:cNvPr id="515" name="同心圆 262"/>
          <p:cNvSpPr/>
          <p:nvPr>
            <p:custDataLst>
              <p:tags r:id="rId10"/>
            </p:custDataLst>
          </p:nvPr>
        </p:nvSpPr>
        <p:spPr>
          <a:xfrm>
            <a:off x="10943905" y="6260749"/>
            <a:ext cx="300711" cy="300711"/>
          </a:xfrm>
          <a:prstGeom prst="donut">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 name="文本框 1"/>
          <p:cNvSpPr txBox="1"/>
          <p:nvPr/>
        </p:nvSpPr>
        <p:spPr>
          <a:xfrm>
            <a:off x="359727" y="195579"/>
            <a:ext cx="6685280" cy="583565"/>
          </a:xfrm>
          <a:prstGeom prst="rect">
            <a:avLst/>
          </a:prstGeom>
          <a:noFill/>
        </p:spPr>
        <p:txBody>
          <a:bodyPr wrap="non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599"/>
            <a:ext cx="5161280" cy="521970"/>
          </a:xfrm>
          <a:prstGeom prst="rect">
            <a:avLst/>
          </a:prstGeom>
          <a:noFill/>
        </p:spPr>
        <p:txBody>
          <a:bodyPr wrap="none" rtlCol="0" anchor="t">
            <a:spAutoFit/>
          </a:bodyPr>
          <a:p>
            <a:pPr algn="l"/>
            <a:r>
              <a:rPr lang="zh-CN" sz="2800" b="1" noProof="0" dirty="0">
                <a:ln>
                  <a:noFill/>
                </a:ln>
                <a:effectLst/>
                <a:uLnTx/>
                <a:uFillTx/>
                <a:cs typeface="+mn-ea"/>
                <a:sym typeface="Arial" panose="020B0604020202020204" pitchFamily="34" charset="0"/>
              </a:rPr>
              <a:t>（二）彰显人民至上的价值立场</a:t>
            </a:r>
            <a:endParaRPr lang="zh-CN" sz="2800" b="1" noProof="0" dirty="0">
              <a:ln>
                <a:noFill/>
              </a:ln>
              <a:effectLst/>
              <a:uLnTx/>
              <a:uFillTx/>
              <a:cs typeface="+mn-ea"/>
              <a:sym typeface="Arial" panose="020B0604020202020204" pitchFamily="34" charset="0"/>
            </a:endParaRPr>
          </a:p>
        </p:txBody>
      </p:sp>
      <p:sp>
        <p:nvSpPr>
          <p:cNvPr id="3" name="Title 6"/>
          <p:cNvSpPr txBox="1"/>
          <p:nvPr>
            <p:custDataLst>
              <p:tags r:id="rId11"/>
            </p:custDataLst>
          </p:nvPr>
        </p:nvSpPr>
        <p:spPr>
          <a:xfrm>
            <a:off x="1075055" y="1801495"/>
            <a:ext cx="1097280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altLang="zh-CN"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、体现以人民为中心的价值导向</a:t>
            </a:r>
            <a:endParaRPr lang="zh-CN" altLang="en-US"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descr="https://pics6.baidu.com/feed/c8177f3e6709c93d5f27e0f5058ce2d4d0005410.jpeg?token=0017f7914eff90b81bb35f7afacaf47a&amp;s=C986D71A07984DC822562CC90300D0BA"/>
          <p:cNvPicPr>
            <a:picLocks noChangeAspect="1" noChangeArrowheads="1"/>
          </p:cNvPicPr>
          <p:nvPr>
            <p:custDataLst>
              <p:tags r:id="rId1"/>
            </p:custDataLst>
          </p:nvPr>
        </p:nvPicPr>
        <p:blipFill>
          <a:blip r:embed="rId2"/>
          <a:srcRect/>
          <a:stretch>
            <a:fillRect/>
          </a:stretch>
        </p:blipFill>
        <p:spPr bwMode="auto">
          <a:xfrm>
            <a:off x="884620" y="1537892"/>
            <a:ext cx="4762500" cy="2324101"/>
          </a:xfrm>
          <a:prstGeom prst="rect">
            <a:avLst/>
          </a:prstGeom>
          <a:noFill/>
        </p:spPr>
      </p:pic>
      <p:pic>
        <p:nvPicPr>
          <p:cNvPr id="78852" name="Picture 4" descr="https://pics3.baidu.com/feed/a71ea8d3fd1f4134f815a6b6b0ae8fc2d0c85e15.jpeg?token=055a72bb94731cdc2e9668c37bd3ae84&amp;s=C194139A86787D807C7BD4D9030080BA"/>
          <p:cNvPicPr>
            <a:picLocks noChangeAspect="1" noChangeArrowheads="1"/>
          </p:cNvPicPr>
          <p:nvPr>
            <p:custDataLst>
              <p:tags r:id="rId3"/>
            </p:custDataLst>
          </p:nvPr>
        </p:nvPicPr>
        <p:blipFill>
          <a:blip r:embed="rId4"/>
          <a:srcRect/>
          <a:stretch>
            <a:fillRect/>
          </a:stretch>
        </p:blipFill>
        <p:spPr bwMode="auto">
          <a:xfrm>
            <a:off x="6170930" y="1624965"/>
            <a:ext cx="4762500" cy="2237105"/>
          </a:xfrm>
          <a:prstGeom prst="rect">
            <a:avLst/>
          </a:prstGeom>
          <a:noFill/>
        </p:spPr>
      </p:pic>
      <p:pic>
        <p:nvPicPr>
          <p:cNvPr id="78854" name="Picture 6" descr="https://pics3.baidu.com/feed/810a19d8bc3eb135e27eac6a33afb2dbff1f44db.jpeg?token=282fa770e9a43420ffd5bcd9e7c40c46&amp;s=C196833A1F587CC84276D0D90300E0B9"/>
          <p:cNvPicPr>
            <a:picLocks noChangeAspect="1" noChangeArrowheads="1"/>
          </p:cNvPicPr>
          <p:nvPr>
            <p:custDataLst>
              <p:tags r:id="rId5"/>
            </p:custDataLst>
          </p:nvPr>
        </p:nvPicPr>
        <p:blipFill>
          <a:blip r:embed="rId6"/>
          <a:srcRect/>
          <a:stretch>
            <a:fillRect/>
          </a:stretch>
        </p:blipFill>
        <p:spPr bwMode="auto">
          <a:xfrm>
            <a:off x="961762" y="4030465"/>
            <a:ext cx="4762500" cy="2371726"/>
          </a:xfrm>
          <a:prstGeom prst="rect">
            <a:avLst/>
          </a:prstGeom>
          <a:noFill/>
        </p:spPr>
      </p:pic>
      <p:sp>
        <p:nvSpPr>
          <p:cNvPr id="7" name="矩形 6"/>
          <p:cNvSpPr/>
          <p:nvPr>
            <p:custDataLst>
              <p:tags r:id="rId7"/>
            </p:custDataLst>
          </p:nvPr>
        </p:nvSpPr>
        <p:spPr>
          <a:xfrm>
            <a:off x="4066681" y="871667"/>
            <a:ext cx="4288353" cy="584775"/>
          </a:xfrm>
          <a:prstGeom prst="rect">
            <a:avLst/>
          </a:prstGeom>
        </p:spPr>
        <p:txBody>
          <a:bodyPr wrap="none">
            <a:spAutoFit/>
          </a:bodyPr>
          <a:lstStyle/>
          <a:p>
            <a:r>
              <a:rPr lang="zh-CN" altLang="en-US" sz="3200" b="1" dirty="0"/>
              <a:t>十组数据读懂中国脱贫</a:t>
            </a:r>
            <a:endParaRPr lang="zh-CN" altLang="en-US" sz="3200" b="1" dirty="0"/>
          </a:p>
        </p:txBody>
      </p:sp>
      <p:pic>
        <p:nvPicPr>
          <p:cNvPr id="79876" name="Picture 4" descr="https://pics0.baidu.com/feed/b17eca8065380cd73a74999e37f5b73c58828190.jpeg?token=24587d97f4b6f7bee927aee34b008d08&amp;s=C1C6B41A523C7D8A505E94C9030060F9"/>
          <p:cNvPicPr>
            <a:picLocks noChangeAspect="1" noChangeArrowheads="1"/>
          </p:cNvPicPr>
          <p:nvPr>
            <p:custDataLst>
              <p:tags r:id="rId8"/>
            </p:custDataLst>
          </p:nvPr>
        </p:nvPicPr>
        <p:blipFill>
          <a:blip r:embed="rId9"/>
          <a:srcRect/>
          <a:stretch>
            <a:fillRect/>
          </a:stretch>
        </p:blipFill>
        <p:spPr bwMode="auto">
          <a:xfrm>
            <a:off x="6247130" y="4030345"/>
            <a:ext cx="4762500" cy="2697480"/>
          </a:xfrm>
          <a:prstGeom prst="rect">
            <a:avLst/>
          </a:prstGeom>
          <a:noFill/>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椭圆 4"/>
          <p:cNvSpPr/>
          <p:nvPr/>
        </p:nvSpPr>
        <p:spPr>
          <a:xfrm>
            <a:off x="344170" y="1595755"/>
            <a:ext cx="492760" cy="46482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cs typeface="+mn-ea"/>
                <a:sym typeface="+mn-lt"/>
              </a:rPr>
              <a:t>1</a:t>
            </a:r>
            <a:endParaRPr kumimoji="0" lang="en-US" altLang="zh-CN" sz="2000" b="1" i="0" u="none" strike="noStrike" kern="1200" cap="none" spc="0" normalizeH="0" baseline="0" noProof="0" dirty="0">
              <a:ln>
                <a:noFill/>
              </a:ln>
              <a:solidFill>
                <a:schemeClr val="bg1"/>
              </a:solidFill>
              <a:effectLst/>
              <a:uLnTx/>
              <a:uFillTx/>
              <a:cs typeface="+mn-ea"/>
              <a:sym typeface="+mn-lt"/>
            </a:endParaRPr>
          </a:p>
        </p:txBody>
      </p:sp>
      <p:sp>
        <p:nvSpPr>
          <p:cNvPr id="7" name="矩形 6"/>
          <p:cNvSpPr/>
          <p:nvPr/>
        </p:nvSpPr>
        <p:spPr>
          <a:xfrm>
            <a:off x="1084580" y="1538605"/>
            <a:ext cx="12461875" cy="521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cs typeface="+mn-ea"/>
                <a:sym typeface="+mn-lt"/>
              </a:rPr>
              <a:t>价值观反映着特定的时代精神</a:t>
            </a:r>
            <a:endParaRPr kumimoji="0" lang="zh-CN" altLang="en-US" sz="2800" b="0" i="0" u="none" strike="noStrike" kern="1200" cap="none" spc="0" normalizeH="0" baseline="0" noProof="0" dirty="0">
              <a:ln>
                <a:noFill/>
              </a:ln>
              <a:solidFill>
                <a:srgbClr val="C00000"/>
              </a:solidFill>
              <a:effectLst/>
              <a:uLnTx/>
              <a:uFillTx/>
              <a:cs typeface="+mn-ea"/>
              <a:sym typeface="+mn-lt"/>
            </a:endParaRPr>
          </a:p>
        </p:txBody>
      </p:sp>
      <p:sp>
        <p:nvSpPr>
          <p:cNvPr id="159" name="Freeform 815"/>
          <p:cNvSpPr>
            <a:spLocks noEditPoints="1"/>
          </p:cNvSpPr>
          <p:nvPr/>
        </p:nvSpPr>
        <p:spPr bwMode="auto">
          <a:xfrm>
            <a:off x="344170" y="2060575"/>
            <a:ext cx="6353810" cy="3898265"/>
          </a:xfrm>
          <a:custGeom>
            <a:avLst/>
            <a:gdLst>
              <a:gd name="T0" fmla="*/ 505 w 513"/>
              <a:gd name="T1" fmla="*/ 50 h 371"/>
              <a:gd name="T2" fmla="*/ 479 w 513"/>
              <a:gd name="T3" fmla="*/ 50 h 371"/>
              <a:gd name="T4" fmla="*/ 479 w 513"/>
              <a:gd name="T5" fmla="*/ 7 h 371"/>
              <a:gd name="T6" fmla="*/ 476 w 513"/>
              <a:gd name="T7" fmla="*/ 2 h 371"/>
              <a:gd name="T8" fmla="*/ 471 w 513"/>
              <a:gd name="T9" fmla="*/ 0 h 371"/>
              <a:gd name="T10" fmla="*/ 460 w 513"/>
              <a:gd name="T11" fmla="*/ 0 h 371"/>
              <a:gd name="T12" fmla="*/ 256 w 513"/>
              <a:gd name="T13" fmla="*/ 52 h 371"/>
              <a:gd name="T14" fmla="*/ 52 w 513"/>
              <a:gd name="T15" fmla="*/ 0 h 371"/>
              <a:gd name="T16" fmla="*/ 42 w 513"/>
              <a:gd name="T17" fmla="*/ 0 h 371"/>
              <a:gd name="T18" fmla="*/ 36 w 513"/>
              <a:gd name="T19" fmla="*/ 2 h 371"/>
              <a:gd name="T20" fmla="*/ 34 w 513"/>
              <a:gd name="T21" fmla="*/ 7 h 371"/>
              <a:gd name="T22" fmla="*/ 34 w 513"/>
              <a:gd name="T23" fmla="*/ 50 h 371"/>
              <a:gd name="T24" fmla="*/ 7 w 513"/>
              <a:gd name="T25" fmla="*/ 50 h 371"/>
              <a:gd name="T26" fmla="*/ 0 w 513"/>
              <a:gd name="T27" fmla="*/ 57 h 371"/>
              <a:gd name="T28" fmla="*/ 0 w 513"/>
              <a:gd name="T29" fmla="*/ 346 h 371"/>
              <a:gd name="T30" fmla="*/ 7 w 513"/>
              <a:gd name="T31" fmla="*/ 354 h 371"/>
              <a:gd name="T32" fmla="*/ 215 w 513"/>
              <a:gd name="T33" fmla="*/ 354 h 371"/>
              <a:gd name="T34" fmla="*/ 256 w 513"/>
              <a:gd name="T35" fmla="*/ 371 h 371"/>
              <a:gd name="T36" fmla="*/ 298 w 513"/>
              <a:gd name="T37" fmla="*/ 354 h 371"/>
              <a:gd name="T38" fmla="*/ 505 w 513"/>
              <a:gd name="T39" fmla="*/ 354 h 371"/>
              <a:gd name="T40" fmla="*/ 513 w 513"/>
              <a:gd name="T41" fmla="*/ 346 h 371"/>
              <a:gd name="T42" fmla="*/ 513 w 513"/>
              <a:gd name="T43" fmla="*/ 57 h 371"/>
              <a:gd name="T44" fmla="*/ 505 w 513"/>
              <a:gd name="T45" fmla="*/ 50 h 371"/>
              <a:gd name="T46" fmla="*/ 461 w 513"/>
              <a:gd name="T47" fmla="*/ 16 h 371"/>
              <a:gd name="T48" fmla="*/ 463 w 513"/>
              <a:gd name="T49" fmla="*/ 16 h 371"/>
              <a:gd name="T50" fmla="*/ 463 w 513"/>
              <a:gd name="T51" fmla="*/ 57 h 371"/>
              <a:gd name="T52" fmla="*/ 463 w 513"/>
              <a:gd name="T53" fmla="*/ 269 h 371"/>
              <a:gd name="T54" fmla="*/ 460 w 513"/>
              <a:gd name="T55" fmla="*/ 269 h 371"/>
              <a:gd name="T56" fmla="*/ 264 w 513"/>
              <a:gd name="T57" fmla="*/ 315 h 371"/>
              <a:gd name="T58" fmla="*/ 264 w 513"/>
              <a:gd name="T59" fmla="*/ 65 h 371"/>
              <a:gd name="T60" fmla="*/ 461 w 513"/>
              <a:gd name="T61" fmla="*/ 16 h 371"/>
              <a:gd name="T62" fmla="*/ 49 w 513"/>
              <a:gd name="T63" fmla="*/ 16 h 371"/>
              <a:gd name="T64" fmla="*/ 51 w 513"/>
              <a:gd name="T65" fmla="*/ 16 h 371"/>
              <a:gd name="T66" fmla="*/ 249 w 513"/>
              <a:gd name="T67" fmla="*/ 65 h 371"/>
              <a:gd name="T68" fmla="*/ 249 w 513"/>
              <a:gd name="T69" fmla="*/ 315 h 371"/>
              <a:gd name="T70" fmla="*/ 52 w 513"/>
              <a:gd name="T71" fmla="*/ 269 h 371"/>
              <a:gd name="T72" fmla="*/ 49 w 513"/>
              <a:gd name="T73" fmla="*/ 269 h 371"/>
              <a:gd name="T74" fmla="*/ 49 w 513"/>
              <a:gd name="T75" fmla="*/ 57 h 371"/>
              <a:gd name="T76" fmla="*/ 49 w 513"/>
              <a:gd name="T77" fmla="*/ 16 h 371"/>
              <a:gd name="T78" fmla="*/ 497 w 513"/>
              <a:gd name="T79" fmla="*/ 338 h 371"/>
              <a:gd name="T80" fmla="*/ 293 w 513"/>
              <a:gd name="T81" fmla="*/ 338 h 371"/>
              <a:gd name="T82" fmla="*/ 287 w 513"/>
              <a:gd name="T83" fmla="*/ 342 h 371"/>
              <a:gd name="T84" fmla="*/ 256 w 513"/>
              <a:gd name="T85" fmla="*/ 356 h 371"/>
              <a:gd name="T86" fmla="*/ 226 w 513"/>
              <a:gd name="T87" fmla="*/ 342 h 371"/>
              <a:gd name="T88" fmla="*/ 219 w 513"/>
              <a:gd name="T89" fmla="*/ 338 h 371"/>
              <a:gd name="T90" fmla="*/ 15 w 513"/>
              <a:gd name="T91" fmla="*/ 338 h 371"/>
              <a:gd name="T92" fmla="*/ 15 w 513"/>
              <a:gd name="T93" fmla="*/ 65 h 371"/>
              <a:gd name="T94" fmla="*/ 34 w 513"/>
              <a:gd name="T95" fmla="*/ 65 h 371"/>
              <a:gd name="T96" fmla="*/ 34 w 513"/>
              <a:gd name="T97" fmla="*/ 276 h 371"/>
              <a:gd name="T98" fmla="*/ 41 w 513"/>
              <a:gd name="T99" fmla="*/ 284 h 371"/>
              <a:gd name="T100" fmla="*/ 51 w 513"/>
              <a:gd name="T101" fmla="*/ 284 h 371"/>
              <a:gd name="T102" fmla="*/ 252 w 513"/>
              <a:gd name="T103" fmla="*/ 336 h 371"/>
              <a:gd name="T104" fmla="*/ 256 w 513"/>
              <a:gd name="T105" fmla="*/ 337 h 371"/>
              <a:gd name="T106" fmla="*/ 261 w 513"/>
              <a:gd name="T107" fmla="*/ 336 h 371"/>
              <a:gd name="T108" fmla="*/ 461 w 513"/>
              <a:gd name="T109" fmla="*/ 284 h 371"/>
              <a:gd name="T110" fmla="*/ 472 w 513"/>
              <a:gd name="T111" fmla="*/ 284 h 371"/>
              <a:gd name="T112" fmla="*/ 479 w 513"/>
              <a:gd name="T113" fmla="*/ 276 h 371"/>
              <a:gd name="T114" fmla="*/ 479 w 513"/>
              <a:gd name="T115" fmla="*/ 65 h 371"/>
              <a:gd name="T116" fmla="*/ 497 w 513"/>
              <a:gd name="T117" fmla="*/ 65 h 371"/>
              <a:gd name="T118" fmla="*/ 497 w 513"/>
              <a:gd name="T119" fmla="*/ 33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 h="371">
                <a:moveTo>
                  <a:pt x="505" y="50"/>
                </a:moveTo>
                <a:cubicBezTo>
                  <a:pt x="479" y="50"/>
                  <a:pt x="479" y="50"/>
                  <a:pt x="479" y="50"/>
                </a:cubicBezTo>
                <a:cubicBezTo>
                  <a:pt x="479" y="7"/>
                  <a:pt x="479" y="7"/>
                  <a:pt x="479" y="7"/>
                </a:cubicBezTo>
                <a:cubicBezTo>
                  <a:pt x="479" y="5"/>
                  <a:pt x="478" y="3"/>
                  <a:pt x="476" y="2"/>
                </a:cubicBezTo>
                <a:cubicBezTo>
                  <a:pt x="475" y="0"/>
                  <a:pt x="473" y="0"/>
                  <a:pt x="471" y="0"/>
                </a:cubicBezTo>
                <a:cubicBezTo>
                  <a:pt x="467" y="0"/>
                  <a:pt x="464" y="0"/>
                  <a:pt x="460" y="0"/>
                </a:cubicBezTo>
                <a:cubicBezTo>
                  <a:pt x="406" y="4"/>
                  <a:pt x="317" y="9"/>
                  <a:pt x="256" y="52"/>
                </a:cubicBezTo>
                <a:cubicBezTo>
                  <a:pt x="196" y="9"/>
                  <a:pt x="106" y="4"/>
                  <a:pt x="52" y="0"/>
                </a:cubicBezTo>
                <a:cubicBezTo>
                  <a:pt x="49" y="0"/>
                  <a:pt x="45" y="0"/>
                  <a:pt x="42" y="0"/>
                </a:cubicBezTo>
                <a:cubicBezTo>
                  <a:pt x="40" y="0"/>
                  <a:pt x="38" y="0"/>
                  <a:pt x="36" y="2"/>
                </a:cubicBezTo>
                <a:cubicBezTo>
                  <a:pt x="35" y="3"/>
                  <a:pt x="34" y="5"/>
                  <a:pt x="34" y="7"/>
                </a:cubicBezTo>
                <a:cubicBezTo>
                  <a:pt x="34" y="50"/>
                  <a:pt x="34" y="50"/>
                  <a:pt x="34" y="50"/>
                </a:cubicBezTo>
                <a:cubicBezTo>
                  <a:pt x="7" y="50"/>
                  <a:pt x="7" y="50"/>
                  <a:pt x="7" y="50"/>
                </a:cubicBezTo>
                <a:cubicBezTo>
                  <a:pt x="3" y="50"/>
                  <a:pt x="0" y="53"/>
                  <a:pt x="0" y="57"/>
                </a:cubicBezTo>
                <a:cubicBezTo>
                  <a:pt x="0" y="346"/>
                  <a:pt x="0" y="346"/>
                  <a:pt x="0" y="346"/>
                </a:cubicBezTo>
                <a:cubicBezTo>
                  <a:pt x="0" y="350"/>
                  <a:pt x="3" y="354"/>
                  <a:pt x="7" y="354"/>
                </a:cubicBezTo>
                <a:cubicBezTo>
                  <a:pt x="215" y="354"/>
                  <a:pt x="215" y="354"/>
                  <a:pt x="215" y="354"/>
                </a:cubicBezTo>
                <a:cubicBezTo>
                  <a:pt x="223" y="366"/>
                  <a:pt x="236" y="371"/>
                  <a:pt x="256" y="371"/>
                </a:cubicBezTo>
                <a:cubicBezTo>
                  <a:pt x="276" y="371"/>
                  <a:pt x="290" y="366"/>
                  <a:pt x="298" y="354"/>
                </a:cubicBezTo>
                <a:cubicBezTo>
                  <a:pt x="505" y="354"/>
                  <a:pt x="505" y="354"/>
                  <a:pt x="505" y="354"/>
                </a:cubicBezTo>
                <a:cubicBezTo>
                  <a:pt x="509" y="354"/>
                  <a:pt x="513" y="350"/>
                  <a:pt x="513" y="346"/>
                </a:cubicBezTo>
                <a:cubicBezTo>
                  <a:pt x="513" y="57"/>
                  <a:pt x="513" y="57"/>
                  <a:pt x="513" y="57"/>
                </a:cubicBezTo>
                <a:cubicBezTo>
                  <a:pt x="513" y="53"/>
                  <a:pt x="509" y="50"/>
                  <a:pt x="505" y="50"/>
                </a:cubicBezTo>
                <a:close/>
                <a:moveTo>
                  <a:pt x="461" y="16"/>
                </a:moveTo>
                <a:cubicBezTo>
                  <a:pt x="462" y="16"/>
                  <a:pt x="463" y="16"/>
                  <a:pt x="463" y="16"/>
                </a:cubicBezTo>
                <a:cubicBezTo>
                  <a:pt x="463" y="57"/>
                  <a:pt x="463" y="57"/>
                  <a:pt x="463" y="57"/>
                </a:cubicBezTo>
                <a:cubicBezTo>
                  <a:pt x="463" y="269"/>
                  <a:pt x="463" y="269"/>
                  <a:pt x="463" y="269"/>
                </a:cubicBezTo>
                <a:cubicBezTo>
                  <a:pt x="462" y="269"/>
                  <a:pt x="461" y="269"/>
                  <a:pt x="460" y="269"/>
                </a:cubicBezTo>
                <a:cubicBezTo>
                  <a:pt x="408" y="272"/>
                  <a:pt x="324" y="277"/>
                  <a:pt x="264" y="315"/>
                </a:cubicBezTo>
                <a:cubicBezTo>
                  <a:pt x="264" y="65"/>
                  <a:pt x="264" y="65"/>
                  <a:pt x="264" y="65"/>
                </a:cubicBezTo>
                <a:cubicBezTo>
                  <a:pt x="321" y="24"/>
                  <a:pt x="408" y="19"/>
                  <a:pt x="461" y="16"/>
                </a:cubicBezTo>
                <a:close/>
                <a:moveTo>
                  <a:pt x="49" y="16"/>
                </a:moveTo>
                <a:cubicBezTo>
                  <a:pt x="50" y="16"/>
                  <a:pt x="51" y="16"/>
                  <a:pt x="51" y="16"/>
                </a:cubicBezTo>
                <a:cubicBezTo>
                  <a:pt x="104" y="19"/>
                  <a:pt x="192" y="24"/>
                  <a:pt x="249" y="65"/>
                </a:cubicBezTo>
                <a:cubicBezTo>
                  <a:pt x="249" y="315"/>
                  <a:pt x="249" y="315"/>
                  <a:pt x="249" y="315"/>
                </a:cubicBezTo>
                <a:cubicBezTo>
                  <a:pt x="189" y="277"/>
                  <a:pt x="104" y="272"/>
                  <a:pt x="52" y="269"/>
                </a:cubicBezTo>
                <a:cubicBezTo>
                  <a:pt x="51" y="269"/>
                  <a:pt x="50" y="269"/>
                  <a:pt x="49" y="269"/>
                </a:cubicBezTo>
                <a:cubicBezTo>
                  <a:pt x="49" y="57"/>
                  <a:pt x="49" y="57"/>
                  <a:pt x="49" y="57"/>
                </a:cubicBezTo>
                <a:lnTo>
                  <a:pt x="49" y="16"/>
                </a:lnTo>
                <a:close/>
                <a:moveTo>
                  <a:pt x="497" y="338"/>
                </a:moveTo>
                <a:cubicBezTo>
                  <a:pt x="293" y="338"/>
                  <a:pt x="293" y="338"/>
                  <a:pt x="293" y="338"/>
                </a:cubicBezTo>
                <a:cubicBezTo>
                  <a:pt x="291" y="338"/>
                  <a:pt x="288" y="340"/>
                  <a:pt x="287" y="342"/>
                </a:cubicBezTo>
                <a:cubicBezTo>
                  <a:pt x="283" y="349"/>
                  <a:pt x="277" y="356"/>
                  <a:pt x="256" y="356"/>
                </a:cubicBezTo>
                <a:cubicBezTo>
                  <a:pt x="236" y="356"/>
                  <a:pt x="230" y="349"/>
                  <a:pt x="226" y="342"/>
                </a:cubicBezTo>
                <a:cubicBezTo>
                  <a:pt x="225" y="340"/>
                  <a:pt x="222" y="338"/>
                  <a:pt x="219" y="338"/>
                </a:cubicBezTo>
                <a:cubicBezTo>
                  <a:pt x="15" y="338"/>
                  <a:pt x="15" y="338"/>
                  <a:pt x="15" y="338"/>
                </a:cubicBezTo>
                <a:cubicBezTo>
                  <a:pt x="15" y="65"/>
                  <a:pt x="15" y="65"/>
                  <a:pt x="15" y="65"/>
                </a:cubicBezTo>
                <a:cubicBezTo>
                  <a:pt x="34" y="65"/>
                  <a:pt x="34" y="65"/>
                  <a:pt x="34" y="65"/>
                </a:cubicBezTo>
                <a:cubicBezTo>
                  <a:pt x="34" y="276"/>
                  <a:pt x="34" y="276"/>
                  <a:pt x="34" y="276"/>
                </a:cubicBezTo>
                <a:cubicBezTo>
                  <a:pt x="34" y="280"/>
                  <a:pt x="37" y="283"/>
                  <a:pt x="41" y="284"/>
                </a:cubicBezTo>
                <a:cubicBezTo>
                  <a:pt x="44" y="284"/>
                  <a:pt x="48" y="284"/>
                  <a:pt x="51" y="284"/>
                </a:cubicBezTo>
                <a:cubicBezTo>
                  <a:pt x="105" y="288"/>
                  <a:pt x="195" y="293"/>
                  <a:pt x="252" y="336"/>
                </a:cubicBezTo>
                <a:cubicBezTo>
                  <a:pt x="253" y="337"/>
                  <a:pt x="255" y="337"/>
                  <a:pt x="256" y="337"/>
                </a:cubicBezTo>
                <a:cubicBezTo>
                  <a:pt x="258" y="337"/>
                  <a:pt x="260" y="337"/>
                  <a:pt x="261" y="336"/>
                </a:cubicBezTo>
                <a:cubicBezTo>
                  <a:pt x="317" y="293"/>
                  <a:pt x="407" y="288"/>
                  <a:pt x="461" y="284"/>
                </a:cubicBezTo>
                <a:cubicBezTo>
                  <a:pt x="465" y="284"/>
                  <a:pt x="468" y="284"/>
                  <a:pt x="472" y="284"/>
                </a:cubicBezTo>
                <a:cubicBezTo>
                  <a:pt x="476" y="283"/>
                  <a:pt x="479" y="280"/>
                  <a:pt x="479" y="276"/>
                </a:cubicBezTo>
                <a:cubicBezTo>
                  <a:pt x="479" y="65"/>
                  <a:pt x="479" y="65"/>
                  <a:pt x="479" y="65"/>
                </a:cubicBezTo>
                <a:cubicBezTo>
                  <a:pt x="497" y="65"/>
                  <a:pt x="497" y="65"/>
                  <a:pt x="497" y="65"/>
                </a:cubicBezTo>
                <a:lnTo>
                  <a:pt x="497" y="338"/>
                </a:lnTo>
                <a:close/>
              </a:path>
            </a:pathLst>
          </a:custGeom>
          <a:solidFill>
            <a:schemeClr val="bg1">
              <a:lumMod val="95000"/>
            </a:schemeClr>
          </a:solidFill>
          <a:ln w="12700" cmpd="sng">
            <a:solidFill>
              <a:schemeClr val="accent1">
                <a:shade val="50000"/>
              </a:schemeClr>
            </a:solidFill>
            <a:prstDash val="sysDot"/>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1"/>
          <a:stretch>
            <a:fillRect/>
          </a:stretch>
        </p:blipFill>
        <p:spPr>
          <a:xfrm>
            <a:off x="652145" y="2617470"/>
            <a:ext cx="2541270" cy="2771775"/>
          </a:xfrm>
          <a:prstGeom prst="rect">
            <a:avLst/>
          </a:prstGeom>
        </p:spPr>
      </p:pic>
      <p:sp>
        <p:nvSpPr>
          <p:cNvPr id="6" name="文本框 5"/>
          <p:cNvSpPr txBox="1"/>
          <p:nvPr/>
        </p:nvSpPr>
        <p:spPr>
          <a:xfrm>
            <a:off x="3624580" y="2617470"/>
            <a:ext cx="2306955" cy="1863725"/>
          </a:xfrm>
          <a:prstGeom prst="rect">
            <a:avLst/>
          </a:prstGeom>
          <a:noFill/>
        </p:spPr>
        <p:txBody>
          <a:bodyPr wrap="square" rtlCol="0" anchor="t">
            <a:spAutoFit/>
          </a:bodyPr>
          <a:lstStyle/>
          <a:p>
            <a:pPr>
              <a:lnSpc>
                <a:spcPct val="160000"/>
              </a:lnSpc>
            </a:pPr>
            <a:r>
              <a:rPr lang="en-US" altLang="zh-CN"/>
              <a:t>       “ </a:t>
            </a:r>
            <a:r>
              <a:rPr lang="zh-CN" altLang="en-US"/>
              <a:t>随着每一次社会秩序的巨大历史变革，人们的观点和观念也会发生变革</a:t>
            </a:r>
            <a:r>
              <a:rPr lang="en-US" altLang="zh-CN"/>
              <a:t>”</a:t>
            </a:r>
            <a:endParaRPr lang="en-US" altLang="zh-CN"/>
          </a:p>
        </p:txBody>
      </p:sp>
      <p:sp>
        <p:nvSpPr>
          <p:cNvPr id="8" name="文本框 7"/>
          <p:cNvSpPr txBox="1"/>
          <p:nvPr/>
        </p:nvSpPr>
        <p:spPr>
          <a:xfrm>
            <a:off x="3567430" y="5038090"/>
            <a:ext cx="3006090" cy="829945"/>
          </a:xfrm>
          <a:prstGeom prst="rect">
            <a:avLst/>
          </a:prstGeom>
          <a:noFill/>
        </p:spPr>
        <p:txBody>
          <a:bodyPr wrap="square" rtlCol="0" anchor="t">
            <a:spAutoFit/>
          </a:bodyPr>
          <a:lstStyle/>
          <a:p>
            <a:r>
              <a:rPr lang="zh-CN" altLang="en-US" sz="1600"/>
              <a:t>《马克思恩格斯全集》第 10 卷，人民出版社 1998 年版，第 253 页</a:t>
            </a:r>
            <a:endParaRPr lang="zh-CN" altLang="en-US" sz="1600"/>
          </a:p>
        </p:txBody>
      </p:sp>
      <p:sp>
        <p:nvSpPr>
          <p:cNvPr id="13317" name="文本框 1"/>
          <p:cNvSpPr>
            <a:spLocks noChangeArrowheads="1"/>
          </p:cNvSpPr>
          <p:nvPr/>
        </p:nvSpPr>
        <p:spPr bwMode="auto">
          <a:xfrm>
            <a:off x="7680960" y="2359660"/>
            <a:ext cx="3171825" cy="2839349"/>
          </a:xfrm>
          <a:prstGeom prst="roundRect">
            <a:avLst>
              <a:gd name="adj" fmla="val 16667"/>
            </a:avLst>
          </a:prstGeom>
          <a:solidFill>
            <a:srgbClr val="FFF9E9"/>
          </a:solidFill>
          <a:ln w="15240">
            <a:solidFill>
              <a:srgbClr val="990000"/>
            </a:solidFill>
            <a:prstDash val="sysDot"/>
            <a:round/>
          </a:ln>
        </p:spPr>
        <p:txBody>
          <a:bodyPr wrap="squar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622935" algn="just" defTabSz="457200" rtl="0" eaLnBrk="0" fontAlgn="base" latinLnBrk="0" hangingPunct="0">
              <a:lnSpc>
                <a:spcPct val="150000"/>
              </a:lnSpc>
              <a:spcBef>
                <a:spcPts val="1200"/>
              </a:spcBef>
              <a:spcAft>
                <a:spcPct val="0"/>
              </a:spcAft>
              <a:buClrTx/>
              <a:buSzTx/>
              <a:buFontTx/>
              <a:buNone/>
              <a:defRPr/>
            </a:pPr>
            <a:r>
              <a:rPr lang="zh-CN" altLang="en-US">
                <a:sym typeface="+mn-ea"/>
              </a:rPr>
              <a:t>人们的社会存在和社会生活是具体的、现实的，是属于一定时代的，反映社会存在和社会生活的价值观总是表现出鲜明的时代特点</a:t>
            </a:r>
            <a:endParaRPr lang="zh-CN" altLang="en-US"/>
          </a:p>
          <a:p>
            <a:pPr marL="0" marR="0" lvl="0" indent="622935" algn="just" defTabSz="457200" rtl="0" eaLnBrk="0" fontAlgn="base" latinLnBrk="0" hangingPunct="0">
              <a:lnSpc>
                <a:spcPct val="120000"/>
              </a:lnSpc>
              <a:spcBef>
                <a:spcPts val="1200"/>
              </a:spcBef>
              <a:spcAft>
                <a:spcPct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mj-ea"/>
              <a:ea typeface="+mj-ea"/>
              <a:cs typeface="+mn-ea"/>
              <a:sym typeface="+mn-lt"/>
            </a:endParaRPr>
          </a:p>
        </p:txBody>
      </p:sp>
      <p:sp>
        <p:nvSpPr>
          <p:cNvPr id="9" name="文本框 8"/>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8686800" y="4334510"/>
            <a:ext cx="3048000" cy="2218690"/>
            <a:chOff x="13680" y="6826"/>
            <a:chExt cx="4800" cy="3494"/>
          </a:xfrm>
        </p:grpSpPr>
        <p:sp>
          <p:nvSpPr>
            <p:cNvPr id="13" name="任意多边形: 形状 2"/>
            <p:cNvSpPr/>
            <p:nvPr>
              <p:custDataLst>
                <p:tags r:id="rId2"/>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3"/>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4"/>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5"/>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6" name="图片 5" descr="placingpictureplaceholder"/>
          <p:cNvPicPr>
            <a:picLocks noChangeAspect="1"/>
          </p:cNvPicPr>
          <p:nvPr>
            <p:custDataLst>
              <p:tags r:id="rId6"/>
            </p:custDataLst>
          </p:nvPr>
        </p:nvPicPr>
        <p:blipFill>
          <a:blip r:embed="rId7"/>
          <a:srcRect/>
          <a:stretch>
            <a:fillRect/>
          </a:stretch>
        </p:blipFill>
        <p:spPr>
          <a:xfrm>
            <a:off x="1371562" y="1325902"/>
            <a:ext cx="4155011" cy="2300065"/>
          </a:xfrm>
          <a:prstGeom prst="rect">
            <a:avLst/>
          </a:prstGeom>
        </p:spPr>
      </p:pic>
      <p:pic>
        <p:nvPicPr>
          <p:cNvPr id="7" name="图片 6" descr="placingpictureplaceholder"/>
          <p:cNvPicPr>
            <a:picLocks noChangeAspect="1"/>
          </p:cNvPicPr>
          <p:nvPr>
            <p:custDataLst>
              <p:tags r:id="rId8"/>
            </p:custDataLst>
          </p:nvPr>
        </p:nvPicPr>
        <p:blipFill>
          <a:blip r:embed="rId9"/>
          <a:srcRect/>
          <a:stretch>
            <a:fillRect/>
          </a:stretch>
        </p:blipFill>
        <p:spPr>
          <a:xfrm>
            <a:off x="5621823" y="1325902"/>
            <a:ext cx="5198602" cy="2300065"/>
          </a:xfrm>
          <a:prstGeom prst="rect">
            <a:avLst/>
          </a:prstGeom>
        </p:spPr>
      </p:pic>
      <p:pic>
        <p:nvPicPr>
          <p:cNvPr id="9" name="图片 8" descr="placingpictureplaceholder"/>
          <p:cNvPicPr>
            <a:picLocks noChangeAspect="1"/>
          </p:cNvPicPr>
          <p:nvPr>
            <p:custDataLst>
              <p:tags r:id="rId10"/>
            </p:custDataLst>
          </p:nvPr>
        </p:nvPicPr>
        <p:blipFill>
          <a:blip r:embed="rId11"/>
          <a:srcRect/>
          <a:stretch>
            <a:fillRect/>
          </a:stretch>
        </p:blipFill>
        <p:spPr>
          <a:xfrm>
            <a:off x="6095171" y="3721217"/>
            <a:ext cx="4725254" cy="1803509"/>
          </a:xfrm>
          <a:prstGeom prst="rect">
            <a:avLst/>
          </a:prstGeom>
        </p:spPr>
      </p:pic>
      <p:pic>
        <p:nvPicPr>
          <p:cNvPr id="8" name="图片 7" descr="placingpictureplaceholder"/>
          <p:cNvPicPr>
            <a:picLocks noChangeAspect="1"/>
          </p:cNvPicPr>
          <p:nvPr>
            <p:custDataLst>
              <p:tags r:id="rId12"/>
            </p:custDataLst>
          </p:nvPr>
        </p:nvPicPr>
        <p:blipFill>
          <a:blip r:embed="rId13"/>
          <a:srcRect/>
          <a:stretch>
            <a:fillRect/>
          </a:stretch>
        </p:blipFill>
        <p:spPr>
          <a:xfrm>
            <a:off x="1371562" y="3721217"/>
            <a:ext cx="4628359" cy="1803509"/>
          </a:xfrm>
          <a:prstGeom prst="rect">
            <a:avLst/>
          </a:prstGeom>
        </p:spPr>
      </p:pic>
      <p:sp>
        <p:nvSpPr>
          <p:cNvPr id="17" name="Right Triangle 13"/>
          <p:cNvSpPr/>
          <p:nvPr>
            <p:custDataLst>
              <p:tags r:id="rId14"/>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直角三角形 3"/>
          <p:cNvSpPr/>
          <p:nvPr>
            <p:custDataLst>
              <p:tags r:id="rId15"/>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8686800" y="4334510"/>
            <a:ext cx="3048000" cy="2218690"/>
            <a:chOff x="13680" y="6826"/>
            <a:chExt cx="4800" cy="3494"/>
          </a:xfrm>
        </p:grpSpPr>
        <p:sp>
          <p:nvSpPr>
            <p:cNvPr id="13" name="任意多边形: 形状 2"/>
            <p:cNvSpPr/>
            <p:nvPr>
              <p:custDataLst>
                <p:tags r:id="rId2"/>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3"/>
              </p:custDataLst>
            </p:nvPr>
          </p:nvSpPr>
          <p:spPr>
            <a:xfrm>
              <a:off x="18340" y="682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4"/>
              </p:custDataLst>
            </p:nvPr>
          </p:nvSpPr>
          <p:spPr>
            <a:xfrm>
              <a:off x="18340" y="718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5"/>
              </p:custDataLst>
            </p:nvPr>
          </p:nvSpPr>
          <p:spPr>
            <a:xfrm>
              <a:off x="18340" y="7546"/>
              <a:ext cx="140" cy="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2" name="图片 1" descr="placingpictureplaceholder"/>
          <p:cNvPicPr>
            <a:picLocks noChangeAspect="1"/>
          </p:cNvPicPr>
          <p:nvPr>
            <p:custDataLst>
              <p:tags r:id="rId6"/>
            </p:custDataLst>
          </p:nvPr>
        </p:nvPicPr>
        <p:blipFill>
          <a:blip r:embed="rId7"/>
          <a:srcRect/>
          <a:stretch>
            <a:fillRect/>
          </a:stretch>
        </p:blipFill>
        <p:spPr>
          <a:xfrm>
            <a:off x="1162019" y="1964313"/>
            <a:ext cx="5027267" cy="2920612"/>
          </a:xfrm>
          <a:prstGeom prst="rect">
            <a:avLst/>
          </a:prstGeom>
        </p:spPr>
      </p:pic>
      <p:pic>
        <p:nvPicPr>
          <p:cNvPr id="7" name="图片 6" descr="placingpictureplaceholder"/>
          <p:cNvPicPr>
            <a:picLocks noChangeAspect="1"/>
          </p:cNvPicPr>
          <p:nvPr>
            <p:custDataLst>
              <p:tags r:id="rId8"/>
            </p:custDataLst>
          </p:nvPr>
        </p:nvPicPr>
        <p:blipFill>
          <a:blip r:embed="rId9"/>
          <a:srcRect/>
          <a:stretch>
            <a:fillRect/>
          </a:stretch>
        </p:blipFill>
        <p:spPr>
          <a:xfrm>
            <a:off x="6284536" y="1964313"/>
            <a:ext cx="4745446" cy="2920612"/>
          </a:xfrm>
          <a:prstGeom prst="rect">
            <a:avLst/>
          </a:prstGeom>
        </p:spPr>
      </p:pic>
      <p:sp>
        <p:nvSpPr>
          <p:cNvPr id="17" name="Right Triangle 13"/>
          <p:cNvSpPr/>
          <p:nvPr>
            <p:custDataLst>
              <p:tags r:id="rId10"/>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直角三角形 3"/>
          <p:cNvSpPr/>
          <p:nvPr>
            <p:custDataLst>
              <p:tags r:id="rId11"/>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圆角矩形 12"/>
          <p:cNvSpPr/>
          <p:nvPr>
            <p:custDataLst>
              <p:tags r:id="rId1"/>
            </p:custDataLst>
          </p:nvPr>
        </p:nvSpPr>
        <p:spPr bwMode="auto">
          <a:xfrm>
            <a:off x="937895" y="3166110"/>
            <a:ext cx="3234690" cy="1508125"/>
          </a:xfrm>
          <a:prstGeom prst="roundRect">
            <a:avLst/>
          </a:prstGeom>
          <a:solidFill>
            <a:schemeClr val="accent2">
              <a:lumMod val="60000"/>
              <a:lumOff val="40000"/>
            </a:schemeClr>
          </a:soli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ysClr val="windowText" lastClr="000000"/>
                  </a:solidFill>
                </a:ln>
                <a:solidFill>
                  <a:schemeClr val="bg1"/>
                </a:solidFill>
                <a:latin typeface="微软雅黑" panose="020B0503020204020204" pitchFamily="34" charset="-122"/>
                <a:sym typeface="+mn-ea"/>
              </a:rPr>
              <a:t>以人民为中心的发展思想体现在经济社会各个环节</a:t>
            </a:r>
            <a:endParaRPr lang="zh-CN" altLang="en-US" sz="2400" b="1" kern="0" dirty="0">
              <a:ln>
                <a:solidFill>
                  <a:sysClr val="windowText" lastClr="000000"/>
                </a:solidFill>
              </a:ln>
              <a:solidFill>
                <a:schemeClr val="bg1"/>
              </a:solidFill>
              <a:latin typeface="微软雅黑" panose="020B0503020204020204" pitchFamily="34" charset="-122"/>
              <a:sym typeface="+mn-ea"/>
            </a:endParaRPr>
          </a:p>
        </p:txBody>
      </p:sp>
      <p:grpSp>
        <p:nvGrpSpPr>
          <p:cNvPr id="26" name="组合 27"/>
          <p:cNvGrpSpPr/>
          <p:nvPr/>
        </p:nvGrpSpPr>
        <p:grpSpPr bwMode="auto">
          <a:xfrm>
            <a:off x="4600089" y="2026769"/>
            <a:ext cx="1457325" cy="700666"/>
            <a:chOff x="4227781" y="2618400"/>
            <a:chExt cx="2096819" cy="1145439"/>
          </a:xfrm>
          <a:solidFill>
            <a:schemeClr val="accent1">
              <a:lumMod val="40000"/>
              <a:lumOff val="60000"/>
            </a:schemeClr>
          </a:solidFill>
        </p:grpSpPr>
        <p:sp>
          <p:nvSpPr>
            <p:cNvPr id="27" name="任意多边形 47"/>
            <p:cNvSpPr/>
            <p:nvPr>
              <p:custDataLst>
                <p:tags r:id="rId2"/>
              </p:custDataLst>
            </p:nvPr>
          </p:nvSpPr>
          <p:spPr>
            <a:xfrm rot="21480000" flipH="1">
              <a:off x="4227781" y="2618400"/>
              <a:ext cx="712644" cy="1145439"/>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28" name="任意多边形 51"/>
            <p:cNvSpPr/>
            <p:nvPr>
              <p:custDataLst>
                <p:tags r:id="rId3"/>
              </p:custDataLst>
            </p:nvPr>
          </p:nvSpPr>
          <p:spPr bwMode="auto">
            <a:xfrm>
              <a:off x="4894743" y="2625260"/>
              <a:ext cx="1429857" cy="1134009"/>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经济建设</a:t>
              </a:r>
              <a:endParaRPr lang="zh-CN" altLang="en-US" sz="2400" b="1" dirty="0">
                <a:solidFill>
                  <a:srgbClr val="002060"/>
                </a:solidFill>
                <a:latin typeface="+mj-ea"/>
                <a:ea typeface="+mj-ea"/>
              </a:endParaRPr>
            </a:p>
          </p:txBody>
        </p:sp>
      </p:grpSp>
      <p:sp>
        <p:nvSpPr>
          <p:cNvPr id="29" name="矩形 18"/>
          <p:cNvSpPr>
            <a:spLocks noChangeArrowheads="1"/>
          </p:cNvSpPr>
          <p:nvPr>
            <p:custDataLst>
              <p:tags r:id="rId4"/>
            </p:custDataLst>
          </p:nvPr>
        </p:nvSpPr>
        <p:spPr bwMode="auto">
          <a:xfrm>
            <a:off x="6210471" y="2006130"/>
            <a:ext cx="5051425" cy="689773"/>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推进高质量发展，朝着全体人民共同富裕的方向稳步迈进</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0" name="组合 31"/>
          <p:cNvGrpSpPr/>
          <p:nvPr/>
        </p:nvGrpSpPr>
        <p:grpSpPr bwMode="auto">
          <a:xfrm>
            <a:off x="4568558" y="2892011"/>
            <a:ext cx="1457325" cy="781355"/>
            <a:chOff x="4228028" y="2625725"/>
            <a:chExt cx="2096572" cy="1138110"/>
          </a:xfrm>
          <a:solidFill>
            <a:schemeClr val="accent1">
              <a:lumMod val="40000"/>
              <a:lumOff val="60000"/>
            </a:schemeClr>
          </a:solidFill>
        </p:grpSpPr>
        <p:sp>
          <p:nvSpPr>
            <p:cNvPr id="31" name="任意多边形 47"/>
            <p:cNvSpPr/>
            <p:nvPr>
              <p:custDataLst>
                <p:tags r:id="rId5"/>
              </p:custDataLst>
            </p:nvPr>
          </p:nvSpPr>
          <p:spPr>
            <a:xfrm rot="21480000" flipH="1">
              <a:off x="4228028" y="2632580"/>
              <a:ext cx="712560" cy="1131255"/>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32" name="任意多边形 51"/>
            <p:cNvSpPr/>
            <p:nvPr>
              <p:custDataLst>
                <p:tags r:id="rId6"/>
              </p:custDataLst>
            </p:nvPr>
          </p:nvSpPr>
          <p:spPr bwMode="auto">
            <a:xfrm>
              <a:off x="4894911" y="2625725"/>
              <a:ext cx="1429689" cy="954400"/>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政治建设</a:t>
              </a:r>
              <a:endParaRPr lang="zh-CN" altLang="en-US" sz="2400" b="1" dirty="0">
                <a:solidFill>
                  <a:srgbClr val="002060"/>
                </a:solidFill>
                <a:latin typeface="+mj-ea"/>
                <a:ea typeface="+mj-ea"/>
              </a:endParaRPr>
            </a:p>
          </p:txBody>
        </p:sp>
      </p:grpSp>
      <p:sp>
        <p:nvSpPr>
          <p:cNvPr id="33" name="矩形 18"/>
          <p:cNvSpPr>
            <a:spLocks noChangeArrowheads="1"/>
          </p:cNvSpPr>
          <p:nvPr>
            <p:custDataLst>
              <p:tags r:id="rId7"/>
            </p:custDataLst>
          </p:nvPr>
        </p:nvSpPr>
        <p:spPr bwMode="auto">
          <a:xfrm>
            <a:off x="6210472" y="2896553"/>
            <a:ext cx="5051425" cy="682219"/>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强调人民当家作主，体现人民意志，维护人民合法权益</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4" name="组合 35"/>
          <p:cNvGrpSpPr/>
          <p:nvPr/>
        </p:nvGrpSpPr>
        <p:grpSpPr bwMode="auto">
          <a:xfrm>
            <a:off x="4615855" y="3728787"/>
            <a:ext cx="1457325" cy="796925"/>
            <a:chOff x="4227765" y="2617499"/>
            <a:chExt cx="2096835" cy="1146341"/>
          </a:xfrm>
          <a:solidFill>
            <a:schemeClr val="accent1">
              <a:lumMod val="40000"/>
              <a:lumOff val="60000"/>
            </a:schemeClr>
          </a:solidFill>
        </p:grpSpPr>
        <p:sp>
          <p:nvSpPr>
            <p:cNvPr id="35" name="任意多边形 47"/>
            <p:cNvSpPr/>
            <p:nvPr>
              <p:custDataLst>
                <p:tags r:id="rId8"/>
              </p:custDataLst>
            </p:nvPr>
          </p:nvSpPr>
          <p:spPr>
            <a:xfrm rot="21480000" flipH="1">
              <a:off x="4227765" y="2617499"/>
              <a:ext cx="712650" cy="1146341"/>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36" name="任意多边形 51"/>
            <p:cNvSpPr/>
            <p:nvPr>
              <p:custDataLst>
                <p:tags r:id="rId9"/>
              </p:custDataLst>
            </p:nvPr>
          </p:nvSpPr>
          <p:spPr bwMode="auto">
            <a:xfrm>
              <a:off x="4894732" y="2626633"/>
              <a:ext cx="1429868" cy="886298"/>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文化建设</a:t>
              </a:r>
              <a:endParaRPr lang="zh-CN" altLang="en-US" sz="2400" b="1" dirty="0">
                <a:solidFill>
                  <a:srgbClr val="002060"/>
                </a:solidFill>
                <a:latin typeface="+mj-ea"/>
                <a:ea typeface="+mj-ea"/>
              </a:endParaRPr>
            </a:p>
          </p:txBody>
        </p:sp>
      </p:grpSp>
      <p:sp>
        <p:nvSpPr>
          <p:cNvPr id="37" name="矩形 18"/>
          <p:cNvSpPr>
            <a:spLocks noChangeArrowheads="1"/>
          </p:cNvSpPr>
          <p:nvPr>
            <p:custDataLst>
              <p:tags r:id="rId10"/>
            </p:custDataLst>
          </p:nvPr>
        </p:nvSpPr>
        <p:spPr bwMode="auto">
          <a:xfrm>
            <a:off x="6210471" y="3709738"/>
            <a:ext cx="5051425" cy="720371"/>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坚持人民是文化事业的主体，满足人民的精神文化生活需要</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38" name="组合 39"/>
          <p:cNvGrpSpPr/>
          <p:nvPr/>
        </p:nvGrpSpPr>
        <p:grpSpPr bwMode="auto">
          <a:xfrm>
            <a:off x="4663151" y="4674444"/>
            <a:ext cx="1457325" cy="790576"/>
            <a:chOff x="4227991" y="2625724"/>
            <a:chExt cx="2096609" cy="1138112"/>
          </a:xfrm>
          <a:solidFill>
            <a:schemeClr val="accent1">
              <a:lumMod val="40000"/>
              <a:lumOff val="60000"/>
            </a:schemeClr>
          </a:solidFill>
        </p:grpSpPr>
        <p:sp>
          <p:nvSpPr>
            <p:cNvPr id="39" name="任意多边形 47"/>
            <p:cNvSpPr/>
            <p:nvPr>
              <p:custDataLst>
                <p:tags r:id="rId11"/>
              </p:custDataLst>
            </p:nvPr>
          </p:nvSpPr>
          <p:spPr>
            <a:xfrm rot="-120000" flipH="1">
              <a:off x="4227991" y="2630296"/>
              <a:ext cx="712573" cy="1133540"/>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40" name="任意多边形 51"/>
            <p:cNvSpPr/>
            <p:nvPr>
              <p:custDataLst>
                <p:tags r:id="rId12"/>
              </p:custDataLst>
            </p:nvPr>
          </p:nvSpPr>
          <p:spPr bwMode="auto">
            <a:xfrm>
              <a:off x="4894886" y="2625724"/>
              <a:ext cx="1429714" cy="737666"/>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社会发展</a:t>
              </a:r>
              <a:endParaRPr lang="zh-CN" altLang="en-US" sz="2400" b="1" dirty="0">
                <a:solidFill>
                  <a:srgbClr val="002060"/>
                </a:solidFill>
                <a:latin typeface="+mj-ea"/>
                <a:ea typeface="+mj-ea"/>
              </a:endParaRPr>
            </a:p>
          </p:txBody>
        </p:sp>
      </p:grpSp>
      <p:sp>
        <p:nvSpPr>
          <p:cNvPr id="41" name="矩形 18"/>
          <p:cNvSpPr>
            <a:spLocks noChangeArrowheads="1"/>
          </p:cNvSpPr>
          <p:nvPr>
            <p:custDataLst>
              <p:tags r:id="rId13"/>
            </p:custDataLst>
          </p:nvPr>
        </p:nvSpPr>
        <p:spPr bwMode="auto">
          <a:xfrm>
            <a:off x="6226237" y="4649043"/>
            <a:ext cx="5051425" cy="742763"/>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不断保障和改善民生，促进社会公平正义</a:t>
            </a:r>
            <a:endParaRPr lang="zh-CN" altLang="en-US" sz="2400" b="1" dirty="0">
              <a:solidFill>
                <a:srgbClr val="C00000"/>
              </a:solidFill>
              <a:latin typeface="微软雅黑" panose="020B0503020204020204" pitchFamily="34" charset="-122"/>
              <a:sym typeface="宋体" panose="02010600030101010101" pitchFamily="2" charset="-122"/>
            </a:endParaRPr>
          </a:p>
        </p:txBody>
      </p:sp>
      <p:grpSp>
        <p:nvGrpSpPr>
          <p:cNvPr id="22" name="组合 39"/>
          <p:cNvGrpSpPr/>
          <p:nvPr/>
        </p:nvGrpSpPr>
        <p:grpSpPr bwMode="auto">
          <a:xfrm>
            <a:off x="4649535" y="5613522"/>
            <a:ext cx="1480159" cy="880273"/>
            <a:chOff x="4208843" y="2563563"/>
            <a:chExt cx="2129460" cy="1267240"/>
          </a:xfrm>
          <a:solidFill>
            <a:schemeClr val="accent1">
              <a:lumMod val="40000"/>
              <a:lumOff val="60000"/>
            </a:schemeClr>
          </a:solidFill>
        </p:grpSpPr>
        <p:sp>
          <p:nvSpPr>
            <p:cNvPr id="23" name="任意多边形 47"/>
            <p:cNvSpPr/>
            <p:nvPr>
              <p:custDataLst>
                <p:tags r:id="rId14"/>
              </p:custDataLst>
            </p:nvPr>
          </p:nvSpPr>
          <p:spPr>
            <a:xfrm rot="-120000" flipH="1">
              <a:off x="4227991" y="2630296"/>
              <a:ext cx="712573" cy="1133540"/>
            </a:xfrm>
            <a:custGeom>
              <a:avLst/>
              <a:gdLst>
                <a:gd name="txL" fmla="*/ 0 w 2262142"/>
                <a:gd name="txT" fmla="*/ 0 h 1396256"/>
                <a:gd name="txR" fmla="*/ 2262142 w 2262142"/>
                <a:gd name="txB" fmla="*/ 1396256 h 1396256"/>
              </a:gdLst>
              <a:ahLst/>
              <a:cxnLst>
                <a:cxn ang="0">
                  <a:pos x="0" y="0"/>
                </a:cxn>
                <a:cxn ang="0">
                  <a:pos x="2331" y="746973"/>
                </a:cxn>
                <a:cxn ang="0">
                  <a:pos x="70518" y="746973"/>
                </a:cxn>
              </a:cxnLst>
              <a:rect l="txL" t="txT" r="txR" b="txB"/>
              <a:pathLst>
                <a:path w="2262142" h="1396256">
                  <a:moveTo>
                    <a:pt x="0" y="0"/>
                  </a:moveTo>
                  <a:lnTo>
                    <a:pt x="74770" y="1396256"/>
                  </a:lnTo>
                  <a:lnTo>
                    <a:pt x="2262142" y="1396256"/>
                  </a:lnTo>
                  <a:lnTo>
                    <a:pt x="0" y="0"/>
                  </a:lnTo>
                  <a:close/>
                </a:path>
              </a:pathLst>
            </a:custGeom>
            <a:grpFill/>
            <a:ln w="9525">
              <a:noFill/>
            </a:ln>
          </p:spPr>
          <p:txBody>
            <a:bodyPr/>
            <a:lstStyle/>
            <a:p>
              <a:pPr algn="ctr" eaLnBrk="0" hangingPunct="0">
                <a:defRPr/>
              </a:pPr>
              <a:endParaRPr lang="zh-CN" altLang="en-US" sz="2400">
                <a:effectLst>
                  <a:outerShdw blurRad="38100" dist="38100" dir="2700000" algn="tl">
                    <a:srgbClr val="000000">
                      <a:alpha val="43137"/>
                    </a:srgbClr>
                  </a:outerShdw>
                </a:effectLst>
                <a:latin typeface="+mj-ea"/>
                <a:ea typeface="+mj-ea"/>
              </a:endParaRPr>
            </a:p>
          </p:txBody>
        </p:sp>
        <p:sp>
          <p:nvSpPr>
            <p:cNvPr id="24" name="任意多边形 51"/>
            <p:cNvSpPr/>
            <p:nvPr>
              <p:custDataLst>
                <p:tags r:id="rId15"/>
              </p:custDataLst>
            </p:nvPr>
          </p:nvSpPr>
          <p:spPr bwMode="auto">
            <a:xfrm>
              <a:off x="4208843" y="2563563"/>
              <a:ext cx="2129460" cy="1267240"/>
            </a:xfrm>
            <a:custGeom>
              <a:avLst/>
              <a:gdLst>
                <a:gd name="T0" fmla="*/ 0 w 1699399"/>
                <a:gd name="T1" fmla="*/ 0 h 1344593"/>
                <a:gd name="T2" fmla="*/ 1475296 w 1699399"/>
                <a:gd name="T3" fmla="*/ 0 h 1344593"/>
                <a:gd name="T4" fmla="*/ 1699399 w 1699399"/>
                <a:gd name="T5" fmla="*/ 224103 h 1344593"/>
                <a:gd name="T6" fmla="*/ 1699399 w 1699399"/>
                <a:gd name="T7" fmla="*/ 1120490 h 1344593"/>
                <a:gd name="T8" fmla="*/ 1475296 w 1699399"/>
                <a:gd name="T9" fmla="*/ 1344593 h 1344593"/>
                <a:gd name="T10" fmla="*/ 0 w 1699399"/>
                <a:gd name="T11" fmla="*/ 1344593 h 1344593"/>
                <a:gd name="T12" fmla="*/ 0 w 1699399"/>
                <a:gd name="T13" fmla="*/ 0 h 1344593"/>
                <a:gd name="T14" fmla="*/ 1699399 w 1699399"/>
                <a:gd name="T15" fmla="*/ 1344593 h 1344593"/>
              </a:gdLst>
              <a:ahLst/>
              <a:cxnLst>
                <a:cxn ang="0">
                  <a:pos x="T0" y="T1"/>
                </a:cxn>
                <a:cxn ang="0">
                  <a:pos x="T2" y="T3"/>
                </a:cxn>
                <a:cxn ang="0">
                  <a:pos x="T4" y="T5"/>
                </a:cxn>
                <a:cxn ang="0">
                  <a:pos x="T6" y="T7"/>
                </a:cxn>
                <a:cxn ang="0">
                  <a:pos x="T8" y="T9"/>
                </a:cxn>
                <a:cxn ang="0">
                  <a:pos x="T10" y="T11"/>
                </a:cxn>
              </a:cxnLst>
              <a:rect l="T12" t="T13" r="T14" b="T15"/>
              <a:pathLst>
                <a:path w="1699399" h="1344593">
                  <a:moveTo>
                    <a:pt x="0" y="0"/>
                  </a:moveTo>
                  <a:lnTo>
                    <a:pt x="1475296" y="0"/>
                  </a:lnTo>
                  <a:cubicBezTo>
                    <a:pt x="1599065" y="0"/>
                    <a:pt x="1699399" y="100334"/>
                    <a:pt x="1699399" y="224103"/>
                  </a:cubicBezTo>
                  <a:lnTo>
                    <a:pt x="1699399" y="1120490"/>
                  </a:lnTo>
                  <a:cubicBezTo>
                    <a:pt x="1699399" y="1244259"/>
                    <a:pt x="1599065" y="1344593"/>
                    <a:pt x="1475296" y="1344593"/>
                  </a:cubicBezTo>
                  <a:lnTo>
                    <a:pt x="0" y="1344593"/>
                  </a:lnTo>
                  <a:close/>
                </a:path>
              </a:pathLst>
            </a:custGeom>
            <a:grpFill/>
            <a:ln>
              <a:noFill/>
            </a:ln>
          </p:spPr>
          <p:txBody>
            <a:bodyPr anchor="ctr"/>
            <a:lstStyle/>
            <a:p>
              <a:pPr algn="ctr" defTabSz="457200" eaLnBrk="0" hangingPunct="0">
                <a:defRPr/>
              </a:pPr>
              <a:r>
                <a:rPr lang="zh-CN" altLang="en-US" sz="2400" b="1" dirty="0">
                  <a:solidFill>
                    <a:srgbClr val="002060"/>
                  </a:solidFill>
                  <a:latin typeface="+mj-ea"/>
                  <a:ea typeface="+mj-ea"/>
                </a:rPr>
                <a:t>生态文明建设</a:t>
              </a:r>
              <a:endParaRPr lang="zh-CN" altLang="en-US" sz="2400" b="1" dirty="0">
                <a:solidFill>
                  <a:srgbClr val="002060"/>
                </a:solidFill>
                <a:latin typeface="+mj-ea"/>
                <a:ea typeface="+mj-ea"/>
              </a:endParaRPr>
            </a:p>
          </p:txBody>
        </p:sp>
      </p:grpSp>
      <p:sp>
        <p:nvSpPr>
          <p:cNvPr id="42" name="矩形 18"/>
          <p:cNvSpPr>
            <a:spLocks noChangeArrowheads="1"/>
          </p:cNvSpPr>
          <p:nvPr>
            <p:custDataLst>
              <p:tags r:id="rId16"/>
            </p:custDataLst>
          </p:nvPr>
        </p:nvSpPr>
        <p:spPr bwMode="auto">
          <a:xfrm>
            <a:off x="6235065" y="5657215"/>
            <a:ext cx="5051425" cy="792480"/>
          </a:xfrm>
          <a:prstGeom prst="rect">
            <a:avLst/>
          </a:prstGeom>
          <a:solidFill>
            <a:schemeClr val="accent1">
              <a:lumMod val="40000"/>
              <a:lumOff val="60000"/>
            </a:schemeClr>
          </a:solidFill>
          <a:ln w="12700" cap="flat" cmpd="sng" algn="ctr">
            <a:noFill/>
            <a:prstDash val="solid"/>
            <a:miter lim="800000"/>
          </a:ln>
          <a:effectLst>
            <a:outerShdw blurRad="152400" dist="63500" dir="2700000" sx="101000" sy="101000" algn="tl" rotWithShape="0">
              <a:prstClr val="black">
                <a:alpha val="21000"/>
              </a:prstClr>
            </a:outerShdw>
          </a:effectLst>
        </p:spPr>
        <p:txBody>
          <a:bodyPr anchor="ct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l" eaLnBrk="1" hangingPunct="1"/>
            <a:r>
              <a:rPr lang="zh-CN" altLang="en-US" sz="2400" b="1" dirty="0">
                <a:solidFill>
                  <a:srgbClr val="C00000"/>
                </a:solidFill>
                <a:latin typeface="微软雅黑" panose="020B0503020204020204" pitchFamily="34" charset="-122"/>
                <a:sym typeface="宋体" panose="02010600030101010101" pitchFamily="2" charset="-122"/>
              </a:rPr>
              <a:t>强调人与自然和谐相处，满足人民对优美生态环境的需要</a:t>
            </a:r>
            <a:endParaRPr lang="zh-CN" altLang="en-US" sz="2400" b="1" dirty="0">
              <a:solidFill>
                <a:srgbClr val="C00000"/>
              </a:solidFill>
              <a:latin typeface="微软雅黑" panose="020B0503020204020204" pitchFamily="34" charset="-122"/>
              <a:sym typeface="宋体" panose="02010600030101010101" pitchFamily="2" charset="-122"/>
            </a:endParaRPr>
          </a:p>
        </p:txBody>
      </p:sp>
      <p:sp>
        <p:nvSpPr>
          <p:cNvPr id="2" name="文本框 1"/>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335"/>
            <a:ext cx="5167630"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（二）彰显人民至上的价值立场</a:t>
            </a:r>
            <a:endParaRPr lang="zh-CN" sz="2800" b="1" noProof="0" dirty="0">
              <a:ln>
                <a:noFill/>
              </a:ln>
              <a:effectLst/>
              <a:uLnTx/>
              <a:uFillTx/>
              <a:cs typeface="+mn-ea"/>
              <a:sym typeface="Arial" panose="020B0604020202020204" pitchFamily="34" charset="0"/>
            </a:endParaRPr>
          </a:p>
        </p:txBody>
      </p:sp>
      <p:sp>
        <p:nvSpPr>
          <p:cNvPr id="4" name="Title 6"/>
          <p:cNvSpPr txBox="1"/>
          <p:nvPr>
            <p:custDataLst>
              <p:tags r:id="rId17"/>
            </p:custDataLst>
          </p:nvPr>
        </p:nvSpPr>
        <p:spPr>
          <a:xfrm>
            <a:off x="300355" y="1801495"/>
            <a:ext cx="5285740" cy="56324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2、体现以人民为中心的价值导向</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8"/>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715010" y="2869565"/>
            <a:ext cx="6215380" cy="4107815"/>
          </a:xfrm>
          <a:prstGeom prst="rect">
            <a:avLst/>
          </a:prstGeom>
          <a:noFill/>
        </p:spPr>
        <p:txBody>
          <a:bodyPr wrap="square" rtlCol="0">
            <a:spAutoFit/>
          </a:bodyPr>
          <a:lstStyle/>
          <a:p>
            <a:pPr algn="l">
              <a:lnSpc>
                <a:spcPct val="150000"/>
              </a:lnSpc>
            </a:pPr>
            <a:r>
              <a:rPr lang="en-US" sz="2400" dirty="0"/>
              <a:t>        2020</a:t>
            </a:r>
            <a:r>
              <a:rPr lang="zh-CN" altLang="en-US" sz="2400" dirty="0"/>
              <a:t>年中国抗击新冠肺炎疫情斗争中，人民至上、生命至上成为最醒目的价值导向，深刻彰显了我国社会主义核心价值观的人民性。 </a:t>
            </a:r>
            <a:br>
              <a:rPr lang="zh-CN" altLang="en-US" sz="2400" dirty="0"/>
            </a:br>
            <a:r>
              <a:rPr lang="zh-CN" altLang="en-US" sz="2400" dirty="0"/>
              <a:t> </a:t>
            </a:r>
            <a:br>
              <a:rPr lang="zh-CN" altLang="en-US" sz="2400" dirty="0"/>
            </a:br>
            <a:br>
              <a:rPr lang="zh-CN" altLang="en-US" dirty="0"/>
            </a:br>
            <a:r>
              <a:rPr lang="zh-CN" altLang="en-US" dirty="0"/>
              <a:t> </a:t>
            </a:r>
            <a:br>
              <a:rPr lang="zh-CN" altLang="en-US" dirty="0"/>
            </a:br>
            <a:endParaRPr lang="zh-CN" altLang="en-US" dirty="0"/>
          </a:p>
        </p:txBody>
      </p:sp>
      <p:pic>
        <p:nvPicPr>
          <p:cNvPr id="182274" name="Picture 2" descr="https://pics0.baidu.com/feed/902397dda144ad34cc528eb48f8931f330ad85c2.jpeg?token=a69a091de234b761ac01cbc96908d1e5&amp;pfm8820090728&amp;"/>
          <p:cNvPicPr>
            <a:picLocks noChangeAspect="1" noChangeArrowheads="1"/>
          </p:cNvPicPr>
          <p:nvPr>
            <p:custDataLst>
              <p:tags r:id="rId2"/>
            </p:custDataLst>
          </p:nvPr>
        </p:nvPicPr>
        <p:blipFill>
          <a:blip r:embed="rId3">
            <a:extLst>
              <a:ext uri="{BEBA8EAE-BF5A-486C-A8C5-ECC9F3942E4B}">
                <a14:imgProps xmlns:a14="http://schemas.microsoft.com/office/drawing/2010/main">
                  <a14:imgLayer r:embed="rId4"/>
                </a14:imgProps>
              </a:ext>
            </a:extLst>
          </a:blip>
          <a:srcRect/>
          <a:stretch>
            <a:fillRect/>
          </a:stretch>
        </p:blipFill>
        <p:spPr bwMode="auto">
          <a:xfrm>
            <a:off x="7349490" y="1825625"/>
            <a:ext cx="2912745" cy="3653790"/>
          </a:xfrm>
          <a:prstGeom prst="rect">
            <a:avLst/>
          </a:prstGeom>
          <a:noFill/>
        </p:spPr>
      </p:pic>
      <p:sp>
        <p:nvSpPr>
          <p:cNvPr id="5" name="文本框 4"/>
          <p:cNvSpPr txBox="1"/>
          <p:nvPr>
            <p:custDataLst>
              <p:tags r:id="rId5"/>
            </p:custDataLst>
          </p:nvPr>
        </p:nvSpPr>
        <p:spPr>
          <a:xfrm>
            <a:off x="7357745" y="5683250"/>
            <a:ext cx="2904490" cy="1076325"/>
          </a:xfrm>
          <a:prstGeom prst="rect">
            <a:avLst/>
          </a:prstGeom>
          <a:noFill/>
        </p:spPr>
        <p:txBody>
          <a:bodyPr wrap="square" rtlCol="0" anchor="t">
            <a:spAutoFit/>
          </a:bodyPr>
          <a:lstStyle/>
          <a:p>
            <a:pPr algn="just"/>
            <a:r>
              <a:rPr lang="en-US" altLang="zh-CN" sz="1600" dirty="0">
                <a:solidFill>
                  <a:srgbClr val="C00000"/>
                </a:solidFill>
                <a:sym typeface="+mn-ea"/>
              </a:rPr>
              <a:t>2020</a:t>
            </a:r>
            <a:r>
              <a:rPr lang="zh-CN" altLang="en-US" sz="1600" dirty="0">
                <a:solidFill>
                  <a:srgbClr val="C00000"/>
                </a:solidFill>
                <a:sym typeface="+mn-ea"/>
              </a:rPr>
              <a:t>年</a:t>
            </a:r>
            <a:r>
              <a:rPr lang="en-US" altLang="zh-CN" sz="1600" dirty="0">
                <a:solidFill>
                  <a:srgbClr val="C00000"/>
                </a:solidFill>
                <a:sym typeface="+mn-ea"/>
              </a:rPr>
              <a:t>3</a:t>
            </a:r>
            <a:r>
              <a:rPr lang="zh-CN" altLang="en-US" sz="1600" dirty="0">
                <a:solidFill>
                  <a:srgbClr val="C00000"/>
                </a:solidFill>
                <a:sym typeface="+mn-ea"/>
              </a:rPr>
              <a:t>月，在武汉大学人民医院东院，上海援鄂医疗队队员陪同住院的老人欣赏久违的日落。</a:t>
            </a:r>
            <a:endParaRPr lang="zh-CN" altLang="en-US" sz="1600" dirty="0">
              <a:solidFill>
                <a:srgbClr val="C00000"/>
              </a:solidFill>
              <a:sym typeface="+mn-ea"/>
            </a:endParaRPr>
          </a:p>
        </p:txBody>
      </p:sp>
      <p:sp>
        <p:nvSpPr>
          <p:cNvPr id="2" name="文本框 1"/>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335"/>
            <a:ext cx="5167630"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（二）彰显人民至上的价值立场</a:t>
            </a:r>
            <a:endParaRPr lang="zh-CN" sz="2800" b="1" noProof="0" dirty="0">
              <a:ln>
                <a:noFill/>
              </a:ln>
              <a:effectLst/>
              <a:uLnTx/>
              <a:uFillTx/>
              <a:cs typeface="+mn-ea"/>
              <a:sym typeface="Arial" panose="020B0604020202020204" pitchFamily="34" charset="0"/>
            </a:endParaRPr>
          </a:p>
        </p:txBody>
      </p:sp>
      <p:sp>
        <p:nvSpPr>
          <p:cNvPr id="6" name="Title 6"/>
          <p:cNvSpPr txBox="1"/>
          <p:nvPr>
            <p:custDataLst>
              <p:tags r:id="rId6"/>
            </p:custDataLst>
          </p:nvPr>
        </p:nvSpPr>
        <p:spPr>
          <a:xfrm>
            <a:off x="300355" y="1801495"/>
            <a:ext cx="5285740" cy="56324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2、体现以人民为中心的价值导向</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srcRect l="4889" r="4889"/>
          <a:stretch>
            <a:fillRect/>
          </a:stretch>
        </p:blipFill>
        <p:spPr>
          <a:xfrm>
            <a:off x="1522686" y="2804795"/>
            <a:ext cx="4972075" cy="3200400"/>
          </a:xfrm>
          <a:custGeom>
            <a:avLst/>
            <a:gdLst/>
            <a:ahLst/>
            <a:cxnLst>
              <a:cxn ang="3">
                <a:pos x="hc" y="t"/>
              </a:cxn>
              <a:cxn ang="cd2">
                <a:pos x="l" y="vc"/>
              </a:cxn>
              <a:cxn ang="cd4">
                <a:pos x="hc" y="b"/>
              </a:cxn>
              <a:cxn ang="0">
                <a:pos x="r" y="vc"/>
              </a:cxn>
            </a:cxnLst>
            <a:rect l="l" t="t" r="r" b="b"/>
            <a:pathLst>
              <a:path w="5520" h="5040">
                <a:moveTo>
                  <a:pt x="0" y="0"/>
                </a:moveTo>
                <a:lnTo>
                  <a:pt x="5520" y="0"/>
                </a:lnTo>
                <a:lnTo>
                  <a:pt x="5520" y="5040"/>
                </a:lnTo>
                <a:lnTo>
                  <a:pt x="0" y="5040"/>
                </a:lnTo>
                <a:lnTo>
                  <a:pt x="0" y="0"/>
                </a:lnTo>
                <a:close/>
              </a:path>
            </a:pathLst>
          </a:custGeom>
        </p:spPr>
      </p:pic>
      <p:sp>
        <p:nvSpPr>
          <p:cNvPr id="3" name="文本框 2"/>
          <p:cNvSpPr txBox="1"/>
          <p:nvPr/>
        </p:nvSpPr>
        <p:spPr>
          <a:xfrm>
            <a:off x="7027545" y="3660775"/>
            <a:ext cx="3749675" cy="1087755"/>
          </a:xfrm>
          <a:prstGeom prst="rect">
            <a:avLst/>
          </a:prstGeom>
          <a:noFill/>
        </p:spPr>
        <p:txBody>
          <a:bodyPr wrap="square" rtlCol="0">
            <a:spAutoFit/>
          </a:bodyPr>
          <a:lstStyle/>
          <a:p>
            <a:pPr marL="406400" lvl="1" indent="0" algn="l" fontAlgn="auto">
              <a:lnSpc>
                <a:spcPct val="120000"/>
              </a:lnSpc>
              <a:spcBef>
                <a:spcPts val="0"/>
              </a:spcBef>
              <a:spcAft>
                <a:spcPts val="800"/>
              </a:spcAft>
              <a:buSzPct val="100000"/>
              <a:buNone/>
            </a:pPr>
            <a:r>
              <a:rPr lang="en-US" altLang="zh-CN"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社会主义核心价值观与以往价值观的一个重要区别在于其真实性。</a:t>
            </a:r>
            <a:endParaRPr lang="zh-CN" altLang="en-US" spc="14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335"/>
            <a:ext cx="7623175"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（三）因真实可信而具有强大的道义力量</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3"/>
            </p:custDataLst>
          </p:nvPr>
        </p:nvSpPr>
        <p:spPr>
          <a:xfrm>
            <a:off x="300355" y="1801495"/>
            <a:ext cx="6414770" cy="56324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1、社会主义核心价值观是真实可信的</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6" name="直接连接符 35"/>
          <p:cNvCxnSpPr/>
          <p:nvPr>
            <p:custDataLst>
              <p:tags r:id="rId1"/>
            </p:custDataLst>
          </p:nvPr>
        </p:nvCxnSpPr>
        <p:spPr>
          <a:xfrm>
            <a:off x="2247932" y="2895600"/>
            <a:ext cx="7543800" cy="0"/>
          </a:xfrm>
          <a:prstGeom prst="line">
            <a:avLst/>
          </a:prstGeom>
          <a:ln w="127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itle 6"/>
          <p:cNvSpPr txBox="1"/>
          <p:nvPr>
            <p:custDataLst>
              <p:tags r:id="rId2"/>
            </p:custDataLst>
          </p:nvPr>
        </p:nvSpPr>
        <p:spPr>
          <a:xfrm>
            <a:off x="1503680" y="3346450"/>
            <a:ext cx="5059680" cy="1828800"/>
          </a:xfrm>
          <a:prstGeom prst="rect">
            <a:avLst/>
          </a:prstGeom>
          <a:noFill/>
          <a:ln w="3175">
            <a:noFill/>
            <a:prstDash val="dash"/>
          </a:ln>
        </p:spPr>
        <p:txBody>
          <a:bodyPr wrap="square" lIns="63500" tIns="25400" rIns="63500" bIns="25400" anchor="ctr" anchorCtr="0">
            <a:normAutofit fontScale="90000"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中国特色社会主义的成功验证了社会主义核心价值观的正确性和可信性，使得社会主义核心价值观可以而且能够成为真切、具体、广泛的现实。</a:t>
            </a:r>
            <a:endParaRPr lang="zh-CN" altLang="en-US" sz="2400" spc="12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6949440" y="3181985"/>
            <a:ext cx="4201160" cy="2473325"/>
          </a:xfrm>
          <a:prstGeom prst="rect">
            <a:avLst/>
          </a:prstGeom>
        </p:spPr>
      </p:pic>
      <p:sp>
        <p:nvSpPr>
          <p:cNvPr id="4" name="文本框 3"/>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7" name="文本框 6"/>
          <p:cNvSpPr txBox="1"/>
          <p:nvPr/>
        </p:nvSpPr>
        <p:spPr>
          <a:xfrm>
            <a:off x="359410" y="1029335"/>
            <a:ext cx="7623175"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（三）因真实可信而具有强大的道义力量</a:t>
            </a:r>
            <a:endParaRPr lang="zh-CN" sz="2800" b="1" noProof="0" dirty="0">
              <a:ln>
                <a:noFill/>
              </a:ln>
              <a:effectLst/>
              <a:uLnTx/>
              <a:uFillTx/>
              <a:cs typeface="+mn-ea"/>
              <a:sym typeface="Arial" panose="020B0604020202020204" pitchFamily="34" charset="0"/>
            </a:endParaRPr>
          </a:p>
        </p:txBody>
      </p:sp>
      <p:sp>
        <p:nvSpPr>
          <p:cNvPr id="8" name="Title 6"/>
          <p:cNvSpPr txBox="1"/>
          <p:nvPr>
            <p:custDataLst>
              <p:tags r:id="rId4"/>
            </p:custDataLst>
          </p:nvPr>
        </p:nvSpPr>
        <p:spPr>
          <a:xfrm>
            <a:off x="300355" y="1801495"/>
            <a:ext cx="6414770" cy="56324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1、社会主义核心价值观是真实可信的</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任意多边形: 形状 7"/>
          <p:cNvSpPr/>
          <p:nvPr>
            <p:custDataLst>
              <p:tags r:id="rId1"/>
            </p:custDataLst>
          </p:nvPr>
        </p:nvSpPr>
        <p:spPr>
          <a:xfrm>
            <a:off x="11073282" y="5893070"/>
            <a:ext cx="1116566" cy="968113"/>
          </a:xfrm>
          <a:custGeom>
            <a:avLst/>
            <a:gdLst>
              <a:gd name="connsiteX0" fmla="*/ 0 w 1116566"/>
              <a:gd name="connsiteY0" fmla="*/ 968113 h 968113"/>
              <a:gd name="connsiteX1" fmla="*/ 1116566 w 1116566"/>
              <a:gd name="connsiteY1" fmla="*/ 968113 h 968113"/>
              <a:gd name="connsiteX2" fmla="*/ 1116566 w 1116566"/>
              <a:gd name="connsiteY2" fmla="*/ 0 h 968113"/>
            </a:gdLst>
            <a:ahLst/>
            <a:cxnLst>
              <a:cxn ang="0">
                <a:pos x="connsiteX0" y="connsiteY0"/>
              </a:cxn>
              <a:cxn ang="0">
                <a:pos x="connsiteX1" y="connsiteY1"/>
              </a:cxn>
              <a:cxn ang="0">
                <a:pos x="connsiteX2" y="connsiteY2"/>
              </a:cxn>
            </a:cxnLst>
            <a:rect l="l" t="t" r="r" b="b"/>
            <a:pathLst>
              <a:path w="1116566" h="968113">
                <a:moveTo>
                  <a:pt x="0" y="968113"/>
                </a:moveTo>
                <a:lnTo>
                  <a:pt x="1116566" y="968113"/>
                </a:lnTo>
                <a:lnTo>
                  <a:pt x="1116566" y="0"/>
                </a:lnTo>
                <a:close/>
              </a:path>
            </a:pathLst>
          </a:custGeom>
          <a:solidFill>
            <a:schemeClr val="accent3"/>
          </a:solidFill>
          <a:ln w="6340" cap="flat">
            <a:noFill/>
            <a:prstDash val="solid"/>
            <a:miter/>
          </a:ln>
        </p:spPr>
        <p:txBody>
          <a:bodyPr rtlCol="0" anchor="ctr"/>
          <a:lstStyle/>
          <a:p>
            <a:endParaRPr lang="zh-CN" altLang="en-US">
              <a:solidFill>
                <a:schemeClr val="dk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Title 6"/>
          <p:cNvSpPr txBox="1"/>
          <p:nvPr>
            <p:custDataLst>
              <p:tags r:id="rId2"/>
            </p:custDataLst>
          </p:nvPr>
        </p:nvSpPr>
        <p:spPr>
          <a:xfrm>
            <a:off x="1851660" y="2635250"/>
            <a:ext cx="8600440" cy="337566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mn-ea"/>
            </a:pPr>
            <a:r>
              <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“普世价值”在理论上的虚伪性</a:t>
            </a:r>
            <a:endPar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mn-ea"/>
            </a:pPr>
            <a:endParaRPr lang="en-US" altLang="zh-CN" sz="2300" spc="18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279400" lvl="2" indent="-279400" algn="l" fontAlgn="ctr">
              <a:lnSpc>
                <a:spcPct val="120000"/>
              </a:lnSpc>
              <a:spcBef>
                <a:spcPts val="0"/>
              </a:spcBef>
              <a:spcAft>
                <a:spcPts val="800"/>
              </a:spcAft>
              <a:buSzPct val="100000"/>
              <a:buFont typeface="Arial" panose="020B0604020202020204" pitchFamily="34" charset="0"/>
              <a:buChar char="●"/>
            </a:pPr>
            <a:r>
              <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并非指人类道德评价、审美评价的普遍性或共性，而是特指资本主义价值观；</a:t>
            </a:r>
            <a:endPar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79400" lvl="2" indent="-279400" algn="l" fontAlgn="ctr">
              <a:lnSpc>
                <a:spcPct val="120000"/>
              </a:lnSpc>
              <a:spcBef>
                <a:spcPts val="0"/>
              </a:spcBef>
              <a:spcAft>
                <a:spcPts val="800"/>
              </a:spcAft>
              <a:buSzPct val="100000"/>
              <a:buFont typeface="Arial" panose="020B0604020202020204" pitchFamily="34" charset="0"/>
              <a:buChar char="●"/>
            </a:pPr>
            <a:r>
              <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推行的并不是人类共同的价值观， 而是特定的价值观及其背后的经济政治文化制度。 </a:t>
            </a:r>
            <a:endParaRPr lang="zh-CN" altLang="en-US" sz="2000" spc="1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2" indent="0" algn="l" fontAlgn="ctr">
              <a:lnSpc>
                <a:spcPct val="120000"/>
              </a:lnSpc>
              <a:spcBef>
                <a:spcPts val="0"/>
              </a:spcBef>
              <a:spcAft>
                <a:spcPts val="800"/>
              </a:spcAft>
              <a:buSzPct val="100000"/>
              <a:buFont typeface="Arial" panose="020B0604020202020204" pitchFamily="34" charset="0"/>
              <a:buNone/>
            </a:pPr>
            <a:endParaRPr lang="zh-CN" altLang="en-US" sz="20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335"/>
            <a:ext cx="7623175"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（三）因真实可信而具有强大的道义力量</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3"/>
            </p:custDataLst>
          </p:nvPr>
        </p:nvSpPr>
        <p:spPr>
          <a:xfrm>
            <a:off x="300355" y="1801495"/>
            <a:ext cx="641477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2、认清西方“普世价值”的实质</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139315"/>
            <a:ext cx="12192000" cy="4419709"/>
          </a:xfrm>
          <a:prstGeom prst="rect">
            <a:avLst/>
          </a:prstGeom>
          <a:solidFill>
            <a:schemeClr val="lt2"/>
          </a:solidFill>
          <a:ln>
            <a:noFill/>
          </a:ln>
          <a:effectLst>
            <a:outerShdw blurRad="63500" algn="ctr" rotWithShape="0">
              <a:schemeClr val="dk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kumimoji="1" lang="zh-CN" altLang="en-US" sz="1600" b="1" dirty="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Title 6"/>
          <p:cNvSpPr txBox="1"/>
          <p:nvPr>
            <p:custDataLst>
              <p:tags r:id="rId2"/>
            </p:custDataLst>
          </p:nvPr>
        </p:nvSpPr>
        <p:spPr>
          <a:xfrm>
            <a:off x="968375" y="1973580"/>
            <a:ext cx="10362565" cy="66802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endParaRPr kumimoji="0" lang="zh-CN" altLang="en-US" sz="3200" b="1" i="0" spc="20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itle 6"/>
          <p:cNvSpPr txBox="1"/>
          <p:nvPr>
            <p:custDataLst>
              <p:tags r:id="rId3"/>
            </p:custDataLst>
          </p:nvPr>
        </p:nvSpPr>
        <p:spPr>
          <a:xfrm>
            <a:off x="1165860" y="2506980"/>
            <a:ext cx="8565515" cy="260731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20000"/>
              </a:lnSpc>
              <a:spcBef>
                <a:spcPts val="0"/>
              </a:spcBef>
              <a:spcAft>
                <a:spcPts val="800"/>
              </a:spcAft>
              <a:buSzPct val="100000"/>
              <a:buFont typeface="Wingdings" panose="05000000000000000000" charset="0"/>
            </a:pPr>
            <a:r>
              <a:rPr altLang="zh-CN"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“普世价值”在实践上的虚伪性</a:t>
            </a:r>
            <a:endPar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pPr>
            <a:endParaRPr lang="zh-CN" altLang="en-US" sz="2400" spc="120" dirty="0">
              <a:ln w="3175">
                <a:noFill/>
                <a:prstDash val="dash"/>
              </a:ln>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641350" lvl="1" indent="-285750" algn="l" fontAlgn="ctr">
              <a:lnSpc>
                <a:spcPct val="120000"/>
              </a:lnSpc>
              <a:spcBef>
                <a:spcPts val="0"/>
              </a:spcBef>
              <a:spcAft>
                <a:spcPts val="800"/>
              </a:spcAft>
              <a:buSzPct val="100000"/>
              <a:buFont typeface="Wingdings" panose="05000000000000000000" charset="0"/>
              <a:buChar char="Ø"/>
            </a:pPr>
            <a:r>
              <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西方所谓的“普世价值”，在他们自己的世界里都未能真正“普适”。 </a:t>
            </a:r>
            <a:endPar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641350" lvl="1" indent="-285750" algn="l" fontAlgn="ctr">
              <a:lnSpc>
                <a:spcPct val="120000"/>
              </a:lnSpc>
              <a:spcBef>
                <a:spcPts val="0"/>
              </a:spcBef>
              <a:spcAft>
                <a:spcPts val="800"/>
              </a:spcAft>
              <a:buSzPct val="100000"/>
              <a:buFont typeface="Wingdings" panose="05000000000000000000" charset="0"/>
              <a:buChar char="Ø"/>
            </a:pPr>
            <a:r>
              <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种族歧视、劳资对立、金钱政治、贫富分化、社会撕裂、人权无保障等问题， 在一些西方国家长期存在且愈演愈烈。 </a:t>
            </a:r>
            <a:endParaRPr lang="zh-CN" altLang="en-US" spc="2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59410" y="195580"/>
            <a:ext cx="6693535" cy="583565"/>
          </a:xfrm>
          <a:prstGeom prst="rect">
            <a:avLst/>
          </a:prstGeom>
          <a:noFill/>
        </p:spPr>
        <p:txBody>
          <a:bodyPr wrap="square" rtlCol="0">
            <a:spAutoFit/>
          </a:bodyPr>
          <a:p>
            <a:pPr algn="l"/>
            <a:r>
              <a:rPr lang="zh-CN" altLang="en-US" sz="3200" b="1" dirty="0">
                <a:solidFill>
                  <a:schemeClr val="bg1"/>
                </a:solidFill>
              </a:rPr>
              <a:t>二、</a:t>
            </a:r>
            <a:r>
              <a:rPr lang="zh-CN" altLang="en-US" sz="3200" b="1" dirty="0">
                <a:solidFill>
                  <a:schemeClr val="bg1"/>
                </a:solidFill>
                <a:sym typeface="+mn-ea"/>
              </a:rPr>
              <a:t>社会主义核心价值观的显著特征</a:t>
            </a:r>
            <a:endParaRPr lang="zh-CN" altLang="en-US" sz="3200" b="1" dirty="0">
              <a:solidFill>
                <a:schemeClr val="bg1"/>
              </a:solidFill>
              <a:sym typeface="+mn-ea"/>
            </a:endParaRPr>
          </a:p>
        </p:txBody>
      </p:sp>
      <p:sp>
        <p:nvSpPr>
          <p:cNvPr id="10" name="文本框 9"/>
          <p:cNvSpPr txBox="1"/>
          <p:nvPr/>
        </p:nvSpPr>
        <p:spPr>
          <a:xfrm>
            <a:off x="359410" y="1029335"/>
            <a:ext cx="7623175" cy="521970"/>
          </a:xfrm>
          <a:prstGeom prst="rect">
            <a:avLst/>
          </a:prstGeom>
          <a:noFill/>
        </p:spPr>
        <p:txBody>
          <a:bodyPr wrap="square" rtlCol="0" anchor="t">
            <a:spAutoFit/>
          </a:bodyPr>
          <a:p>
            <a:pPr algn="l"/>
            <a:r>
              <a:rPr lang="zh-CN" sz="2800" b="1" noProof="0" dirty="0">
                <a:ln>
                  <a:noFill/>
                </a:ln>
                <a:effectLst/>
                <a:uLnTx/>
                <a:uFillTx/>
                <a:cs typeface="+mn-ea"/>
                <a:sym typeface="Arial" panose="020B0604020202020204" pitchFamily="34" charset="0"/>
              </a:rPr>
              <a:t>（三）因真实可信而具有强大的道义力量</a:t>
            </a:r>
            <a:endParaRPr lang="zh-CN" sz="2800" b="1" noProof="0" dirty="0">
              <a:ln>
                <a:noFill/>
              </a:ln>
              <a:effectLst/>
              <a:uLnTx/>
              <a:uFillTx/>
              <a:cs typeface="+mn-ea"/>
              <a:sym typeface="Arial" panose="020B0604020202020204" pitchFamily="34" charset="0"/>
            </a:endParaRPr>
          </a:p>
        </p:txBody>
      </p:sp>
      <p:sp>
        <p:nvSpPr>
          <p:cNvPr id="5" name="Title 6"/>
          <p:cNvSpPr txBox="1"/>
          <p:nvPr>
            <p:custDataLst>
              <p:tags r:id="rId4"/>
            </p:custDataLst>
          </p:nvPr>
        </p:nvSpPr>
        <p:spPr>
          <a:xfrm>
            <a:off x="300355" y="1801495"/>
            <a:ext cx="6414770" cy="56324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2、认清西方“普世价值”的实质</a:t>
            </a:r>
            <a:endParaRPr sz="2800" b="1" spc="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2"/>
            </p:custDataLst>
          </p:nvPr>
        </p:nvSpPr>
        <p:spPr>
          <a:xfrm>
            <a:off x="609561" y="609583"/>
            <a:ext cx="4413555" cy="259308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20年前，美国以“反恐”之名，强势入侵阿富汗；20年后，美军以要“结束漫长战争”的理由，从喀布尔仓皇“溜走”。过去20年，数万民众因战乱而死，贫穷与饥饿萦绕在这片土地。</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美国对阿富汗的入侵和撤离，反映了“普世价值”怎样的虚伪性？</a:t>
            </a:r>
            <a:endParaRPr lang="zh-CN" altLang="en-US" sz="1600" spc="18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3"/>
            </p:custDataLst>
          </p:nvPr>
        </p:nvPicPr>
        <p:blipFill rotWithShape="1">
          <a:blip r:embed="rId4"/>
          <a:srcRect l="799" r="799"/>
          <a:stretch>
            <a:fillRect/>
          </a:stretch>
        </p:blipFill>
        <p:spPr>
          <a:xfrm>
            <a:off x="609556" y="3507477"/>
            <a:ext cx="4413517" cy="2740939"/>
          </a:xfrm>
          <a:custGeom>
            <a:avLst/>
            <a:gdLst/>
            <a:ahLst/>
            <a:cxnLst>
              <a:cxn ang="3">
                <a:pos x="hc" y="t"/>
              </a:cxn>
              <a:cxn ang="cd2">
                <a:pos x="l" y="vc"/>
              </a:cxn>
              <a:cxn ang="cd4">
                <a:pos x="hc" y="b"/>
              </a:cxn>
              <a:cxn ang="0">
                <a:pos x="r" y="vc"/>
              </a:cxn>
            </a:cxnLst>
            <a:rect l="l" t="t" r="r" b="b"/>
            <a:pathLst>
              <a:path w="8160" h="7200">
                <a:moveTo>
                  <a:pt x="0" y="0"/>
                </a:moveTo>
                <a:lnTo>
                  <a:pt x="8160" y="0"/>
                </a:lnTo>
                <a:lnTo>
                  <a:pt x="8160" y="7200"/>
                </a:lnTo>
                <a:lnTo>
                  <a:pt x="0" y="7200"/>
                </a:lnTo>
                <a:lnTo>
                  <a:pt x="0" y="0"/>
                </a:lnTo>
                <a:close/>
              </a:path>
            </a:pathLst>
          </a:custGeom>
        </p:spPr>
      </p:pic>
      <p:pic>
        <p:nvPicPr>
          <p:cNvPr id="8" name="图片 7"/>
          <p:cNvPicPr>
            <a:picLocks noChangeAspect="1"/>
          </p:cNvPicPr>
          <p:nvPr>
            <p:custDataLst>
              <p:tags r:id="rId5"/>
            </p:custDataLst>
          </p:nvPr>
        </p:nvPicPr>
        <p:blipFill rotWithShape="1">
          <a:blip r:embed="rId6"/>
          <a:srcRect l="7849" t="495" r="8042" b="-495"/>
          <a:stretch>
            <a:fillRect/>
          </a:stretch>
        </p:blipFill>
        <p:spPr>
          <a:xfrm>
            <a:off x="5480323" y="609581"/>
            <a:ext cx="6102121" cy="5638838"/>
          </a:xfrm>
          <a:custGeom>
            <a:avLst/>
            <a:gdLst/>
            <a:ahLst/>
            <a:cxnLst>
              <a:cxn ang="3">
                <a:pos x="hc" y="t"/>
              </a:cxn>
              <a:cxn ang="cd2">
                <a:pos x="l" y="vc"/>
              </a:cxn>
              <a:cxn ang="cd4">
                <a:pos x="hc" y="b"/>
              </a:cxn>
              <a:cxn ang="0">
                <a:pos x="r" y="vc"/>
              </a:cxn>
            </a:cxnLst>
            <a:rect l="l" t="t" r="r" b="b"/>
            <a:pathLst>
              <a:path w="8400" h="8880">
                <a:moveTo>
                  <a:pt x="0" y="0"/>
                </a:moveTo>
                <a:lnTo>
                  <a:pt x="8400" y="0"/>
                </a:lnTo>
                <a:lnTo>
                  <a:pt x="8400" y="8880"/>
                </a:lnTo>
                <a:lnTo>
                  <a:pt x="0" y="8880"/>
                </a:lnTo>
                <a:lnTo>
                  <a:pt x="0" y="0"/>
                </a:lnTo>
                <a:close/>
              </a:path>
            </a:pathLst>
          </a:cu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矩形 7"/>
          <p:cNvSpPr/>
          <p:nvPr>
            <p:custDataLst>
              <p:tags r:id="rId1"/>
            </p:custDataLst>
          </p:nvPr>
        </p:nvSpPr>
        <p:spPr>
          <a:xfrm>
            <a:off x="0" y="1979678"/>
            <a:ext cx="12192000" cy="4418097"/>
          </a:xfrm>
          <a:prstGeom prst="rect">
            <a:avLst/>
          </a:prstGeom>
          <a:solidFill>
            <a:srgbClr val="FFFFFF"/>
          </a:solidFill>
          <a:ln>
            <a:noFill/>
          </a:ln>
          <a:effectLst>
            <a:outerShdw blurRad="1651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l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2"/>
            </p:custDataLst>
          </p:nvPr>
        </p:nvSpPr>
        <p:spPr>
          <a:xfrm>
            <a:off x="610235" y="2437130"/>
            <a:ext cx="5185410" cy="32016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just" fontAlgn="ctr">
              <a:lnSpc>
                <a:spcPct val="120000"/>
              </a:lnSpc>
              <a:spcBef>
                <a:spcPts val="0"/>
              </a:spcBef>
              <a:spcAft>
                <a:spcPts val="800"/>
              </a:spcAft>
              <a:buSzPct val="100000"/>
              <a:buFont typeface="Wingdings" panose="05000000000000000000" charset="0"/>
              <a:buNone/>
            </a:pPr>
            <a:r>
              <a:rPr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西方所谓的美国种族歧视问题恶化，社会撕裂日趋严重。2021年4月</a:t>
            </a:r>
            <a:r>
              <a:rPr lang="en-US" altLang="zh-CN"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11日，部分加州民众在亨廷顿海滩举行“黑人的命也是命”集会活动。随后，</a:t>
            </a:r>
            <a:r>
              <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当地白人也在附近举行所谓的“白人的命也是命”集会，双方一度爆发冲突。</a:t>
            </a:r>
            <a:endParaRPr lang="zh-CN" altLang="en-US" sz="2000" spc="12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custDataLst>
              <p:tags r:id="rId3"/>
            </p:custDataLst>
          </p:nvPr>
        </p:nvPicPr>
        <p:blipFill rotWithShape="1">
          <a:blip r:embed="rId4"/>
          <a:srcRect l="3095" r="4458"/>
          <a:stretch>
            <a:fillRect/>
          </a:stretch>
        </p:blipFill>
        <p:spPr>
          <a:xfrm>
            <a:off x="6097905" y="2437130"/>
            <a:ext cx="5688330" cy="3201670"/>
          </a:xfrm>
          <a:custGeom>
            <a:avLst/>
            <a:gdLst/>
            <a:ahLst/>
            <a:cxnLst>
              <a:cxn ang="3">
                <a:pos x="hc" y="t"/>
              </a:cxn>
              <a:cxn ang="cd2">
                <a:pos x="l" y="vc"/>
              </a:cxn>
              <a:cxn ang="cd4">
                <a:pos x="hc" y="b"/>
              </a:cxn>
              <a:cxn ang="0">
                <a:pos x="r" y="vc"/>
              </a:cxn>
            </a:cxnLst>
            <a:rect l="l" t="t" r="r" b="b"/>
            <a:pathLst>
              <a:path w="8160" h="5280">
                <a:moveTo>
                  <a:pt x="0" y="0"/>
                </a:moveTo>
                <a:lnTo>
                  <a:pt x="8160" y="0"/>
                </a:lnTo>
                <a:lnTo>
                  <a:pt x="8160" y="5280"/>
                </a:lnTo>
                <a:lnTo>
                  <a:pt x="0" y="5280"/>
                </a:lnTo>
                <a:lnTo>
                  <a:pt x="0" y="0"/>
                </a:lnTo>
                <a:close/>
              </a:path>
            </a:pathLst>
          </a:cu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椭圆 5"/>
          <p:cNvSpPr/>
          <p:nvPr/>
        </p:nvSpPr>
        <p:spPr>
          <a:xfrm>
            <a:off x="220345" y="1704340"/>
            <a:ext cx="542290" cy="43561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2</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0" name="矩形 9"/>
          <p:cNvSpPr/>
          <p:nvPr/>
        </p:nvSpPr>
        <p:spPr>
          <a:xfrm>
            <a:off x="763178" y="1661118"/>
            <a:ext cx="48056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cs typeface="+mn-ea"/>
                <a:sym typeface="+mn-lt"/>
              </a:rPr>
              <a:t>价值观体现着鲜明的民族特色</a:t>
            </a:r>
            <a:endParaRPr kumimoji="0" lang="zh-CN" altLang="en-US" sz="2800" b="0" i="0" u="none" strike="noStrike" kern="1200" cap="none" spc="0" normalizeH="0" baseline="0" noProof="0" dirty="0">
              <a:ln>
                <a:noFill/>
              </a:ln>
              <a:solidFill>
                <a:srgbClr val="C00000"/>
              </a:solidFill>
              <a:effectLst/>
              <a:uLnTx/>
              <a:uFillTx/>
              <a:cs typeface="+mn-ea"/>
              <a:sym typeface="+mn-lt"/>
            </a:endParaRPr>
          </a:p>
        </p:txBody>
      </p:sp>
      <p:sp>
        <p:nvSpPr>
          <p:cNvPr id="34" name="矩形: 圆角 33"/>
          <p:cNvSpPr/>
          <p:nvPr/>
        </p:nvSpPr>
        <p:spPr>
          <a:xfrm>
            <a:off x="4620895" y="2511425"/>
            <a:ext cx="6767830" cy="3063875"/>
          </a:xfrm>
          <a:prstGeom prst="roundRect">
            <a:avLst/>
          </a:prstGeom>
          <a:solidFill>
            <a:schemeClr val="bg1">
              <a:lumMod val="95000"/>
              <a:alpha val="67000"/>
            </a:schemeClr>
          </a:solidFill>
          <a:ln w="6350" cap="flat" cmpd="sng" algn="ctr">
            <a:solidFill>
              <a:srgbClr val="394C53"/>
            </a:solidFill>
            <a:prstDash val="dash"/>
            <a:miter lim="800000"/>
          </a:ln>
          <a:effectLst/>
        </p:spPr>
        <p:txBody>
          <a:bodyPr rtlCol="0" anchor="ctr"/>
          <a:lstStyle/>
          <a:p>
            <a:pPr algn="ctr" defTabSz="685800">
              <a:lnSpc>
                <a:spcPct val="160000"/>
              </a:lnSpc>
            </a:pPr>
            <a:r>
              <a:rPr lang="zh-CN" altLang="en-US" sz="2400" kern="0">
                <a:solidFill>
                  <a:srgbClr val="B40000"/>
                </a:solidFill>
                <a:latin typeface="Lato Light"/>
              </a:rPr>
              <a:t>一个民族在长期的共同生活和实践的</a:t>
            </a:r>
            <a:endParaRPr lang="zh-CN" altLang="en-US" sz="2400" kern="0">
              <a:solidFill>
                <a:srgbClr val="B40000"/>
              </a:solidFill>
              <a:latin typeface="Lato Light"/>
            </a:endParaRPr>
          </a:p>
          <a:p>
            <a:pPr algn="ctr" defTabSz="685800">
              <a:lnSpc>
                <a:spcPct val="160000"/>
              </a:lnSpc>
            </a:pPr>
            <a:r>
              <a:rPr lang="zh-CN" altLang="en-US" sz="2400" kern="0">
                <a:solidFill>
                  <a:srgbClr val="B40000"/>
                </a:solidFill>
                <a:latin typeface="Lato Light"/>
              </a:rPr>
              <a:t>基础上，逐渐形成具有该民族特色的价值观，并通过历史的积淀和升华，</a:t>
            </a:r>
            <a:endParaRPr lang="zh-CN" altLang="en-US" sz="2400" kern="0">
              <a:solidFill>
                <a:srgbClr val="B40000"/>
              </a:solidFill>
              <a:latin typeface="Lato Light"/>
            </a:endParaRPr>
          </a:p>
          <a:p>
            <a:pPr algn="ctr" defTabSz="685800">
              <a:lnSpc>
                <a:spcPct val="160000"/>
              </a:lnSpc>
            </a:pPr>
            <a:r>
              <a:rPr lang="zh-CN" altLang="en-US" sz="2400" kern="0">
                <a:solidFill>
                  <a:srgbClr val="B40000"/>
                </a:solidFill>
                <a:latin typeface="Lato Light"/>
              </a:rPr>
              <a:t>使之成为该民族文化传统的核心和灵魂</a:t>
            </a:r>
            <a:endParaRPr lang="zh-CN" altLang="en-US" sz="2400" kern="0">
              <a:solidFill>
                <a:srgbClr val="B40000"/>
              </a:solidFill>
              <a:latin typeface="Lato Light"/>
            </a:endParaRPr>
          </a:p>
        </p:txBody>
      </p:sp>
      <p:pic>
        <p:nvPicPr>
          <p:cNvPr id="7" name="图片 6"/>
          <p:cNvPicPr>
            <a:picLocks noChangeAspect="1"/>
          </p:cNvPicPr>
          <p:nvPr/>
        </p:nvPicPr>
        <p:blipFill>
          <a:blip r:embed="rId1"/>
          <a:srcRect l="-4358" t="-8128" r="4358" b="274"/>
          <a:stretch>
            <a:fillRect/>
          </a:stretch>
        </p:blipFill>
        <p:spPr>
          <a:xfrm>
            <a:off x="477520" y="2543175"/>
            <a:ext cx="3977640" cy="2999740"/>
          </a:xfrm>
          <a:prstGeom prst="ellipse">
            <a:avLst/>
          </a:prstGeom>
        </p:spPr>
      </p:pic>
      <p:sp>
        <p:nvSpPr>
          <p:cNvPr id="2" name="文本框 1"/>
          <p:cNvSpPr txBox="1"/>
          <p:nvPr/>
        </p:nvSpPr>
        <p:spPr>
          <a:xfrm>
            <a:off x="359727" y="195579"/>
            <a:ext cx="5872480" cy="583565"/>
          </a:xfrm>
          <a:prstGeom prst="rect">
            <a:avLst/>
          </a:prstGeom>
          <a:noFill/>
        </p:spPr>
        <p:txBody>
          <a:bodyPr wrap="none" rtlCol="0">
            <a:spAutoFit/>
          </a:bodyPr>
          <a:lstStyle/>
          <a:p>
            <a:pPr algn="l"/>
            <a:r>
              <a:rPr lang="zh-CN" altLang="en-US" sz="3200" b="1" dirty="0">
                <a:solidFill>
                  <a:schemeClr val="bg1"/>
                </a:solidFill>
              </a:rPr>
              <a:t>一、</a:t>
            </a:r>
            <a:r>
              <a:rPr lang="zh-CN" altLang="en-US" sz="3200" b="1" dirty="0">
                <a:solidFill>
                  <a:schemeClr val="bg1"/>
                </a:solidFill>
                <a:sym typeface="+mn-ea"/>
              </a:rPr>
              <a:t>全体人民的共同的价值追求</a:t>
            </a:r>
            <a:endParaRPr lang="zh-CN" altLang="en-US" sz="3200" b="1" dirty="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圆角矩形 12"/>
          <p:cNvSpPr/>
          <p:nvPr>
            <p:custDataLst>
              <p:tags r:id="rId1"/>
            </p:custDataLst>
          </p:nvPr>
        </p:nvSpPr>
        <p:spPr bwMode="auto">
          <a:xfrm>
            <a:off x="590878" y="1536646"/>
            <a:ext cx="459994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algn="ctr" defTabSz="457200" eaLnBrk="0" fontAlgn="auto" hangingPunct="0">
              <a:spcBef>
                <a:spcPts val="0"/>
              </a:spcBef>
              <a:spcAft>
                <a:spcPts val="0"/>
              </a:spcAft>
              <a:defRPr/>
            </a:pPr>
            <a:r>
              <a:rPr lang="zh-CN" altLang="en-US" sz="2400" b="1" kern="0" dirty="0">
                <a:ln>
                  <a:solidFill>
                    <a:schemeClr val="tx1"/>
                  </a:solidFill>
                </a:ln>
                <a:solidFill>
                  <a:schemeClr val="bg1"/>
                </a:solidFill>
                <a:latin typeface="微软雅黑" panose="020B0503020204020204" pitchFamily="34" charset="-122"/>
                <a:sym typeface="+mn-ea"/>
              </a:rPr>
              <a:t>坚定社会主义核心价值观自信</a:t>
            </a:r>
            <a:endParaRPr lang="zh-CN" altLang="en-US" sz="2400" b="1" kern="0" dirty="0">
              <a:ln>
                <a:solidFill>
                  <a:schemeClr val="tx1"/>
                </a:solidFill>
              </a:ln>
              <a:solidFill>
                <a:schemeClr val="bg1"/>
              </a:solidFill>
              <a:latin typeface="微软雅黑" panose="020B0503020204020204" pitchFamily="34" charset="-122"/>
              <a:sym typeface="+mn-ea"/>
            </a:endParaRPr>
          </a:p>
        </p:txBody>
      </p:sp>
      <p:grpSp>
        <p:nvGrpSpPr>
          <p:cNvPr id="4" name="组合 2"/>
          <p:cNvGrpSpPr/>
          <p:nvPr/>
        </p:nvGrpSpPr>
        <p:grpSpPr bwMode="auto">
          <a:xfrm>
            <a:off x="738188" y="2919413"/>
            <a:ext cx="820737" cy="2720975"/>
            <a:chOff x="470692" y="2946272"/>
            <a:chExt cx="820737" cy="2721797"/>
          </a:xfrm>
        </p:grpSpPr>
        <p:sp>
          <p:nvSpPr>
            <p:cNvPr id="5" name="任意多边形 43"/>
            <p:cNvSpPr/>
            <p:nvPr>
              <p:custDataLst>
                <p:tags r:id="rId2"/>
              </p:custDataLst>
            </p:nvPr>
          </p:nvSpPr>
          <p:spPr>
            <a:xfrm flipV="1">
              <a:off x="470692" y="2946272"/>
              <a:ext cx="820737" cy="2721797"/>
            </a:xfrm>
            <a:custGeom>
              <a:avLst/>
              <a:gdLst>
                <a:gd name="connsiteX0" fmla="*/ 213563 w 1224136"/>
                <a:gd name="connsiteY0" fmla="*/ 2562492 h 2562492"/>
                <a:gd name="connsiteX1" fmla="*/ 1010573 w 1224136"/>
                <a:gd name="connsiteY1" fmla="*/ 2562492 h 2562492"/>
                <a:gd name="connsiteX2" fmla="*/ 1224136 w 1224136"/>
                <a:gd name="connsiteY2" fmla="*/ 2348929 h 2562492"/>
                <a:gd name="connsiteX3" fmla="*/ 1224136 w 1224136"/>
                <a:gd name="connsiteY3" fmla="*/ 399791 h 2562492"/>
                <a:gd name="connsiteX4" fmla="*/ 1010573 w 1224136"/>
                <a:gd name="connsiteY4" fmla="*/ 186228 h 2562492"/>
                <a:gd name="connsiteX5" fmla="*/ 720080 w 1224136"/>
                <a:gd name="connsiteY5" fmla="*/ 186228 h 2562492"/>
                <a:gd name="connsiteX6" fmla="*/ 612068 w 1224136"/>
                <a:gd name="connsiteY6" fmla="*/ 0 h 2562492"/>
                <a:gd name="connsiteX7" fmla="*/ 504056 w 1224136"/>
                <a:gd name="connsiteY7" fmla="*/ 186228 h 2562492"/>
                <a:gd name="connsiteX8" fmla="*/ 213563 w 1224136"/>
                <a:gd name="connsiteY8" fmla="*/ 186228 h 2562492"/>
                <a:gd name="connsiteX9" fmla="*/ 0 w 1224136"/>
                <a:gd name="connsiteY9" fmla="*/ 399791 h 2562492"/>
                <a:gd name="connsiteX10" fmla="*/ 0 w 1224136"/>
                <a:gd name="connsiteY10" fmla="*/ 2348929 h 2562492"/>
                <a:gd name="connsiteX11" fmla="*/ 213563 w 1224136"/>
                <a:gd name="connsiteY11" fmla="*/ 2562492 h 25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136" h="2562492">
                  <a:moveTo>
                    <a:pt x="213563" y="2562492"/>
                  </a:moveTo>
                  <a:lnTo>
                    <a:pt x="1010573" y="2562492"/>
                  </a:lnTo>
                  <a:cubicBezTo>
                    <a:pt x="1128521" y="2562492"/>
                    <a:pt x="1224136" y="2466877"/>
                    <a:pt x="1224136" y="2348929"/>
                  </a:cubicBezTo>
                  <a:lnTo>
                    <a:pt x="1224136" y="399791"/>
                  </a:lnTo>
                  <a:cubicBezTo>
                    <a:pt x="1224136" y="281843"/>
                    <a:pt x="1128521" y="186228"/>
                    <a:pt x="1010573" y="186228"/>
                  </a:cubicBezTo>
                  <a:lnTo>
                    <a:pt x="720080" y="186228"/>
                  </a:lnTo>
                  <a:lnTo>
                    <a:pt x="612068" y="0"/>
                  </a:lnTo>
                  <a:lnTo>
                    <a:pt x="504056" y="186228"/>
                  </a:lnTo>
                  <a:lnTo>
                    <a:pt x="213563" y="186228"/>
                  </a:lnTo>
                  <a:cubicBezTo>
                    <a:pt x="95615" y="186228"/>
                    <a:pt x="0" y="281843"/>
                    <a:pt x="0" y="399791"/>
                  </a:cubicBezTo>
                  <a:lnTo>
                    <a:pt x="0" y="2348929"/>
                  </a:lnTo>
                  <a:cubicBezTo>
                    <a:pt x="0" y="2466877"/>
                    <a:pt x="95615" y="2562492"/>
                    <a:pt x="213563" y="2562492"/>
                  </a:cubicBezTo>
                  <a:close/>
                </a:path>
              </a:pathLst>
            </a:custGeom>
            <a:gradFill flip="none" rotWithShape="1">
              <a:gsLst>
                <a:gs pos="45000">
                  <a:schemeClr val="bg1"/>
                </a:gs>
                <a:gs pos="100000">
                  <a:schemeClr val="bg1">
                    <a:lumMod val="85000"/>
                  </a:schemeClr>
                </a:gs>
              </a:gsLst>
              <a:lin ang="2400000" scaled="0"/>
              <a:tileRect/>
            </a:gradFill>
            <a:ln w="6350">
              <a:gradFill>
                <a:gsLst>
                  <a:gs pos="0">
                    <a:schemeClr val="bg1">
                      <a:lumMod val="85000"/>
                    </a:schemeClr>
                  </a:gs>
                  <a:gs pos="100000">
                    <a:schemeClr val="bg1"/>
                  </a:gs>
                </a:gsLst>
                <a:lin ang="1200000" scaled="0"/>
              </a:gradFill>
            </a:ln>
            <a:effectLst>
              <a:outerShdw blurRad="2667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zh-CN" altLang="en-US" sz="2400">
                <a:latin typeface="微软雅黑" panose="020B0503020204020204" pitchFamily="34" charset="-122"/>
              </a:endParaRPr>
            </a:p>
          </p:txBody>
        </p:sp>
        <p:sp>
          <p:nvSpPr>
            <p:cNvPr id="6" name="文本框 1"/>
            <p:cNvSpPr txBox="1"/>
            <p:nvPr>
              <p:custDataLst>
                <p:tags r:id="rId3"/>
              </p:custDataLst>
            </p:nvPr>
          </p:nvSpPr>
          <p:spPr>
            <a:xfrm>
              <a:off x="586579" y="3348030"/>
              <a:ext cx="588963" cy="1842056"/>
            </a:xfrm>
            <a:prstGeom prst="rect">
              <a:avLst/>
            </a:prstGeom>
            <a:noFill/>
            <a:ln w="9525">
              <a:noFill/>
            </a:ln>
          </p:spPr>
          <p:txBody>
            <a:bodyPr vert="eaVert">
              <a:spAutoFit/>
            </a:bodyPr>
            <a:lstStyle/>
            <a:p>
              <a:pPr algn="ctr" eaLnBrk="0" hangingPunct="0">
                <a:lnSpc>
                  <a:spcPct val="120000"/>
                </a:lnSpc>
                <a:spcBef>
                  <a:spcPts val="1400"/>
                </a:spcBef>
                <a:defRPr/>
              </a:pPr>
              <a:r>
                <a:rPr lang="zh-CN" altLang="en-US" sz="2400" b="1" spc="600" dirty="0">
                  <a:solidFill>
                    <a:srgbClr val="967200"/>
                  </a:solidFill>
                </a:rPr>
                <a:t>要求我们</a:t>
              </a:r>
              <a:endParaRPr lang="zh-CN" altLang="en-US" sz="2400" b="1" spc="600" dirty="0">
                <a:solidFill>
                  <a:srgbClr val="967200"/>
                </a:solidFill>
              </a:endParaRPr>
            </a:p>
          </p:txBody>
        </p:sp>
      </p:grpSp>
      <p:sp>
        <p:nvSpPr>
          <p:cNvPr id="7" name="文本框 3"/>
          <p:cNvSpPr txBox="1">
            <a:spLocks noChangeArrowheads="1"/>
          </p:cNvSpPr>
          <p:nvPr>
            <p:custDataLst>
              <p:tags r:id="rId4"/>
            </p:custDataLst>
          </p:nvPr>
        </p:nvSpPr>
        <p:spPr bwMode="auto">
          <a:xfrm>
            <a:off x="2051028" y="3321193"/>
            <a:ext cx="7143750" cy="581025"/>
          </a:xfrm>
          <a:prstGeom prst="rect">
            <a:avLst/>
          </a:prstGeom>
          <a:noFill/>
          <a:ln w="9525">
            <a:noFill/>
            <a:miter lim="800000"/>
          </a:ln>
        </p:spPr>
        <p:txBody>
          <a:bodyPr>
            <a:spAutoFit/>
          </a:bodyPr>
          <a:lstStyle/>
          <a:p>
            <a:pPr algn="just" eaLnBrk="0" hangingPunct="0">
              <a:lnSpc>
                <a:spcPct val="150000"/>
              </a:lnSpc>
              <a:spcBef>
                <a:spcPts val="1400"/>
              </a:spcBef>
            </a:pPr>
            <a:r>
              <a:rPr lang="zh-CN" altLang="en-US" sz="2400" dirty="0"/>
              <a:t>自觉以社会主义核心价值观引领我们的接力前行</a:t>
            </a:r>
            <a:endParaRPr lang="zh-CN" altLang="en-US" sz="2400" dirty="0"/>
          </a:p>
        </p:txBody>
      </p:sp>
      <p:sp>
        <p:nvSpPr>
          <p:cNvPr id="8" name="文本框 9"/>
          <p:cNvSpPr txBox="1">
            <a:spLocks noChangeArrowheads="1"/>
          </p:cNvSpPr>
          <p:nvPr>
            <p:custDataLst>
              <p:tags r:id="rId5"/>
            </p:custDataLst>
          </p:nvPr>
        </p:nvSpPr>
        <p:spPr bwMode="auto">
          <a:xfrm>
            <a:off x="2051050" y="4139565"/>
            <a:ext cx="6536055" cy="1198880"/>
          </a:xfrm>
          <a:prstGeom prst="rect">
            <a:avLst/>
          </a:prstGeom>
          <a:noFill/>
          <a:ln w="9525">
            <a:noFill/>
            <a:miter lim="800000"/>
          </a:ln>
        </p:spPr>
        <p:txBody>
          <a:bodyPr wrap="square">
            <a:spAutoFit/>
          </a:bodyPr>
          <a:lstStyle/>
          <a:p>
            <a:pPr algn="just" eaLnBrk="0" hangingPunct="0">
              <a:lnSpc>
                <a:spcPct val="150000"/>
              </a:lnSpc>
              <a:spcBef>
                <a:spcPts val="1400"/>
              </a:spcBef>
            </a:pPr>
            <a:r>
              <a:rPr lang="zh-CN" altLang="en-US" sz="2400"/>
              <a:t>运用马克思主义客观辩证地分析各种错误价值观的实质，不断增强社会凝聚力和价值共识</a:t>
            </a:r>
            <a:endParaRPr lang="zh-CN" altLang="en-US" sz="2400"/>
          </a:p>
        </p:txBody>
      </p:sp>
      <p:cxnSp>
        <p:nvCxnSpPr>
          <p:cNvPr id="10" name="直接连接符 9"/>
          <p:cNvCxnSpPr/>
          <p:nvPr>
            <p:custDataLst>
              <p:tags r:id="rId6"/>
            </p:custDataLst>
          </p:nvPr>
        </p:nvCxnSpPr>
        <p:spPr>
          <a:xfrm>
            <a:off x="2051050" y="302736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2051050" y="446246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2051050" y="6450013"/>
            <a:ext cx="7143750" cy="0"/>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2" descr="https://timgsa.baidu.com/timg?image&amp;quality=80&amp;size=b9999_10000&amp;sec=1559027098&amp;di=528d6ad32a268eb570bf94b4dce8fb5d&amp;imgtype=jpg&amp;er=1&amp;src=http%3A%2F%2Fhbimg.b0.upaiyun.com%2Fe28d171f9f30d38cce4243205aca56da9d03bb6b13168c-3MWL5m_fw658"/>
          <p:cNvPicPr>
            <a:picLocks noChangeAspect="1" noChangeArrowheads="1"/>
          </p:cNvPicPr>
          <p:nvPr>
            <p:custDataLst>
              <p:tags r:id="rId9"/>
            </p:custDataLst>
          </p:nvPr>
        </p:nvPicPr>
        <p:blipFill>
          <a:blip r:embed="rId10">
            <a:clrChange>
              <a:clrFrom>
                <a:srgbClr val="FFFFFF"/>
              </a:clrFrom>
              <a:clrTo>
                <a:srgbClr val="FFFFFF">
                  <a:alpha val="0"/>
                </a:srgbClr>
              </a:clrTo>
            </a:clrChange>
          </a:blip>
          <a:srcRect b="66505"/>
          <a:stretch>
            <a:fillRect/>
          </a:stretch>
        </p:blipFill>
        <p:spPr bwMode="auto">
          <a:xfrm>
            <a:off x="9194800" y="2865438"/>
            <a:ext cx="3132138" cy="2874962"/>
          </a:xfrm>
          <a:prstGeom prst="rect">
            <a:avLst/>
          </a:prstGeom>
          <a:noFill/>
          <a:ln w="9525">
            <a:noFill/>
            <a:miter lim="800000"/>
            <a:headEnd/>
            <a:tailEnd/>
          </a:ln>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FULL_TEXT_BEAUTIFY_COPY_ID" val="18"/>
</p:tagLst>
</file>

<file path=ppt/tags/tag101.xml><?xml version="1.0" encoding="utf-8"?>
<p:tagLst xmlns:p="http://schemas.openxmlformats.org/presentationml/2006/main">
  <p:tag name="KSO_WM_FULL_TEXT_BEAUTIFY_COPY_ID" val="19"/>
</p:tagLst>
</file>

<file path=ppt/tags/tag102.xml><?xml version="1.0" encoding="utf-8"?>
<p:tagLst xmlns:p="http://schemas.openxmlformats.org/presentationml/2006/main">
  <p:tag name="KSO_WM_FULL_TEXT_BEAUTIFY_COPY_ID" val="20"/>
</p:tagLst>
</file>

<file path=ppt/tags/tag103.xml><?xml version="1.0" encoding="utf-8"?>
<p:tagLst xmlns:p="http://schemas.openxmlformats.org/presentationml/2006/main">
  <p:tag name="KSO_WM_FULL_TEXT_BEAUTIFY_COPY_ID" val="24"/>
</p:tagLst>
</file>

<file path=ppt/tags/tag104.xml><?xml version="1.0" encoding="utf-8"?>
<p:tagLst xmlns:p="http://schemas.openxmlformats.org/presentationml/2006/main">
  <p:tag name="KSO_WM_FULL_TEXT_BEAUTIFY_COPY_ID" val="25"/>
</p:tagLst>
</file>

<file path=ppt/tags/tag105.xml><?xml version="1.0" encoding="utf-8"?>
<p:tagLst xmlns:p="http://schemas.openxmlformats.org/presentationml/2006/main">
  <p:tag name="KSO_WM_FULL_TEXT_BEAUTIFY_COPY_ID" val="26"/>
</p:tagLst>
</file>

<file path=ppt/tags/tag10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07.xml><?xml version="1.0" encoding="utf-8"?>
<p:tagLst xmlns:p="http://schemas.openxmlformats.org/presentationml/2006/main">
  <p:tag name="KSO_WM_FULL_TEXT_BEAUTIFY_COPY_ID" val="150997108"/>
</p:tagLst>
</file>

<file path=ppt/tags/tag108.xml><?xml version="1.0" encoding="utf-8"?>
<p:tagLst xmlns:p="http://schemas.openxmlformats.org/presentationml/2006/main">
  <p:tag name="KSO_WM_FULL_TEXT_BEAUTIFY_COPY_ID" val="12"/>
</p:tagLst>
</file>

<file path=ppt/tags/tag109.xml><?xml version="1.0" encoding="utf-8"?>
<p:tagLst xmlns:p="http://schemas.openxmlformats.org/presentationml/2006/main">
  <p:tag name="KSO_WM_FULL_TEXT_BEAUTIFY_COPY_ID" val="2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FULL_TEXT_BEAUTIFY_COPY_ID" val="22"/>
</p:tagLst>
</file>

<file path=ppt/tags/tag111.xml><?xml version="1.0" encoding="utf-8"?>
<p:tagLst xmlns:p="http://schemas.openxmlformats.org/presentationml/2006/main">
  <p:tag name="KSO_WM_FULL_TEXT_BEAUTIFY_COPY_ID" val="23"/>
</p:tagLst>
</file>

<file path=ppt/tags/tag112.xml><?xml version="1.0" encoding="utf-8"?>
<p:tagLst xmlns:p="http://schemas.openxmlformats.org/presentationml/2006/main">
  <p:tag name="KSO_WM_FULL_TEXT_BEAUTIFY_COPY_ID" val="27"/>
</p:tagLst>
</file>

<file path=ppt/tags/tag113.xml><?xml version="1.0" encoding="utf-8"?>
<p:tagLst xmlns:p="http://schemas.openxmlformats.org/presentationml/2006/main">
  <p:tag name="KSO_WM_FULL_TEXT_BEAUTIFY_COPY_ID" val="28"/>
</p:tagLst>
</file>

<file path=ppt/tags/tag114.xml><?xml version="1.0" encoding="utf-8"?>
<p:tagLst xmlns:p="http://schemas.openxmlformats.org/presentationml/2006/main">
  <p:tag name="KSO_WM_FULL_TEXT_BEAUTIFY_COPY_ID" val="29"/>
</p:tagLst>
</file>

<file path=ppt/tags/tag115.xml><?xml version="1.0" encoding="utf-8"?>
<p:tagLst xmlns:p="http://schemas.openxmlformats.org/presentationml/2006/main">
  <p:tag name="KSO_WM_FULL_TEXT_BEAUTIFY_COPY_ID" val="30"/>
</p:tagLst>
</file>

<file path=ppt/tags/tag116.xml><?xml version="1.0" encoding="utf-8"?>
<p:tagLst xmlns:p="http://schemas.openxmlformats.org/presentationml/2006/main">
  <p:tag name="KSO_WM_FULL_TEXT_BEAUTIFY_COPY_ID" val="31"/>
</p:tagLst>
</file>

<file path=ppt/tags/tag117.xml><?xml version="1.0" encoding="utf-8"?>
<p:tagLst xmlns:p="http://schemas.openxmlformats.org/presentationml/2006/main">
  <p:tag name="KSO_WM_FULL_TEXT_BEAUTIFY_COPY_ID" val="32"/>
</p:tagLst>
</file>

<file path=ppt/tags/tag118.xml><?xml version="1.0" encoding="utf-8"?>
<p:tagLst xmlns:p="http://schemas.openxmlformats.org/presentationml/2006/main">
  <p:tag name="KSO_WM_FULL_TEXT_BEAUTIFY_COPY_ID" val="33"/>
</p:tagLst>
</file>

<file path=ppt/tags/tag119.xml><?xml version="1.0" encoding="utf-8"?>
<p:tagLst xmlns:p="http://schemas.openxmlformats.org/presentationml/2006/main">
  <p:tag name="KSO_WM_FULL_TEXT_BEAUTIFY_COPY_ID" val="3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21.xml><?xml version="1.0" encoding="utf-8"?>
<p:tagLst xmlns:p="http://schemas.openxmlformats.org/presentationml/2006/main">
  <p:tag name="KSO_WM_FULL_TEXT_BEAUTIFY_COPY_ID" val="150997109"/>
</p:tagLst>
</file>

<file path=ppt/tags/tag122.xml><?xml version="1.0" encoding="utf-8"?>
<p:tagLst xmlns:p="http://schemas.openxmlformats.org/presentationml/2006/main">
  <p:tag name="KSO_WM_FULL_TEXT_BEAUTIFY_COPY_ID" val="2"/>
</p:tagLst>
</file>

<file path=ppt/tags/tag123.xml><?xml version="1.0" encoding="utf-8"?>
<p:tagLst xmlns:p="http://schemas.openxmlformats.org/presentationml/2006/main">
  <p:tag name="KSO_WM_FULL_TEXT_BEAUTIFY_COPY_ID" val="4"/>
</p:tagLst>
</file>

<file path=ppt/tags/tag124.xml><?xml version="1.0" encoding="utf-8"?>
<p:tagLst xmlns:p="http://schemas.openxmlformats.org/presentationml/2006/main">
  <p:tag name="KSO_WM_FULL_TEXT_BEAUTIFY_COPY_ID" val="5"/>
</p:tagLst>
</file>

<file path=ppt/tags/tag125.xml><?xml version="1.0" encoding="utf-8"?>
<p:tagLst xmlns:p="http://schemas.openxmlformats.org/presentationml/2006/main">
  <p:tag name="KSO_WM_FULL_TEXT_BEAUTIFY_COPY_ID" val="6"/>
</p:tagLst>
</file>

<file path=ppt/tags/tag126.xml><?xml version="1.0" encoding="utf-8"?>
<p:tagLst xmlns:p="http://schemas.openxmlformats.org/presentationml/2006/main">
  <p:tag name="KSO_WM_FULL_TEXT_BEAUTIFY_COPY_ID" val="7"/>
</p:tagLst>
</file>

<file path=ppt/tags/tag127.xml><?xml version="1.0" encoding="utf-8"?>
<p:tagLst xmlns:p="http://schemas.openxmlformats.org/presentationml/2006/main">
  <p:tag name="KSO_WM_FULL_TEXT_BEAUTIFY_COPY_ID" val="150997110"/>
</p:tagLst>
</file>

<file path=ppt/tags/tag128.xml><?xml version="1.0" encoding="utf-8"?>
<p:tagLst xmlns:p="http://schemas.openxmlformats.org/presentationml/2006/main">
  <p:tag name="KSO_WM_FULL_TEXT_BEAUTIFY_COPY_ID" val="3"/>
</p:tagLst>
</file>

<file path=ppt/tags/tag12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FULL_TEXT_BEAUTIFY_COPY_ID" val="150997038"/>
</p:tagLst>
</file>

<file path=ppt/tags/tag131.xml><?xml version="1.0" encoding="utf-8"?>
<p:tagLst xmlns:p="http://schemas.openxmlformats.org/presentationml/2006/main">
  <p:tag name="KSO_WM_FULL_TEXT_BEAUTIFY_COPY_ID" val="9"/>
</p:tagLst>
</file>

<file path=ppt/tags/tag132.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33.xml><?xml version="1.0" encoding="utf-8"?>
<p:tagLst xmlns:p="http://schemas.openxmlformats.org/presentationml/2006/main">
  <p:tag name="KSO_WM_FULL_TEXT_BEAUTIFY_COPY_ID" val="150997111"/>
</p:tagLst>
</file>

<file path=ppt/tags/tag134.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35.xml><?xml version="1.0" encoding="utf-8"?>
<p:tagLst xmlns:p="http://schemas.openxmlformats.org/presentationml/2006/main">
  <p:tag name="KSO_WM_FULL_TEXT_BEAUTIFY_COPY_ID" val="20"/>
</p:tagLst>
</file>

<file path=ppt/tags/tag136.xml><?xml version="1.0" encoding="utf-8"?>
<p:tagLst xmlns:p="http://schemas.openxmlformats.org/presentationml/2006/main">
  <p:tag name="KSO_WM_FULL_TEXT_BEAUTIFY_COPY_ID" val="21"/>
</p:tagLst>
</file>

<file path=ppt/tags/tag137.xml><?xml version="1.0" encoding="utf-8"?>
<p:tagLst xmlns:p="http://schemas.openxmlformats.org/presentationml/2006/main">
  <p:tag name="KSO_WM_FULL_TEXT_BEAUTIFY_COPY_ID" val="23"/>
</p:tagLst>
</file>

<file path=ppt/tags/tag138.xml><?xml version="1.0" encoding="utf-8"?>
<p:tagLst xmlns:p="http://schemas.openxmlformats.org/presentationml/2006/main">
  <p:tag name="KSO_WM_FULL_TEXT_BEAUTIFY_COPY_ID" val="24"/>
</p:tagLst>
</file>

<file path=ppt/tags/tag139.xml><?xml version="1.0" encoding="utf-8"?>
<p:tagLst xmlns:p="http://schemas.openxmlformats.org/presentationml/2006/main">
  <p:tag name="KSO_WM_FULL_TEXT_BEAUTIFY_COPY_ID" val="1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FULL_TEXT_BEAUTIFY_COPY_ID" val="150997048"/>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37.752290655065465},&quot;minSize&quot;:{&quot;size1&quot;:28.852290655065467},&quot;normalSize&quot;:{&quot;size1&quot;:30.318957321732135},&quot;subLayout&quot;:[{&quot;id&quot;:&quot;2021-04-01T15:04:58&quot;,&quot;margin&quot;:{&quot;bottom&quot;:0,&quot;left&quot;:5.5029997825622559,&quot;right&quot;:5.9270000457763672,&quot;top&quot;:3.809999942779541},&quot;type&quot;:0},{&quot;id&quot;:&quot;2021-04-01T15:04:58&quot;,&quot;margin&quot;:{&quot;bottom&quot;:3.3870000839233398,&quot;left&quot;:5.5029997825622559,&quot;right&quot;:5.9270000457763672,&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BK_DARK_LIGHT" val="2"/>
  <p:tag name="KSO_WM_SLIDE_BACKGROUND_TYPE" val="general"/>
  <p:tag name="KSO_WM_SLIDE_SUPPORT_FEATURE_TYPE" val="0"/>
  <p:tag name="KSO_WM_TEMPLATE_ASSEMBLE_XID" val="60656e884054ed1e2fb7faec"/>
  <p:tag name="KSO_WM_TEMPLATE_ASSEMBLE_GROUPID" val="60656e884054ed1e2fb7faec"/>
</p:tagLst>
</file>

<file path=ppt/tags/tag141.xml><?xml version="1.0" encoding="utf-8"?>
<p:tagLst xmlns:p="http://schemas.openxmlformats.org/presentationml/2006/main">
  <p:tag name="KSO_WM_UNIT_VALUE" val="888*888"/>
  <p:tag name="KSO_WM_UNIT_HIGHLIGHT" val="0"/>
  <p:tag name="KSO_WM_UNIT_COMPATIBLE" val="0"/>
  <p:tag name="KSO_WM_UNIT_DIAGRAM_ISNUMVISUAL" val="0"/>
  <p:tag name="KSO_WM_UNIT_DIAGRAM_ISREFERUNIT" val="0"/>
  <p:tag name="KSO_WM_UNIT_TYPE" val="d"/>
  <p:tag name="KSO_WM_UNIT_INDEX" val="1"/>
  <p:tag name="KSO_WM_UNIT_ID" val="diagram20212460_1*d*1"/>
  <p:tag name="KSO_WM_TEMPLATE_CATEGORY" val="diagram"/>
  <p:tag name="KSO_WM_TEMPLATE_INDEX" val="20212460"/>
  <p:tag name="KSO_WM_UNIT_LAYERLEVEL" val="1"/>
  <p:tag name="KSO_WM_TAG_VERSION" val="1.0"/>
  <p:tag name="KSO_WM_BEAUTIFY_FLAG" val="#wm#"/>
  <p:tag name="KSO_WM_CHIP_GROUPID" val="5e7310da9a230a26b9e88a19"/>
  <p:tag name="KSO_WM_CHIP_XID" val="5e7310da9a230a26b9e88a1a"/>
  <p:tag name="KSO_WM_UNIT_DEC_AREA_ID" val="f00b596351b04fba85b42ff76a96e5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357295f49184cf38d017515c5cd64b7"/>
  <p:tag name="KSO_WM_TEMPLATE_ASSEMBLE_XID" val="60656f494054ed1e2fb80708"/>
  <p:tag name="KSO_WM_TEMPLATE_ASSEMBLE_GROUPID" val="60656f494054ed1e2fb80708"/>
</p:tagLst>
</file>

<file path=ppt/tags/tag142.xml><?xml version="1.0" encoding="utf-8"?>
<p:tagLst xmlns:p="http://schemas.openxmlformats.org/presentationml/2006/main">
  <p:tag name="KSO_WM_UNIT_BLOCK" val="0"/>
  <p:tag name="KSO_WM_UNIT_DEC_AREA_ID" val="597c9f8ef4634d859bd0e827ffc925e1"/>
  <p:tag name="KSO_WM_UNIT_HIGHLIGHT" val="0"/>
  <p:tag name="KSO_WM_UNIT_COMPATIBLE" val="0"/>
  <p:tag name="KSO_WM_UNIT_DIAGRAM_ISNUMVISUAL" val="0"/>
  <p:tag name="KSO_WM_UNIT_DIAGRAM_ISREFERUNIT" val="0"/>
  <p:tag name="KSO_WM_UNIT_ID" val="diagram20212460_1*i*1"/>
  <p:tag name="KSO_WM_TEMPLATE_CATEGORY" val="diagram"/>
  <p:tag name="KSO_WM_TEMPLATE_INDEX" val="20212460"/>
  <p:tag name="KSO_WM_UNIT_LAYERLEVEL" val="1"/>
  <p:tag name="KSO_WM_TAG_VERSION" val="1.0"/>
  <p:tag name="KSO_WM_BEAUTIFY_FLAG" val="#wm#"/>
  <p:tag name="KSO_WM_UNIT_TYPE" val="i"/>
  <p:tag name="KSO_WM_UNIT_INDEX" val="1"/>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12574c4814ce96fb1369e"/>
  <p:tag name="KSO_WM_CHIP_XID" val="5f212574c4814ce96fb1369f"/>
  <p:tag name="KSO_WM_TEMPLATE_ASSEMBLE_XID" val="60656f494054ed1e2fb80708"/>
  <p:tag name="KSO_WM_TEMPLATE_ASSEMBLE_GROUPID" val="60656f494054ed1e2fb80708"/>
</p:tagLst>
</file>

<file path=ppt/tags/tag143.xml><?xml version="1.0" encoding="utf-8"?>
<p:tagLst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60_1*f*1"/>
  <p:tag name="KSO_WM_TEMPLATE_CATEGORY" val="diagram"/>
  <p:tag name="KSO_WM_TEMPLATE_INDEX" val="20212460"/>
  <p:tag name="KSO_WM_UNIT_LAYERLEVEL" val="1"/>
  <p:tag name="KSO_WM_TAG_VERSION" val="1.0"/>
  <p:tag name="KSO_WM_BEAUTIFY_FLAG" val="#wm#"/>
  <p:tag name="KSO_WM_UNIT_DEFAULT_FONT" val="14;20;2"/>
  <p:tag name="KSO_WM_UNIT_BLOCK" val="0"/>
  <p:tag name="KSO_WM_UNIT_VALUE" val="10"/>
  <p:tag name="KSO_WM_UNIT_SHOW_EDIT_AREA_INDICATION" val="1"/>
  <p:tag name="KSO_WM_CHIP_GROUPID" val="5e6b05596848fb12bee65ac8"/>
  <p:tag name="KSO_WM_CHIP_XID" val="5e6b05596848fb12bee65aca"/>
  <p:tag name="KSO_WM_UNIT_DEC_AREA_ID" val="b1972f6cf9774da2a4554239dcf269c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b420badc4a24186bd5c8f5ef944b04c"/>
  <p:tag name="KSO_WM_UNIT_TEXT_FILL_FORE_SCHEMECOLOR_INDEX_BRIGHTNESS" val="0.25"/>
  <p:tag name="KSO_WM_UNIT_TEXT_FILL_FORE_SCHEMECOLOR_INDEX" val="13"/>
  <p:tag name="KSO_WM_UNIT_TEXT_FILL_TYPE" val="1"/>
  <p:tag name="KSO_WM_TEMPLATE_ASSEMBLE_XID" val="60656f494054ed1e2fb80708"/>
  <p:tag name="KSO_WM_TEMPLATE_ASSEMBLE_GROUPID" val="60656f494054ed1e2fb80708"/>
</p:tagLst>
</file>

<file path=ppt/tags/tag144.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460_1*i*2"/>
  <p:tag name="KSO_WM_TEMPLATE_CATEGORY" val="diagram"/>
  <p:tag name="KSO_WM_TEMPLATE_INDEX" val="20212460"/>
  <p:tag name="KSO_WM_UNIT_LAYERLEVEL" val="1"/>
  <p:tag name="KSO_WM_TAG_VERSION" val="1.0"/>
  <p:tag name="KSO_WM_BEAUTIFY_FLAG" val="#wm#"/>
  <p:tag name="KSO_WM_UNIT_TYPE" val="i"/>
  <p:tag name="KSO_WM_UNIT_INDEX" val="2"/>
  <p:tag name="KSO_WM_UNIT_BLOCK" val="0"/>
  <p:tag name="KSO_WM_UNIT_DEC_AREA_ID" val="58da59e9c22346109af8c1c221342642"/>
  <p:tag name="KSO_WM_UNIT_DECORATE_INFO" val="{&quot;DecorateInfoH&quot;:{&quot;IsAbs&quot;:true},&quot;DecorateInfoW&quot;:{&quot;IsAbs&quot;:true},&quot;DecorateInfoX&quot;:{&quot;IsAbs&quot;:true,&quot;Pos&quot;:2},&quot;DecorateInfoY&quot;:{&quot;IsAbs&quot;:true,&quot;Pos&quot;:2},&quot;ReferentInfo&quot;:{&quot;Id&quot;:&quot;490e485f65c841c69d241d404c168383&quot;,&quot;X&quot;:{&quot;Pos&quot;:0},&quot;Y&quot;:{&quot;Pos&quot;:0}},&quot;whChangeMode&quot;:0}"/>
  <p:tag name="KSO_WM_CHIP_GROUPID" val="5f212574c4814ce96fb1369e"/>
  <p:tag name="KSO_WM_CHIP_XID" val="5f212574c4814ce96fb1369f"/>
  <p:tag name="KSO_WM_UNIT_TEXT_FILL_FORE_SCHEMECOLOR_INDEX_BRIGHTNESS" val="0"/>
  <p:tag name="KSO_WM_UNIT_TEXT_FILL_FORE_SCHEMECOLOR_INDEX" val="13"/>
  <p:tag name="KSO_WM_UNIT_TEXT_FILL_TYPE" val="1"/>
  <p:tag name="KSO_WM_UNIT_VALUE" val="4"/>
  <p:tag name="KSO_WM_TEMPLATE_ASSEMBLE_XID" val="60656f494054ed1e2fb80708"/>
  <p:tag name="KSO_WM_TEMPLATE_ASSEMBLE_GROUPID" val="60656f494054ed1e2fb80708"/>
</p:tagLst>
</file>

<file path=ppt/tags/tag145.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460_1*f*2"/>
  <p:tag name="KSO_WM_TEMPLATE_CATEGORY" val="diagram"/>
  <p:tag name="KSO_WM_TEMPLATE_INDEX" val="20212460"/>
  <p:tag name="KSO_WM_UNIT_LAYERLEVEL" val="1"/>
  <p:tag name="KSO_WM_TAG_VERSION" val="1.0"/>
  <p:tag name="KSO_WM_BEAUTIFY_FLAG" val="#wm#"/>
  <p:tag name="KSO_WM_UNIT_DEFAULT_FONT" val="14;20;2"/>
  <p:tag name="KSO_WM_UNIT_BLOCK" val="0"/>
  <p:tag name="KSO_WM_UNIT_VALUE" val="45"/>
  <p:tag name="KSO_WM_UNIT_SHOW_EDIT_AREA_INDICATION" val="1"/>
  <p:tag name="KSO_WM_CHIP_GROUPID" val="5e6b05596848fb12bee65ac8"/>
  <p:tag name="KSO_WM_CHIP_XID" val="5e6b05596848fb12bee65aca"/>
  <p:tag name="KSO_WM_UNIT_DEC_AREA_ID" val="490e485f65c841c69d241d404c16838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ce219d6376b4ed58fb8361556e4ef10"/>
  <p:tag name="KSO_WM_UNIT_SUPPORT_BIG_FONT" val="1"/>
  <p:tag name="KSO_WM_UNIT_TEXT_FILL_FORE_SCHEMECOLOR_INDEX_BRIGHTNESS" val="0.25"/>
  <p:tag name="KSO_WM_UNIT_TEXT_FILL_FORE_SCHEMECOLOR_INDEX" val="13"/>
  <p:tag name="KSO_WM_UNIT_TEXT_FILL_TYPE" val="1"/>
  <p:tag name="KSO_WM_TEMPLATE_ASSEMBLE_XID" val="60656f494054ed1e2fb80708"/>
  <p:tag name="KSO_WM_TEMPLATE_ASSEMBLE_GROUPID" val="60656f494054ed1e2fb80708"/>
</p:tagLst>
</file>

<file path=ppt/tags/tag146.xml><?xml version="1.0" encoding="utf-8"?>
<p:tagLst xmlns:p="http://schemas.openxmlformats.org/presentationml/2006/main">
  <p:tag name="KSO_WM_FULL_TEXT_BEAUTIFY_COPY_ID" val="150997114"/>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fill_id&quot;:&quot;3321e282de4740e8a63d0a452fd30702&quot;,&quot;fill_align&quot;:&quot;cm&quot;,&quot;chip_types&quot;:[&quot;header&quot;]},{&quot;text_align&quot;:&quot;cm&quot;,&quot;text_direction&quot;:&quot;horizontal&quot;,&quot;support_big_font&quot;:false,&quot;fill_id&quot;:&quot;317df1128e6f4d78b1c7827fd17c56a0&quot;,&quot;fill_align&quot;:&quot;cm&quot;,&quot;chip_types&quot;:[&quot;picture&quot;]},{&quot;text_align&quot;:&quot;cm&quot;,&quot;text_direction&quot;:&quot;horizontal&quot;,&quot;support_big_font&quot;:false,&quot;fill_id&quot;:&quot;3b8c0034d06f4943b3f806eac8bbd4c7&quot;,&quot;fill_align&quot;:&quot;cm&quot;,&quot;chip_types&quot;:[&quot;text&quot;]},{&quot;text_align&quot;:&quot;lm&quot;,&quot;text_direction&quot;:&quot;horizontal&quot;,&quot;support_big_font&quot;:true,&quot;fill_id&quot;:&quot;fc02c5d80e664bec956e3b7f0ad78201&quot;,&quot;fill_align&quot;:&quot;lm&quot;,&quot;chip_types&quot;:[&quot;text&quot;]}]]"/>
  <p:tag name="KSO_WM_SLIDE_ID" val="diagram202124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84"/>
  <p:tag name="KSO_WM_SLIDE_POSITION" val="48*48"/>
  <p:tag name="KSO_WM_TAG_VERSION" val="1.0"/>
  <p:tag name="KSO_WM_BEAUTIFY_FLAG" val="#wm#"/>
  <p:tag name="KSO_WM_TEMPLATE_CATEGORY" val="diagram"/>
  <p:tag name="KSO_WM_TEMPLATE_INDEX" val="20212460"/>
  <p:tag name="KSO_WM_SLIDE_LAYOUT" val="a_d_f"/>
  <p:tag name="KSO_WM_SLIDE_LAYOUT_CNT" val="1_1_2"/>
  <p:tag name="KSO_WM_CHIP_XID" val="5f212574c4814ce96fb1369f"/>
  <p:tag name="KSO_WM_SLIDE_LAYOUT_INFO" val="{&quot;backgroundInfo&quot;:[{&quot;bottom&quot;:0,&quot;bottomAbs&quot;:false,&quot;left&quot;:0,&quot;leftAbs&quot;:false,&quot;right&quot;:0,&quot;rightAbs&quot;:false,&quot;top&quot;:0,&quot;topAbs&quot;:false,&quot;type&quot;:&quot;general&quot;}],&quot;id&quot;:&quot;2021-04-01T15:37:57&quot;,&quot;maxSize&quot;:{&quot;size1&quot;:24.399999999999999},&quot;minSize&quot;:{&quot;size1&quot;:24.399999999999999},&quot;normalSize&quot;:{&quot;size1&quot;:24.399999999999999},&quot;subLayout&quot;:[{&quot;id&quot;:&quot;2021-04-01T15:37:57&quot;,&quot;margin&quot;:{&quot;bottom&quot;:0,&quot;left&quot;:1.6929999589920044,&quot;right&quot;:1.6929999589920044,&quot;top&quot;:1.6929999589920044},&quot;type&quot;:0},{&quot;direction&quot;:1,&quot;id&quot;:&quot;2021-04-01T15:37:57&quot;,&quot;maxSize&quot;:{&quot;size1&quot;:27.499647455891438},&quot;minSize&quot;:{&quot;size1&quot;:27.499647455891438},&quot;normalSize&quot;:{&quot;size1&quot;:27.499647455891438},&quot;subLayout&quot;:[{&quot;id&quot;:&quot;2021-04-01T15:37:57&quot;,&quot;margin&quot;:{&quot;bottom&quot;:3.7839999198913574,&quot;left&quot;:2.9210000038146973,&quot;right&quot;:1.6419999599456787,&quot;top&quot;:0.87300002574920654},&quot;type&quot;:0},{&quot;id&quot;:&quot;2021-04-01T15:37:57&quot;,&quot;margin&quot;:{&quot;bottom&quot;:5.2919998168945312,&quot;left&quot;:10.583001136779785,&quot;right&quot;:2.9630000591278076,&quot;top&quot;:3.1749999523162842},&quot;type&quot;:0}],&quot;type&quot;:0}],&quot;type&quot;:0}"/>
  <p:tag name="KSO_WM_CHIP_DECFILLPROP" val="[]"/>
  <p:tag name="KSO_WM_SLIDE_CAN_ADD_NAVIGATION" val="1"/>
  <p:tag name="KSO_WM_CHIP_GROUPID" val="5f212574c4814ce96fb1369e"/>
  <p:tag name="KSO_WM_SLIDE_BK_DARK_LIGHT" val="2"/>
  <p:tag name="KSO_WM_SLIDE_BACKGROUND_TYPE" val="general"/>
  <p:tag name="KSO_WM_SLIDE_SUPPORT_FEATURE_TYPE" val="0"/>
  <p:tag name="KSO_WM_TEMPLATE_ASSEMBLE_XID" val="60656f494054ed1e2fb80708"/>
  <p:tag name="KSO_WM_TEMPLATE_ASSEMBLE_GROUPID" val="60656f494054ed1e2fb80708"/>
</p:tagLst>
</file>

<file path=ppt/tags/tag147.xml><?xml version="1.0" encoding="utf-8"?>
<p:tagLst xmlns:p="http://schemas.openxmlformats.org/presentationml/2006/main">
  <p:tag name="KSO_WM_FULL_TEXT_BEAUTIFY_COPY_ID" val="2"/>
</p:tagLst>
</file>

<file path=ppt/tags/tag148.xml><?xml version="1.0" encoding="utf-8"?>
<p:tagLst xmlns:p="http://schemas.openxmlformats.org/presentationml/2006/main">
  <p:tag name="KSO_WM_FULL_TEXT_BEAUTIFY_COPY_ID" val="4"/>
</p:tagLst>
</file>

<file path=ppt/tags/tag149.xml><?xml version="1.0" encoding="utf-8"?>
<p:tagLst xmlns:p="http://schemas.openxmlformats.org/presentationml/2006/main">
  <p:tag name="KSO_WM_FULL_TEXT_BEAUTIFY_COPY_ID" val="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FULL_TEXT_BEAUTIFY_COPY_ID" val="6"/>
</p:tagLst>
</file>

<file path=ppt/tags/tag151.xml><?xml version="1.0" encoding="utf-8"?>
<p:tagLst xmlns:p="http://schemas.openxmlformats.org/presentationml/2006/main">
  <p:tag name="KSO_WM_FULL_TEXT_BEAUTIFY_COPY_ID" val="7"/>
</p:tagLst>
</file>

<file path=ppt/tags/tag152.xml><?xml version="1.0" encoding="utf-8"?>
<p:tagLst xmlns:p="http://schemas.openxmlformats.org/presentationml/2006/main">
  <p:tag name="KSO_WM_FULL_TEXT_BEAUTIFY_COPY_ID" val="150997116"/>
</p:tagLst>
</file>

<file path=ppt/tags/tag153.xml><?xml version="1.0" encoding="utf-8"?>
<p:tagLst xmlns:p="http://schemas.openxmlformats.org/presentationml/2006/main">
  <p:tag name="KSO_WM_UNIT_BLOCK" val="0"/>
  <p:tag name="KSO_WM_UNIT_SM_LIMIT_TYPE" val="2"/>
  <p:tag name="KSO_WM_UNIT_DEC_AREA_ID" val="27c5f04fb1ee46abb1099bc60b8bb38e"/>
  <p:tag name="KSO_WM_UNIT_HIGHLIGHT" val="0"/>
  <p:tag name="KSO_WM_UNIT_COMPATIBLE" val="0"/>
  <p:tag name="KSO_WM_UNIT_DIAGRAM_ISNUMVISUAL" val="0"/>
  <p:tag name="KSO_WM_UNIT_DIAGRAM_ISREFERUNIT" val="0"/>
  <p:tag name="KSO_WM_UNIT_TYPE" val="i"/>
  <p:tag name="KSO_WM_UNIT_INDEX" val="1"/>
  <p:tag name="KSO_WM_UNIT_ID" val="diagram20212364_1*i*1"/>
  <p:tag name="KSO_WM_TEMPLATE_CATEGORY" val="diagram"/>
  <p:tag name="KSO_WM_TEMPLATE_INDEX" val="20212364"/>
  <p:tag name="KSO_WM_UNIT_LAYERLEVEL" val="1"/>
  <p:tag name="KSO_WM_TAG_VERSION" val="1.0"/>
  <p:tag name="KSO_WM_BEAUTIFY_FLAG" val="#wm#"/>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294f9580d00aeab43ebed3"/>
  <p:tag name="KSO_WM_CHIP_XID" val="5f294f9580d00aeab43ebed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95"/>
  <p:tag name="KSO_WM_TEMPLATE_ASSEMBLE_XID" val="60656f484054ed1e2fb806e6"/>
  <p:tag name="KSO_WM_TEMPLATE_ASSEMBLE_GROUPID" val="60656f484054ed1e2fb806e6"/>
</p:tagLst>
</file>

<file path=ppt/tags/tag154.xml><?xml version="1.0" encoding="utf-8"?>
<p:tagLst xmlns:p="http://schemas.openxmlformats.org/presentationml/2006/main">
  <p:tag name="KSO_WM_UNIT_BLOCK" val="0"/>
  <p:tag name="KSO_WM_UNIT_SM_LIMIT_TYPE" val="2"/>
  <p:tag name="KSO_WM_UNIT_DEC_AREA_ID" val="6ac1c54798104b779edac3a936f64579"/>
  <p:tag name="KSO_WM_UNIT_HIGHLIGHT" val="0"/>
  <p:tag name="KSO_WM_UNIT_COMPATIBLE" val="0"/>
  <p:tag name="KSO_WM_UNIT_DIAGRAM_ISNUMVISUAL" val="0"/>
  <p:tag name="KSO_WM_UNIT_DIAGRAM_ISREFERUNIT" val="0"/>
  <p:tag name="KSO_WM_UNIT_TYPE" val="i"/>
  <p:tag name="KSO_WM_UNIT_INDEX" val="2"/>
  <p:tag name="KSO_WM_UNIT_ID" val="diagram20212364_1*i*2"/>
  <p:tag name="KSO_WM_TEMPLATE_CATEGORY" val="diagram"/>
  <p:tag name="KSO_WM_TEMPLATE_INDEX" val="20212364"/>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94f9580d00aeab43ebed3"/>
  <p:tag name="KSO_WM_CHIP_XID" val="5f294f9580d00aeab43ebed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95"/>
  <p:tag name="KSO_WM_TEMPLATE_ASSEMBLE_XID" val="60656f484054ed1e2fb806e6"/>
  <p:tag name="KSO_WM_TEMPLATE_ASSEMBLE_GROUPID" val="60656f484054ed1e2fb806e6"/>
</p:tagLst>
</file>

<file path=ppt/tags/tag155.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364_1*f*2"/>
  <p:tag name="KSO_WM_TEMPLATE_CATEGORY" val="diagram"/>
  <p:tag name="KSO_WM_TEMPLATE_INDEX" val="20212364"/>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309f852e26bf42f682d879a75db4073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afa6934e2e8459f92f590cd3b3f879e"/>
  <p:tag name="KSO_WM_UNIT_TEXT_FILL_FORE_SCHEMECOLOR_INDEX_BRIGHTNESS" val="0.25"/>
  <p:tag name="KSO_WM_UNIT_TEXT_FILL_FORE_SCHEMECOLOR_INDEX" val="13"/>
  <p:tag name="KSO_WM_UNIT_TEXT_FILL_TYPE" val="1"/>
  <p:tag name="KSO_WM_TEMPLATE_ASSEMBLE_XID" val="60656f484054ed1e2fb806e6"/>
  <p:tag name="KSO_WM_TEMPLATE_ASSEMBLE_GROUPID" val="60656f484054ed1e2fb806e6"/>
</p:tagLst>
</file>

<file path=ppt/tags/tag156.xml><?xml version="1.0" encoding="utf-8"?>
<p:tagLst xmlns:p="http://schemas.openxmlformats.org/presentationml/2006/main">
  <p:tag name="KSO_WM_UNIT_VALUE" val="1100*1100"/>
  <p:tag name="KSO_WM_UNIT_HIGHLIGHT" val="0"/>
  <p:tag name="KSO_WM_UNIT_COMPATIBLE" val="0"/>
  <p:tag name="KSO_WM_UNIT_DIAGRAM_ISNUMVISUAL" val="0"/>
  <p:tag name="KSO_WM_UNIT_DIAGRAM_ISREFERUNIT" val="0"/>
  <p:tag name="KSO_WM_UNIT_TYPE" val="d"/>
  <p:tag name="KSO_WM_UNIT_INDEX" val="1"/>
  <p:tag name="KSO_WM_UNIT_ID" val="diagram20212364_1*d*1"/>
  <p:tag name="KSO_WM_TEMPLATE_CATEGORY" val="diagram"/>
  <p:tag name="KSO_WM_TEMPLATE_INDEX" val="20212364"/>
  <p:tag name="KSO_WM_UNIT_LAYERLEVEL" val="1"/>
  <p:tag name="KSO_WM_TAG_VERSION" val="1.0"/>
  <p:tag name="KSO_WM_BEAUTIFY_FLAG" val="#wm#"/>
  <p:tag name="KSO_WM_CHIP_GROUPID" val="5e7310da9a230a26b9e88a19"/>
  <p:tag name="KSO_WM_CHIP_XID" val="5e7310da9a230a26b9e88a1a"/>
  <p:tag name="KSO_WM_UNIT_DEC_AREA_ID" val="17b2b6c0a28342e6a05887ff10fbc5b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bb9749273b745c9892305ae81c928fe"/>
  <p:tag name="KSO_WM_TEMPLATE_ASSEMBLE_XID" val="60656f484054ed1e2fb806e6"/>
  <p:tag name="KSO_WM_TEMPLATE_ASSEMBLE_GROUPID" val="60656f484054ed1e2fb806e6"/>
</p:tagLst>
</file>

<file path=ppt/tags/tag15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64_1*f*1"/>
  <p:tag name="KSO_WM_TEMPLATE_CATEGORY" val="diagram"/>
  <p:tag name="KSO_WM_TEMPLATE_INDEX" val="20212364"/>
  <p:tag name="KSO_WM_UNIT_LAYERLEVEL" val="1"/>
  <p:tag name="KSO_WM_TAG_VERSION" val="1.0"/>
  <p:tag name="KSO_WM_BEAUTIFY_FLAG" val="#wm#"/>
  <p:tag name="KSO_WM_UNIT_DEFAULT_FONT" val="14;20;2"/>
  <p:tag name="KSO_WM_UNIT_BLOCK" val="0"/>
  <p:tag name="KSO_WM_UNIT_VALUE" val="21"/>
  <p:tag name="KSO_WM_UNIT_SHOW_EDIT_AREA_INDICATION" val="1"/>
  <p:tag name="KSO_WM_CHIP_GROUPID" val="5e6b05596848fb12bee65ac8"/>
  <p:tag name="KSO_WM_CHIP_XID" val="5e6b05596848fb12bee65aca"/>
  <p:tag name="KSO_WM_UNIT_DEC_AREA_ID" val="1abac774ff164acd854c0287dba0fa9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af263112fc8429e9661c2ba06165b2b"/>
  <p:tag name="KSO_WM_UNIT_TEXT_FILL_FORE_SCHEMECOLOR_INDEX_BRIGHTNESS" val="0.25"/>
  <p:tag name="KSO_WM_UNIT_TEXT_FILL_FORE_SCHEMECOLOR_INDEX" val="13"/>
  <p:tag name="KSO_WM_UNIT_TEXT_FILL_TYPE" val="1"/>
  <p:tag name="KSO_WM_TEMPLATE_ASSEMBLE_XID" val="60656f484054ed1e2fb806e6"/>
  <p:tag name="KSO_WM_TEMPLATE_ASSEMBLE_GROUPID" val="60656f484054ed1e2fb806e6"/>
</p:tagLst>
</file>

<file path=ppt/tags/tag15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59.xml><?xml version="1.0" encoding="utf-8"?>
<p:tagLst xmlns:p="http://schemas.openxmlformats.org/presentationml/2006/main">
  <p:tag name="KSO_WM_FULL_TEXT_BEAUTIFY_COPY_ID" val="150997117"/>
  <p:tag name="KSO_WM_SLIDE_BACKGROUND" val="[&quot;general&quot;]"/>
  <p:tag name="KSO_WM_SLIDE_RATIO" val="1.777778"/>
  <p:tag name="KSO_WM_CHIP_INFOS" val="{&quot;type&quot;:0,&quot;layout_type&quot;:&quot;topbottom&quot;,&quot;layout_feature&quot;:2,&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c5d8460278124327a09e6844c8834062&quot;,&quot;fill_align&quot;:&quot;cm&quot;,&quot;chip_types&quot;:[&quot;header&quot;]},{&quot;text_align&quot;:&quot;lm&quot;,&quot;text_direction&quot;:&quot;horizontal&quot;,&quot;support_big_font&quot;:false,&quot;picture_toward&quot;:0,&quot;picture_dockside&quot;:[],&quot;fill_id&quot;:&quot;f18326b508e74d269f52e97aa96aba81&quot;,&quot;fill_align&quot;:&quot;cm&quot;,&quot;chip_types&quot;:[&quot;text&quot;,&quot;header&quot;]},{&quot;text_align&quot;:&quot;cm&quot;,&quot;text_direction&quot;:&quot;horizontal&quot;,&quot;support_big_font&quot;:false,&quot;picture_toward&quot;:0,&quot;picture_dockside&quot;:[],&quot;fill_id&quot;:&quot;2e0615aad58143edaedae6bf4a0f5095&quot;,&quot;fill_align&quot;:&quot;cm&quot;,&quot;chip_types&quot;:[&quot;picture&quot;]},{&quot;text_align&quot;:&quot;lm&quot;,&quot;text_direction&quot;:&quot;horizontal&quot;,&quot;support_big_font&quot;:false,&quot;picture_toward&quot;:0,&quot;picture_dockside&quot;:[],&quot;fill_id&quot;:&quot;8b3f2b2dcc0349989ec22199a1ad8a18&quot;,&quot;fill_align&quot;:&quot;cm&quot;,&quot;chip_types&quot;:[&quot;text&quot;]}]]"/>
  <p:tag name="KSO_WM_SLIDE_ID" val="diagram2021236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20"/>
  <p:tag name="KSO_WM_SLIDE_POSITION" val="48*48"/>
  <p:tag name="KSO_WM_TAG_VERSION" val="1.0"/>
  <p:tag name="KSO_WM_BEAUTIFY_FLAG" val="#wm#"/>
  <p:tag name="KSO_WM_TEMPLATE_CATEGORY" val="diagram"/>
  <p:tag name="KSO_WM_TEMPLATE_INDEX" val="20212364"/>
  <p:tag name="KSO_WM_SLIDE_LAYOUT" val="a_d_f"/>
  <p:tag name="KSO_WM_SLIDE_LAYOUT_CNT" val="1_1_2"/>
  <p:tag name="KSO_WM_SLIDE_LAYOUT_INFO" val="{&quot;backgroundInfo&quot;:[{&quot;bottom&quot;:0,&quot;bottomAbs&quot;:false,&quot;left&quot;:0,&quot;leftAbs&quot;:false,&quot;right&quot;:0,&quot;rightAbs&quot;:false,&quot;top&quot;:0,&quot;topAbs&quot;:false,&quot;type&quot;:&quot;general&quot;}],&quot;id&quot;:&quot;2021-04-01T15:37:36&quot;,&quot;maxSize&quot;:{&quot;size1&quot;:26.5},&quot;minSize&quot;:{&quot;size1&quot;:26.5},&quot;normalSize&quot;:{&quot;size1&quot;:26.5},&quot;subLayout&quot;:[{&quot;id&quot;:&quot;2021-04-01T15:37:36&quot;,&quot;margin&quot;:{&quot;bottom&quot;:0.42300000786781311,&quot;left&quot;:1.6929999589920044,&quot;right&quot;:1.6929999589920044,&quot;top&quot;:1.6929999589920044},&quot;type&quot;:0},{&quot;direction&quot;:1,&quot;id&quot;:&quot;2021-04-01T15:37:36&quot;,&quot;maxSize&quot;:{&quot;size1&quot;:33.700000000000003},&quot;minSize&quot;:{&quot;size1&quot;:33.700000000000003},&quot;normalSize&quot;:{&quot;size1&quot;:33.700000000000003},&quot;subLayout&quot;:[{&quot;id&quot;:&quot;2021-04-01T15:37:36&quot;,&quot;margin&quot;:{&quot;bottom&quot;:5.9270000457763672,&quot;left&quot;:5.5029997825622559,&quot;right&quot;:0.3970000147819519,&quot;top&quot;:4.2329998016357422},&quot;type&quot;:0},{&quot;direction&quot;:1,&quot;id&quot;:&quot;2021-04-01T15:37:36&quot;,&quot;maxSize&quot;:{&quot;size1&quot;:49.200000000000003},&quot;minSize&quot;:{&quot;size1&quot;:49.200000000000003},&quot;normalSize&quot;:{&quot;size1&quot;:49.200000000000003},&quot;subLayout&quot;:[{&quot;id&quot;:&quot;2021-04-01T15:37:36&quot;,&quot;margin&quot;:{&quot;bottom&quot;:2.5399999618530273,&quot;left&quot;:0.026000002399086952,&quot;right&quot;:0.026000002399086952,&quot;top&quot;:0.42300000786781311},&quot;type&quot;:0},{&quot;id&quot;:&quot;2021-04-01T15:37:36&quot;,&quot;margin&quot;:{&quot;bottom&quot;:5.9270000457763672,&quot;left&quot;:0.3970000147819519,&quot;right&quot;:5.5029997825622559,&quot;top&quot;:4.2329998016357422},&quot;type&quot;:0}],&quot;type&quot;:0}],&quot;type&quot;:0}],&quot;type&quot;:0}"/>
  <p:tag name="KSO_WM_CHIP_XID" val="5f294f9580d00aeab43ebed4"/>
  <p:tag name="KSO_WM_CHIP_DECFILLPROP" val="[]"/>
  <p:tag name="KSO_WM_CHIP_GROUPID" val="5f294f9580d00aeab43ebed3"/>
  <p:tag name="KSO_WM_SLIDE_BK_DARK_LIGHT" val="2"/>
  <p:tag name="KSO_WM_SLIDE_BACKGROUND_TYPE" val="general"/>
  <p:tag name="KSO_WM_SLIDE_SUPPORT_FEATURE_TYPE" val="0"/>
  <p:tag name="KSO_WM_SLIDE_SAME_FONT_SIZE" val="1"/>
  <p:tag name="KSO_WM_TEMPLATE_ASSEMBLE_XID" val="60656f484054ed1e2fb806e6"/>
  <p:tag name="KSO_WM_TEMPLATE_ASSEMBLE_GROUPID" val="60656f484054ed1e2fb806e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ADJUSTLAYOUT_ID" val="261"/>
  <p:tag name="KSO_WM_UNIT_HIGHLIGHT" val="0"/>
  <p:tag name="KSO_WM_UNIT_COMPATIBLE" val="0"/>
  <p:tag name="KSO_WM_UNIT_DIAGRAM_ISNUMVISUAL" val="0"/>
  <p:tag name="KSO_WM_UNIT_DIAGRAM_ISREFERUNIT" val="0"/>
  <p:tag name="KSO_WM_UNIT_TYPE" val="i"/>
  <p:tag name="KSO_WM_UNIT_INDEX" val="7"/>
  <p:tag name="KSO_WM_UNIT_ID" val="diagram20198103_1*i*7"/>
  <p:tag name="KSO_WM_TEMPLATE_CATEGORY" val="diagram"/>
  <p:tag name="KSO_WM_TEMPLATE_INDEX" val="20198103"/>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1.xml><?xml version="1.0" encoding="utf-8"?>
<p:tagLst xmlns:p="http://schemas.openxmlformats.org/presentationml/2006/main">
  <p:tag name="KSO_WM_UNIT_ADJUSTLAYOUT_ID" val="532"/>
  <p:tag name="KSO_WM_UNIT_HIGHLIGHT" val="0"/>
  <p:tag name="KSO_WM_UNIT_COMPATIBLE" val="0"/>
  <p:tag name="KSO_WM_UNIT_DIAGRAM_ISNUMVISUAL" val="0"/>
  <p:tag name="KSO_WM_UNIT_DIAGRAM_ISREFERUNIT" val="0"/>
  <p:tag name="KSO_WM_UNIT_TYPE" val="i"/>
  <p:tag name="KSO_WM_UNIT_INDEX" val="8"/>
  <p:tag name="KSO_WM_UNIT_ID" val="diagram20198103_1*i*8"/>
  <p:tag name="KSO_WM_TEMPLATE_CATEGORY" val="diagram"/>
  <p:tag name="KSO_WM_TEMPLATE_INDEX" val="20198103"/>
  <p:tag name="KSO_WM_UNIT_LAYERLEVEL" val="1"/>
  <p:tag name="KSO_WM_TAG_VERSION" val="1.0"/>
  <p:tag name="KSO_WM_BEAUTIFY_FLAG" val="#wm#"/>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2"/>
  <p:tag name="KSO_WM_UNIT_TEXT_FILL_TYPE" val="1"/>
</p:tagLst>
</file>

<file path=ppt/tags/tag162.xml><?xml version="1.0" encoding="utf-8"?>
<p:tagLst xmlns:p="http://schemas.openxmlformats.org/presentationml/2006/main">
  <p:tag name="KSO_WM_UNIT_ADJUSTLAYOUT_ID" val="510"/>
  <p:tag name="KSO_WM_UNIT_HIGHLIGHT" val="0"/>
  <p:tag name="KSO_WM_UNIT_COMPATIBLE" val="0"/>
  <p:tag name="KSO_WM_UNIT_DIAGRAM_ISNUMVISUAL" val="0"/>
  <p:tag name="KSO_WM_UNIT_DIAGRAM_ISREFERUNIT" val="0"/>
  <p:tag name="KSO_WM_UNIT_TYPE" val="i"/>
  <p:tag name="KSO_WM_UNIT_INDEX" val="5"/>
  <p:tag name="KSO_WM_UNIT_ID" val="diagram20198103_1*i*5"/>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163.xml><?xml version="1.0" encoding="utf-8"?>
<p:tagLst xmlns:p="http://schemas.openxmlformats.org/presentationml/2006/main">
  <p:tag name="KSO_WM_UNIT_ADJUSTLAYOUT_ID" val="513"/>
  <p:tag name="KSO_WM_UNIT_HIGHLIGHT" val="0"/>
  <p:tag name="KSO_WM_UNIT_COMPATIBLE" val="0"/>
  <p:tag name="KSO_WM_UNIT_DIAGRAM_ISNUMVISUAL" val="0"/>
  <p:tag name="KSO_WM_UNIT_DIAGRAM_ISREFERUNIT" val="0"/>
  <p:tag name="KSO_WM_UNIT_TYPE" val="i"/>
  <p:tag name="KSO_WM_UNIT_INDEX" val="2"/>
  <p:tag name="KSO_WM_UNIT_ID" val="diagram20198103_1*i*2"/>
  <p:tag name="KSO_WM_TEMPLATE_CATEGORY" val="diagram"/>
  <p:tag name="KSO_WM_TEMPLATE_INDEX" val="20198103"/>
  <p:tag name="KSO_WM_UNIT_LAYERLEVEL" val="1"/>
  <p:tag name="KSO_WM_TAG_VERSION" val="1.0"/>
  <p:tag name="KSO_WM_BEAUTIFY_FLAG" val="#wm#"/>
  <p:tag name="KSO_WM_UNIT_FILL_FORE_SCHEMECOLOR_INDEX_BRIGHTNESS" val="0.8"/>
  <p:tag name="KSO_WM_UNIT_FILL_FORE_SCHEMECOLOR_INDEX" val="15"/>
  <p:tag name="KSO_WM_UNIT_FILL_TYPE" val="1"/>
  <p:tag name="KSO_WM_UNIT_TEXT_FILL_FORE_SCHEMECOLOR_INDEX_BRIGHTNESS" val="0"/>
  <p:tag name="KSO_WM_UNIT_TEXT_FILL_FORE_SCHEMECOLOR_INDEX" val="13"/>
  <p:tag name="KSO_WM_UNIT_TEXT_FILL_TYPE" val="1"/>
</p:tagLst>
</file>

<file path=ppt/tags/tag164.xml><?xml version="1.0" encoding="utf-8"?>
<p:tagLst xmlns:p="http://schemas.openxmlformats.org/presentationml/2006/main">
  <p:tag name="KSO_WM_UNIT_TEXT_PART_ID_V2" val="c-1-1"/>
  <p:tag name="KSO_WM_UNIT_ADJUSTLAYOUT_ID" val="8"/>
  <p:tag name="KSO_WM_UNIT_SUBTYPE" val="a"/>
  <p:tag name="KSO_WM_UNIT_NOCLEAR" val="0"/>
  <p:tag name="KSO_WM_UNIT_VALUE" val="10"/>
  <p:tag name="KSO_WM_UNIT_HIGHLIGHT" val="0"/>
  <p:tag name="KSO_WM_UNIT_COMPATIBLE" val="0"/>
  <p:tag name="KSO_WM_UNIT_DIAGRAM_ISNUMVISUAL" val="0"/>
  <p:tag name="KSO_WM_UNIT_DIAGRAM_ISREFERUNIT" val="0"/>
  <p:tag name="KSO_WM_UNIT_TYPE" val="f"/>
  <p:tag name="KSO_WM_UNIT_INDEX" val="1"/>
  <p:tag name="KSO_WM_UNIT_ID" val="diagram20198103_1*f*1"/>
  <p:tag name="KSO_WM_TEMPLATE_CATEGORY" val="diagram"/>
  <p:tag name="KSO_WM_TEMPLATE_INDEX" val="20198103"/>
  <p:tag name="KSO_WM_UNIT_LAYERLEVEL" val="1"/>
  <p:tag name="KSO_WM_TAG_VERSION" val="1.0"/>
  <p:tag name="KSO_WM_BEAUTIFY_FLAG" val="#wm#"/>
  <p:tag name="KSO_WM_UNIT_PRESET_TEXT" val="点击此处添加正文"/>
  <p:tag name="KSO_WM_UNIT_TEXT_FILL_FORE_SCHEMECOLOR_INDEX_BRIGHTNESS" val="0.25"/>
  <p:tag name="KSO_WM_UNIT_TEXT_FILL_FORE_SCHEMECOLOR_INDEX" val="13"/>
  <p:tag name="KSO_WM_UNIT_TEXT_FILL_TYPE" val="1"/>
</p:tagLst>
</file>

<file path=ppt/tags/tag165.xml><?xml version="1.0" encoding="utf-8"?>
<p:tagLst xmlns:p="http://schemas.openxmlformats.org/presentationml/2006/main">
  <p:tag name="KSO_WM_UNIT_ADJUSTLAYOUT_ID" val="9"/>
  <p:tag name="KSO_WM_UNIT_HIGHLIGHT" val="0"/>
  <p:tag name="KSO_WM_UNIT_COMPATIBLE" val="0"/>
  <p:tag name="KSO_WM_UNIT_DIAGRAM_ISNUMVISUAL" val="0"/>
  <p:tag name="KSO_WM_UNIT_DIAGRAM_ISREFERUNIT" val="0"/>
  <p:tag name="KSO_WM_UNIT_TYPE" val="i"/>
  <p:tag name="KSO_WM_UNIT_INDEX" val="3"/>
  <p:tag name="KSO_WM_UNIT_ID" val="diagram20198103_1*i*3"/>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UNIT_ADJUSTLAYOUT_ID" val="12"/>
  <p:tag name="KSO_WM_UNIT_HIGHLIGHT" val="0"/>
  <p:tag name="KSO_WM_UNIT_COMPATIBLE" val="0"/>
  <p:tag name="KSO_WM_UNIT_DIAGRAM_ISNUMVISUAL" val="0"/>
  <p:tag name="KSO_WM_UNIT_DIAGRAM_ISREFERUNIT" val="0"/>
  <p:tag name="KSO_WM_UNIT_TYPE" val="i"/>
  <p:tag name="KSO_WM_UNIT_INDEX" val="4"/>
  <p:tag name="KSO_WM_UNIT_ID" val="diagram20198103_1*i*4"/>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15"/>
  <p:tag name="KSO_WM_UNIT_LINE_FILL_TYPE" val="2"/>
  <p:tag name="KSO_WM_UNIT_TEXT_FILL_FORE_SCHEMECOLOR_INDEX_BRIGHTNESS" val="0"/>
  <p:tag name="KSO_WM_UNIT_TEXT_FILL_FORE_SCHEMECOLOR_INDEX" val="2"/>
  <p:tag name="KSO_WM_UNIT_TEXT_FILL_TYPE" val="1"/>
</p:tagLst>
</file>

<file path=ppt/tags/tag167.xml><?xml version="1.0" encoding="utf-8"?>
<p:tagLst xmlns:p="http://schemas.openxmlformats.org/presentationml/2006/main">
  <p:tag name="KSO_WM_UNIT_ADJUSTLAYOUT_ID" val="13"/>
  <p:tag name="KSO_WM_UNIT_PICTURE_CLIP_FLAG" val="1"/>
  <p:tag name="KSO_WM_UNIT_VALUE" val="996*1771"/>
  <p:tag name="KSO_WM_UNIT_HIGHLIGHT" val="0"/>
  <p:tag name="KSO_WM_UNIT_COMPATIBLE" val="0"/>
  <p:tag name="KSO_WM_UNIT_DIAGRAM_ISNUMVISUAL" val="0"/>
  <p:tag name="KSO_WM_UNIT_DIAGRAM_ISREFERUNIT" val="0"/>
  <p:tag name="KSO_WM_UNIT_TYPE" val="d"/>
  <p:tag name="KSO_WM_UNIT_INDEX" val="1"/>
  <p:tag name="KSO_WM_UNIT_ID" val="diagram20198103_1*d*1"/>
  <p:tag name="KSO_WM_TEMPLATE_CATEGORY" val="diagram"/>
  <p:tag name="KSO_WM_TEMPLATE_INDEX" val="20198103"/>
  <p:tag name="KSO_WM_UNIT_LAYERLEVEL" val="1"/>
  <p:tag name="KSO_WM_TAG_VERSION" val="1.0"/>
  <p:tag name="KSO_WM_BEAUTIFY_FLAG" val="#wm#"/>
</p:tagLst>
</file>

<file path=ppt/tags/tag168.xml><?xml version="1.0" encoding="utf-8"?>
<p:tagLst xmlns:p="http://schemas.openxmlformats.org/presentationml/2006/main">
  <p:tag name="KSO_WM_UNIT_ADJUSTLAYOUT_ID" val="515"/>
  <p:tag name="KSO_WM_UNIT_HIGHLIGHT" val="0"/>
  <p:tag name="KSO_WM_UNIT_COMPATIBLE" val="0"/>
  <p:tag name="KSO_WM_UNIT_DIAGRAM_ISNUMVISUAL" val="0"/>
  <p:tag name="KSO_WM_UNIT_DIAGRAM_ISREFERUNIT" val="0"/>
  <p:tag name="KSO_WM_UNIT_TYPE" val="i"/>
  <p:tag name="KSO_WM_UNIT_INDEX" val="6"/>
  <p:tag name="KSO_WM_UNIT_ID" val="diagram20198103_1*i*6"/>
  <p:tag name="KSO_WM_TEMPLATE_CATEGORY" val="diagram"/>
  <p:tag name="KSO_WM_TEMPLATE_INDEX" val="20198103"/>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Lst>
</file>

<file path=ppt/tags/tag16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FULL_TEXT_BEAUTIFY_COPY_ID" val="150997136"/>
  <p:tag name="KSO_WM_SLIDE_CONSTRAINT" val="%7b%22slideConstraint%22%3a%7b%22seriesAreas%22%3a%5b%5d%2c%22singleAreas%22%3a%5b%7b%22shapes%22%3a%5b13%5d%2c%22serialConstraintIndex%22%3a-1%2c%22areatextmark%22%3a0%2c%22pictureprocessmark%22%3a0%7d%5d%7d%7d"/>
  <p:tag name="KSO_WM_SLIDE_ID" val="diagram20198103_1"/>
  <p:tag name="KSO_WM_TEMPLATE_SUBCATEGORY" val="8"/>
  <p:tag name="KSO_WM_TEMPLATE_MASTER_TYPE" val="0"/>
  <p:tag name="KSO_WM_TEMPLATE_COLOR_TYPE" val="0"/>
  <p:tag name="KSO_WM_SLIDE_TYPE" val="text"/>
  <p:tag name="KSO_WM_SLIDE_SUBTYPE" val="picTxt"/>
  <p:tag name="KSO_WM_SLIDE_ITEM_CNT" val="0"/>
  <p:tag name="KSO_WM_SLIDE_INDEX" val="1"/>
  <p:tag name="KSO_WM_SLIDE_SIZE" val="964*540"/>
  <p:tag name="KSO_WM_SLIDE_POSITION" val="-19*0"/>
  <p:tag name="KSO_WM_TAG_VERSION" val="1.0"/>
  <p:tag name="KSO_WM_BEAUTIFY_FLAG" val="#wm#"/>
  <p:tag name="KSO_WM_TEMPLATE_CATEGORY" val="diagram"/>
  <p:tag name="KSO_WM_TEMPLATE_INDEX" val="20198103"/>
  <p:tag name="KSO_WM_SLIDE_LAYOUT" val="a_d_f"/>
  <p:tag name="KSO_WM_SLIDE_LAYOUT_CNT" val="1_1_1"/>
</p:tagLst>
</file>

<file path=ppt/tags/tag171.xml><?xml version="1.0" encoding="utf-8"?>
<p:tagLst xmlns:p="http://schemas.openxmlformats.org/presentationml/2006/main">
  <p:tag name="KSO_WM_UNIT_PLACING_PICTURE_USER_VIEWPORT" val="{&quot;height&quot;:3660.0015748031497,&quot;width&quot;:7500}"/>
  <p:tag name="KSO_WM_FULL_TEXT_BEAUTIFY_COPY_ID" val="78850"/>
</p:tagLst>
</file>

<file path=ppt/tags/tag172.xml><?xml version="1.0" encoding="utf-8"?>
<p:tagLst xmlns:p="http://schemas.openxmlformats.org/presentationml/2006/main">
  <p:tag name="KSO_WM_UNIT_PLACING_PICTURE_USER_VIEWPORT" val="{&quot;height&quot;:3523,&quot;width&quot;:7500}"/>
  <p:tag name="KSO_WM_FULL_TEXT_BEAUTIFY_COPY_ID" val="78852"/>
</p:tagLst>
</file>

<file path=ppt/tags/tag173.xml><?xml version="1.0" encoding="utf-8"?>
<p:tagLst xmlns:p="http://schemas.openxmlformats.org/presentationml/2006/main">
  <p:tag name="KSO_WM_UNIT_PLACING_PICTURE_USER_VIEWPORT" val="{&quot;height&quot;:3735.0015748031497,&quot;width&quot;:7500}"/>
  <p:tag name="KSO_WM_FULL_TEXT_BEAUTIFY_COPY_ID" val="78854"/>
</p:tagLst>
</file>

<file path=ppt/tags/tag174.xml><?xml version="1.0" encoding="utf-8"?>
<p:tagLst xmlns:p="http://schemas.openxmlformats.org/presentationml/2006/main">
  <p:tag name="KSO_WM_FULL_TEXT_BEAUTIFY_COPY_ID" val="7"/>
</p:tagLst>
</file>

<file path=ppt/tags/tag175.xml><?xml version="1.0" encoding="utf-8"?>
<p:tagLst xmlns:p="http://schemas.openxmlformats.org/presentationml/2006/main">
  <p:tag name="KSO_WM_FULL_TEXT_BEAUTIFY_COPY_ID" val="79876"/>
  <p:tag name="KSO_WM_UNIT_PLACING_PICTURE_USER_VIEWPORT" val="{&quot;height&quot;:4248,&quot;width&quot;:7500}"/>
</p:tagLst>
</file>

<file path=ppt/tags/tag176.xml><?xml version="1.0" encoding="utf-8"?>
<p:tagLst xmlns:p="http://schemas.openxmlformats.org/presentationml/2006/main">
  <p:tag name="KSO_WM_FULL_TEXT_BEAUTIFY_COPY_ID" val="150997140"/>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82.xml><?xml version="1.0" encoding="utf-8"?>
<p:tagLst xmlns:p="http://schemas.openxmlformats.org/presentationml/2006/main">
  <p:tag name="KSO_WM_FULL_TEXT_BEAUTIFY_COPY_ID" val="80898"/>
  <p:tag name="KSO_WM_UNIT_PLACING_PICTURE_USER_VIEWPORT" val="{&quot;height&quot;:3367,&quot;width&quot;:7296}"/>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3622.1490418421722,&quot;width&quot;:6543.3243507703774}"/>
  <p:tag name="KSO_WM_UNIT_PLACING_PICTURE_USER_RELATIVERECTANGLE_SMARTMENU" val="{&quot;bottom&quot;:0,&quot;left&quot;:0,&quot;right&quot;:0,&quot;top&quot;:0}"/>
</p:tagLst>
</file>

<file path=ppt/tags/tag183.xml><?xml version="1.0" encoding="utf-8"?>
<p:tagLst xmlns:p="http://schemas.openxmlformats.org/presentationml/2006/main">
  <p:tag name="KSO_WM_FULL_TEXT_BEAUTIFY_COPY_ID" val="80900"/>
  <p:tag name="KSO_WM_UNIT_PLACING_PICTURE_USER_VIEWPORT" val="{&quot;height&quot;:3360,&quot;width&quot;:9164}"/>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3622.1490418421722,&quot;width&quot;:8186.7745261827486}"/>
  <p:tag name="KSO_WM_UNIT_PLACING_PICTURE_USER_RELATIVERECTANGLE_SMARTMENU" val="{&quot;bottom&quot;:0,&quot;left&quot;:0,&quot;right&quot;:0,&quot;top&quot;:0}"/>
</p:tagLst>
</file>

<file path=ppt/tags/tag184.xml><?xml version="1.0" encoding="utf-8"?>
<p:tagLst xmlns:p="http://schemas.openxmlformats.org/presentationml/2006/main">
  <p:tag name="KSO_WM_FULL_TEXT_BEAUTIFY_COPY_ID" val="79878"/>
  <p:tag name="KSO_WM_UNIT_PLACING_PICTURE_USER_VIEWPORT" val="{&quot;height&quot;:2925.0015748031497,&quot;width&quot;:7500}"/>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2840.1713309671636,&quot;width&quot;:7441.3443566336846}"/>
  <p:tag name="KSO_WM_UNIT_PLACING_PICTURE_USER_RELATIVERECTANGLE_SMARTMENU" val="{&quot;bottom&quot;:0,&quot;left&quot;:0,&quot;right&quot;:0,&quot;top&quot;:0}"/>
</p:tagLst>
</file>

<file path=ppt/tags/tag185.xml><?xml version="1.0" encoding="utf-8"?>
<p:tagLst xmlns:p="http://schemas.openxmlformats.org/presentationml/2006/main">
  <p:tag name="KSO_WM_FULL_TEXT_BEAUTIFY_COPY_ID" val="79880"/>
  <p:tag name="KSO_WM_UNIT_PLACING_PICTURE_USER_VIEWPORT" val="{&quot;height&quot;:3284,&quot;width&quot;:7500}"/>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bAb&quot;,&quot;full_picture&quot;:true,&quot;last_full_picture&quot;:&quot;bAb&quot;,&quot;margin&quot;:{&quot;bottom&quot;:20.982741345798473,&quot;top&quot;:20.403223656312861},&quot;scheme&quot;:&quot;4-0&quot;,&quot;spacing&quot;:5}"/>
  <p:tag name="KSO_WM_UNIT_PLACING_PICTURE_USER_VIEWPORT_SMARTMENU" val="{&quot;height&quot;:2840.1713309671636,&quot;width&quot;:7288.7545203194404}"/>
  <p:tag name="KSO_WM_UNIT_PLACING_PICTURE_USER_RELATIVERECTANGLE_SMARTMENU" val="{&quot;bottom&quot;:0,&quot;left&quot;:0,&quot;right&quot;:0,&quot;top&quot;:0}"/>
</p:tagLst>
</file>

<file path=ppt/tags/tag186.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88.xml><?xml version="1.0" encoding="utf-8"?>
<p:tagLst xmlns:p="http://schemas.openxmlformats.org/presentationml/2006/main">
  <p:tag name="KSO_WM_FULL_TEXT_BEAUTIFY_COPY_ID" val="150997142"/>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1-08-30T14:25:22&quot;,&quot;maxSize&quot;:{&quot;size1&quot;:100},&quot;minSize&quot;:{&quot;size1&quot;:100},&quot;normalSize&quot;:{&quot;size1&quot;:100},&quot;subLayout&quot;:[{&quot;id&quot;:&quot;2021-08-30T14:25:22&quot;,&quot;margin&quot;:{&quot;bottom&quot;:2.1170001029968262,&quot;left&quot;:2.5399999618530273,&quot;right&quot;:2.5399999618530273,&quot;top&quot;:2.1170001029968262},&quot;type&quot;:0},{&quot;id&quot;:&quot;2021-08-30T14:25:22&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94.xml><?xml version="1.0" encoding="utf-8"?>
<p:tagLst xmlns:p="http://schemas.openxmlformats.org/presentationml/2006/main">
  <p:tag name="KSO_WM_FULL_TEXT_BEAUTIFY_COPY_ID" val="79874"/>
  <p:tag name="KSO_WM_UNIT_PLACING_PICTURE_USER_VIEWPORT" val="{&quot;height&quot;:4599.3889763779525,&quot;width&quot;:7916.9559055118107}"/>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a&quot;,&quot;full_picture&quot;:true,&quot;last_full_picture&quot;:&quot;a&quot;,&quot;margin&quot;:{&quot;bottom&quot;:95.350682239076832,&quot;top&quot;:94.660789586581416},&quot;scheme&quot;:&quot;2-0&quot;,&quot;spacing&quot;:5}"/>
  <p:tag name="KSO_WM_UNIT_PLACING_PICTURE_USER_VIEWPORT_SMARTMENU" val="{&quot;height&quot;:4599.3897041118344,&quot;width&quot;:7916.9559949725717}"/>
  <p:tag name="KSO_WM_UNIT_PLACING_PICTURE_USER_RELATIVERECTANGLE_SMARTMENU" val="{&quot;bottom&quot;:0,&quot;left&quot;:0,&quot;right&quot;:0,&quot;top&quot;:0}"/>
</p:tagLst>
</file>

<file path=ppt/tags/tag195.xml><?xml version="1.0" encoding="utf-8"?>
<p:tagLst xmlns:p="http://schemas.openxmlformats.org/presentationml/2006/main">
  <p:tag name="KSO_WM_UNIT_PLACING_PICTURE_USER_VIEWPORT" val="{&quot;height&quot;:4599.3889763779525,&quot;width&quot;:7473.1433070866142}"/>
  <p:tag name="KSO_WM_FULL_TEXT_BEAUTIFY_COPY_ID" val="78856"/>
  <p:tag name="KSO_WM_UNIT_VALUE" val="1311*2623"/>
  <p:tag name="KSO_WM_UNIT_HIGHLIGHT" val="0"/>
  <p:tag name="KSO_WM_UNIT_DIAGRAM_ISNUMVISUAL" val="0"/>
  <p:tag name="KSO_WM_UNIT_DIAGRAM_ISREFERUNIT" val="0"/>
  <p:tag name="KSO_WM_UNIT_TYPE" val="d"/>
  <p:tag name="KSO_WM_UNIT_INDEX" val="1"/>
  <p:tag name="KSO_WM_UNIT_ID" val="diagram20207575_1*d*1"/>
  <p:tag name="KSO_WM_TEMPLATE_CATEGORY" val="diagram"/>
  <p:tag name="KSO_WM_TEMPLATE_INDEX" val="20207575"/>
  <p:tag name="KSO_WM_UNIT_LAYERLEVEL" val="1"/>
  <p:tag name="KSO_WM_TAG_VERSION" val="1.0"/>
  <p:tag name="KSO_WM_BEAUTIFY_FLAG" val="#wm#"/>
  <p:tag name="KSO_WM_CHIP_GROUPID" val="5e7310da9a230a26b9e88a19"/>
  <p:tag name="KSO_WM_CHIP_XID" val="5e7310da9a230a26b9e88a1a"/>
  <p:tag name="KSO_WM_UNIT_DEC_AREA_ID" val="1c707c80cd214da69f827760da8349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a193b421954602b69d3d84dd6dbdfe"/>
  <p:tag name="KSO_WM_UNIT_PLACING_PICTURE" val="3ea193b421954602b69d3d84dd6dbdfe"/>
  <p:tag name="KSO_WM_UNIT_SUPPORT_UNIT_TYPE" val="[&quot;l&quot;,&quot;m&quot;,&quot;n&quot;,&quot;o&quot;,&quot;p&quot;,&quot;q&quot;,&quot;r&quot;,&quot;δ&quot;,&quot;ε&quot;,&quot;ζ&quot;,&quot;η&quot;,&quot;d&quot;,&quot;α&quot;,&quot;β&quot;,&quot;θ&quot;]"/>
  <p:tag name="KSO_WM_TEMPLATE_ASSEMBLE_XID" val="60656e6e4054ed1e2fb7f894"/>
  <p:tag name="KSO_WM_TEMPLATE_ASSEMBLE_GROUPID" val="60656e6e4054ed1e2fb7f894"/>
  <p:tag name="KSO_WM_UNIT_PLACING_PICTURE_INFO" val="{&quot;code&quot;:&quot;a&quot;,&quot;full_picture&quot;:true,&quot;last_full_picture&quot;:&quot;a&quot;,&quot;margin&quot;:{&quot;bottom&quot;:95.350682239076832,&quot;top&quot;:94.660789586581416},&quot;scheme&quot;:&quot;2-0&quot;,&quot;spacing&quot;:5}"/>
  <p:tag name="KSO_WM_UNIT_PLACING_PICTURE_USER_VIEWPORT_SMARTMENU" val="{&quot;height&quot;:4599.3897041118344,&quot;width&quot;:7473.1428819805533}"/>
  <p:tag name="KSO_WM_UNIT_PLACING_PICTURE_USER_RELATIVERECTANGLE_SMARTMENU" val="{&quot;bottom&quot;:0,&quot;left&quot;:0,&quot;right&quot;:0,&quot;top&quot;:0}"/>
</p:tagLst>
</file>

<file path=ppt/tags/tag196.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98.xml><?xml version="1.0" encoding="utf-8"?>
<p:tagLst xmlns:p="http://schemas.openxmlformats.org/presentationml/2006/main">
  <p:tag name="KSO_WM_FULL_TEXT_BEAUTIFY_COPY_ID" val="150997141"/>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1-08-30T14:25:36&quot;,&quot;maxSize&quot;:{&quot;size1&quot;:100},&quot;minSize&quot;:{&quot;size1&quot;:100},&quot;normalSize&quot;:{&quot;size1&quot;:100},&quot;subLayout&quot;:[{&quot;id&quot;:&quot;2021-08-30T14:25:36&quot;,&quot;margin&quot;:{&quot;bottom&quot;:2.1170001029968262,&quot;left&quot;:2.5399999618530273,&quot;right&quot;:2.5399999618530273,&quot;top&quot;:2.1170001029968262},&quot;type&quot;:0},{&quot;id&quot;:&quot;2021-08-30T14:25:36&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199.xml><?xml version="1.0" encoding="utf-8"?>
<p:tagLst xmlns:p="http://schemas.openxmlformats.org/presentationml/2006/main">
  <p:tag name="KSO_WM_FULL_TEXT_BEAUTIFY_COPY_ID" val="2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FULL_TEXT_BEAUTIFY_COPY_ID" val="27"/>
</p:tagLst>
</file>

<file path=ppt/tags/tag201.xml><?xml version="1.0" encoding="utf-8"?>
<p:tagLst xmlns:p="http://schemas.openxmlformats.org/presentationml/2006/main">
  <p:tag name="KSO_WM_FULL_TEXT_BEAUTIFY_COPY_ID" val="28"/>
</p:tagLst>
</file>

<file path=ppt/tags/tag202.xml><?xml version="1.0" encoding="utf-8"?>
<p:tagLst xmlns:p="http://schemas.openxmlformats.org/presentationml/2006/main">
  <p:tag name="KSO_WM_FULL_TEXT_BEAUTIFY_COPY_ID" val="29"/>
</p:tagLst>
</file>

<file path=ppt/tags/tag203.xml><?xml version="1.0" encoding="utf-8"?>
<p:tagLst xmlns:p="http://schemas.openxmlformats.org/presentationml/2006/main">
  <p:tag name="KSO_WM_FULL_TEXT_BEAUTIFY_COPY_ID" val="31"/>
</p:tagLst>
</file>

<file path=ppt/tags/tag204.xml><?xml version="1.0" encoding="utf-8"?>
<p:tagLst xmlns:p="http://schemas.openxmlformats.org/presentationml/2006/main">
  <p:tag name="KSO_WM_FULL_TEXT_BEAUTIFY_COPY_ID" val="32"/>
</p:tagLst>
</file>

<file path=ppt/tags/tag205.xml><?xml version="1.0" encoding="utf-8"?>
<p:tagLst xmlns:p="http://schemas.openxmlformats.org/presentationml/2006/main">
  <p:tag name="KSO_WM_FULL_TEXT_BEAUTIFY_COPY_ID" val="33"/>
</p:tagLst>
</file>

<file path=ppt/tags/tag206.xml><?xml version="1.0" encoding="utf-8"?>
<p:tagLst xmlns:p="http://schemas.openxmlformats.org/presentationml/2006/main">
  <p:tag name="KSO_WM_FULL_TEXT_BEAUTIFY_COPY_ID" val="35"/>
</p:tagLst>
</file>

<file path=ppt/tags/tag207.xml><?xml version="1.0" encoding="utf-8"?>
<p:tagLst xmlns:p="http://schemas.openxmlformats.org/presentationml/2006/main">
  <p:tag name="KSO_WM_FULL_TEXT_BEAUTIFY_COPY_ID" val="36"/>
</p:tagLst>
</file>

<file path=ppt/tags/tag208.xml><?xml version="1.0" encoding="utf-8"?>
<p:tagLst xmlns:p="http://schemas.openxmlformats.org/presentationml/2006/main">
  <p:tag name="KSO_WM_FULL_TEXT_BEAUTIFY_COPY_ID" val="37"/>
</p:tagLst>
</file>

<file path=ppt/tags/tag209.xml><?xml version="1.0" encoding="utf-8"?>
<p:tagLst xmlns:p="http://schemas.openxmlformats.org/presentationml/2006/main">
  <p:tag name="KSO_WM_FULL_TEXT_BEAUTIFY_COPY_ID" val="3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FULL_TEXT_BEAUTIFY_COPY_ID" val="40"/>
</p:tagLst>
</file>

<file path=ppt/tags/tag211.xml><?xml version="1.0" encoding="utf-8"?>
<p:tagLst xmlns:p="http://schemas.openxmlformats.org/presentationml/2006/main">
  <p:tag name="KSO_WM_FULL_TEXT_BEAUTIFY_COPY_ID" val="41"/>
</p:tagLst>
</file>

<file path=ppt/tags/tag212.xml><?xml version="1.0" encoding="utf-8"?>
<p:tagLst xmlns:p="http://schemas.openxmlformats.org/presentationml/2006/main">
  <p:tag name="KSO_WM_FULL_TEXT_BEAUTIFY_COPY_ID" val="23"/>
</p:tagLst>
</file>

<file path=ppt/tags/tag213.xml><?xml version="1.0" encoding="utf-8"?>
<p:tagLst xmlns:p="http://schemas.openxmlformats.org/presentationml/2006/main">
  <p:tag name="KSO_WM_FULL_TEXT_BEAUTIFY_COPY_ID" val="24"/>
</p:tagLst>
</file>

<file path=ppt/tags/tag214.xml><?xml version="1.0" encoding="utf-8"?>
<p:tagLst xmlns:p="http://schemas.openxmlformats.org/presentationml/2006/main">
  <p:tag name="KSO_WM_FULL_TEXT_BEAUTIFY_COPY_ID" val="42"/>
</p:tagLst>
</file>

<file path=ppt/tags/tag215.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16.xml><?xml version="1.0" encoding="utf-8"?>
<p:tagLst xmlns:p="http://schemas.openxmlformats.org/presentationml/2006/main">
  <p:tag name="KSO_WM_FULL_TEXT_BEAUTIFY_COPY_ID" val="150997101"/>
</p:tagLst>
</file>

<file path=ppt/tags/tag217.xml><?xml version="1.0" encoding="utf-8"?>
<p:tagLst xmlns:p="http://schemas.openxmlformats.org/presentationml/2006/main">
  <p:tag name="KSO_WM_FULL_TEXT_BEAUTIFY_COPY_ID" val="4"/>
</p:tagLst>
</file>

<file path=ppt/tags/tag218.xml><?xml version="1.0" encoding="utf-8"?>
<p:tagLst xmlns:p="http://schemas.openxmlformats.org/presentationml/2006/main">
  <p:tag name="KSO_WM_FULL_TEXT_BEAUTIFY_COPY_ID" val="182274"/>
  <p:tag name="KSO_WM_UNIT_PLACING_PICTURE_USER_VIEWPORT" val="{&quot;height&quot;:5754,&quot;width&quot;:4433}"/>
</p:tagLst>
</file>

<file path=ppt/tags/tag219.xml><?xml version="1.0" encoding="utf-8"?>
<p:tagLst xmlns:p="http://schemas.openxmlformats.org/presentationml/2006/main">
  <p:tag name="KSO_WM_FULL_TEXT_BEAUTIFY_COPY_ID" val="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21.xml><?xml version="1.0" encoding="utf-8"?>
<p:tagLst xmlns:p="http://schemas.openxmlformats.org/presentationml/2006/main">
  <p:tag name="KSO_WM_FULL_TEXT_BEAUTIFY_COPY_ID" val="150997118"/>
</p:tagLst>
</file>

<file path=ppt/tags/tag222.xml><?xml version="1.0" encoding="utf-8"?>
<p:tagLst xmlns:p="http://schemas.openxmlformats.org/presentationml/2006/main">
  <p:tag name="KSO_WM_UNIT_VALUE" val="888*973"/>
  <p:tag name="KSO_WM_UNIT_HIGHLIGHT" val="0"/>
  <p:tag name="KSO_WM_UNIT_COMPATIBLE" val="0"/>
  <p:tag name="KSO_WM_UNIT_DIAGRAM_ISNUMVISUAL" val="0"/>
  <p:tag name="KSO_WM_UNIT_DIAGRAM_ISREFERUNIT" val="0"/>
  <p:tag name="KSO_WM_UNIT_TYPE" val="d"/>
  <p:tag name="KSO_WM_UNIT_INDEX" val="2"/>
  <p:tag name="KSO_WM_UNIT_ID" val="diagram20213391_1*d*2"/>
  <p:tag name="KSO_WM_TEMPLATE_CATEGORY" val="diagram"/>
  <p:tag name="KSO_WM_TEMPLATE_INDEX" val="20213391"/>
  <p:tag name="KSO_WM_UNIT_LAYERLEVEL" val="1"/>
  <p:tag name="KSO_WM_TAG_VERSION" val="1.0"/>
  <p:tag name="KSO_WM_BEAUTIFY_FLAG" val="#wm#"/>
  <p:tag name="KSO_WM_CHIP_GROUPID" val="5e7310da9a230a26b9e88a19"/>
  <p:tag name="KSO_WM_CHIP_XID" val="5e7310da9a230a26b9e88a1a"/>
  <p:tag name="KSO_WM_UNIT_DEC_AREA_ID" val="483140219260420e9ab56134f945d9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96f331e6ca241e7ba716f695a7e9a94"/>
  <p:tag name="KSO_WM_UNIT_SUPPORT_UNIT_TYPE" val="[&quot;d&quot;,&quot;α&quot;,&quot;β&quot;]"/>
  <p:tag name="KSO_WM_TEMPLATE_ASSEMBLE_XID" val="60656ecd4054ed1e2fb7ffed"/>
  <p:tag name="KSO_WM_TEMPLATE_ASSEMBLE_GROUPID" val="60656ecd4054ed1e2fb7ffed"/>
</p:tagLst>
</file>

<file path=ppt/tags/tag22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24.xml><?xml version="1.0" encoding="utf-8"?>
<p:tagLst xmlns:p="http://schemas.openxmlformats.org/presentationml/2006/main">
  <p:tag name="KSO_WM_FULL_TEXT_BEAUTIFY_COPY_ID" val="150997073"/>
  <p:tag name="KSO_WM_SLIDE_ID" val="diagram2021339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6"/>
  <p:tag name="KSO_WM_SLIDE_POSITION" val="48*46"/>
  <p:tag name="KSO_WM_TAG_VERSION" val="1.0"/>
  <p:tag name="KSO_WM_BEAUTIFY_FLAG" val="#wm#"/>
  <p:tag name="KSO_WM_TEMPLATE_CATEGORY" val="diagram"/>
  <p:tag name="KSO_WM_TEMPLATE_INDEX" val="20213391"/>
  <p:tag name="KSO_WM_SLIDE_LAYOUT" val="a_d_f"/>
  <p:tag name="KSO_WM_SLIDE_LAYOUT_CNT" val="1_2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1-04-01T15:18:46&quot;,&quot;maxSize&quot;:{&quot;size1&quot;:40.299999999999997},&quot;minSize&quot;:{&quot;size1&quot;:40.299999999999997},&quot;normalSize&quot;:{&quot;size1&quot;:40.299999999999997},&quot;subLayout&quot;:[{&quot;id&quot;:&quot;2021-04-01T15:18:46&quot;,&quot;maxSize&quot;:{&quot;size1&quot;:66.599999999999994},&quot;minSize&quot;:{&quot;size1&quot;:44.5},&quot;normalSize&quot;:{&quot;size1&quot;:57.734077750206779},&quot;subLayout&quot;:[{&quot;id&quot;:&quot;2021-04-01T15:18:46&quot;,&quot;margin&quot;:{&quot;bottom&quot;:0.026000002399086952,&quot;left&quot;:1.6929999589920044,&quot;right&quot;:1.6929999589920044,&quot;top&quot;:1.6929999589920044},&quot;type&quot;:0},{&quot;id&quot;:&quot;2021-04-01T15:18:47&quot;,&quot;margin&quot;:{&quot;bottom&quot;:0.026000002399086952,&quot;left&quot;:1.6929999589920044,&quot;right&quot;:1.6929999589920044,&quot;top&quot;:0.43599998950958252},&quot;type&quot;:0}],&quot;type&quot;:0},{&quot;direction&quot;:1,&quot;id&quot;:&quot;2021-04-01T15:18:46&quot;,&quot;maxSize&quot;:{&quot;size1&quot;:46.299643166859944},&quot;minSize&quot;:{&quot;size1&quot;:33.799643166859944},&quot;normalSize&quot;:{&quot;size1&quot;:45.830893166859937},&quot;subLayout&quot;:[{&quot;id&quot;:&quot;2021-04-01T15:18:46&quot;,&quot;margin&quot;:{&quot;bottom&quot;:1.6929999589920044,&quot;left&quot;:1.6929999589920044,&quot;right&quot;:0.026000002399086952,&quot;top&quot;:0.78100007772445679},&quot;type&quot;:0},{&quot;id&quot;:&quot;2021-04-01T15:18:46&quot;,&quot;margin&quot;:{&quot;bottom&quot;:1.6929999589920044,&quot;left&quot;:1.2439998388290405,&quot;right&quot;:1.6929999589920044,&quot;top&quot;:0.78100007772445679},&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20553136823a5e61c3"/>
  <p:tag name="KSO_WM_CHIP_FILLPROP" val="[[{&quot;text_align&quot;:&quot;lt&quot;,&quot;text_direction&quot;:&quot;horizontal&quot;,&quot;support_big_font&quot;:false,&quot;fill_id&quot;:&quot;a975a815398647edabe6ae25ee50b9f1&quot;,&quot;fill_align&quot;:&quot;lt&quot;,&quot;chip_types&quot;:[&quot;header&quot;]},{&quot;text_align&quot;:&quot;lt&quot;,&quot;text_direction&quot;:&quot;horizontal&quot;,&quot;support_big_font&quot;:false,&quot;fill_id&quot;:&quot;3ab4ce1d92d44295a92263d29ca4953e&quot;,&quot;fill_align&quot;:&quot;lt&quot;,&quot;chip_types&quot;:[&quot;text&quot;]},{&quot;text_align&quot;:&quot;lt&quot;,&quot;text_direction&quot;:&quot;horizontal&quot;,&quot;support_features&quot;:[&quot;collage&quot;],&quot;support_big_font&quot;:false,&quot;fill_id&quot;:&quot;3cc1466f4ba843ae8d9f44591201422e&quot;,&quot;fill_align&quot;:&quot;lt&quot;,&quot;chip_types&quot;:[&quot;text&quot;,&quot;picture&quot;,&quot;chart&quot;,&quot;table&quot;]},{&quot;text_align&quot;:&quot;lm&quot;,&quot;text_direction&quot;:&quot;horizontal&quot;,&quot;support_features&quot;:[&quot;collage&quot;],&quot;support_big_font&quot;:false,&quot;fill_id&quot;:&quot;4639e7f801624b65be06fac35e8818ff&quot;,&quot;fill_align&quot;:&quot;lm&quot;,&quot;chip_types&quot;:[&quot;picture&quot;,&quot;chart&quot;,&quot;table&quot;,&quot;video&quot;]}]]"/>
  <p:tag name="FIXED_XID_TMP" val="5f5ee1ca4d6848d78f644aec"/>
  <p:tag name="KSO_WM_CHIP_DECFILLPROP" val="[]"/>
  <p:tag name="KSO_WM_CHIP_GROUPID" val="5f5ee1ca4d6848d78f644aec"/>
  <p:tag name="KSO_WM_SLIDE_BK_DARK_LIGHT" val="2"/>
  <p:tag name="KSO_WM_SLIDE_BACKGROUND_TYPE" val="frame"/>
  <p:tag name="KSO_WM_SLIDE_SUPPORT_FEATURE_TYPE" val="0"/>
  <p:tag name="KSO_WM_TEMPLATE_ASSEMBLE_XID" val="60656ecd4054ed1e2fb7ffed"/>
  <p:tag name="KSO_WM_TEMPLATE_ASSEMBLE_GROUPID" val="60656ecd4054ed1e2fb7ffed"/>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9028_1*i*10"/>
  <p:tag name="KSO_WM_TEMPLATE_CATEGORY" val="diagram"/>
  <p:tag name="KSO_WM_TEMPLATE_INDEX" val="20209028"/>
  <p:tag name="KSO_WM_UNIT_LAYERLEVEL" val="1"/>
  <p:tag name="KSO_WM_TAG_VERSION" val="1.0"/>
  <p:tag name="KSO_WM_BEAUTIFY_FLAG" val="#wm#"/>
  <p:tag name="KSO_WM_UNIT_BLOCK" val="0"/>
  <p:tag name="KSO_WM_UNIT_SM_LIMIT_TYPE" val="0"/>
  <p:tag name="KSO_WM_UNIT_DEC_AREA_ID" val="a5afc18e93b046b7a5e21a24f4b14aa0"/>
  <p:tag name="KSO_WM_UNIT_DECORATE_INFO" val="{&quot;DecorateInfoH&quot;:{&quot;IsAbs&quot;:true},&quot;DecorateInfoW&quot;:{&quot;IsAbs&quot;:true},&quot;DecorateInfoX&quot;:{&quot;IsAbs&quot;:true,&quot;Pos&quot;:1},&quot;DecorateInfoY&quot;:{&quot;IsAbs&quot;:true,&quot;Pos&quot;:1},&quot;ReferentInfo&quot;:{&quot;Id&quot;:&quot;2310885a3447419cad22d92fbd8299d2&quot;,&quot;X&quot;:{&quot;Pos&quot;:1},&quot;Y&quot;:{&quot;Pos&quot;:2}},&quot;whChangeMode&quot;:0}"/>
  <p:tag name="KSO_WM_CHIP_GROUPID" val="5efd9ea781ee359a788b1dff"/>
  <p:tag name="KSO_WM_CHIP_XID" val="5efd9ea781ee359a788b1e00"/>
  <p:tag name="KSO_WM_UNIT_LINE_FORE_SCHEMECOLOR_INDEX_BRIGHTNESS" val="-0.25"/>
  <p:tag name="KSO_WM_UNIT_LINE_FORE_SCHEMECOLOR_INDEX" val="14"/>
  <p:tag name="KSO_WM_UNIT_LINE_FILL_TYPE" val="2"/>
  <p:tag name="KSO_WM_TEMPLATE_ASSEMBLE_XID" val="60656e884054ed1e2fb7faec"/>
  <p:tag name="KSO_WM_TEMPLATE_ASSEMBLE_GROUPID" val="60656e884054ed1e2fb7faec"/>
</p:tagLst>
</file>

<file path=ppt/tags/tag22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28_1*f*1"/>
  <p:tag name="KSO_WM_TEMPLATE_CATEGORY" val="diagram"/>
  <p:tag name="KSO_WM_TEMPLATE_INDEX" val="20209028"/>
  <p:tag name="KSO_WM_UNIT_LAYERLEVEL" val="1"/>
  <p:tag name="KSO_WM_TAG_VERSION" val="1.0"/>
  <p:tag name="KSO_WM_BEAUTIFY_FLAG" val="#wm#"/>
  <p:tag name="KSO_WM_UNIT_DEFAULT_FONT" val="14;20;2"/>
  <p:tag name="KSO_WM_UNIT_BLOCK" val="0"/>
  <p:tag name="KSO_WM_UNIT_VALUE" val="155"/>
  <p:tag name="KSO_WM_UNIT_SHOW_EDIT_AREA_INDICATION" val="1"/>
  <p:tag name="KSO_WM_CHIP_GROUPID" val="5e6b05596848fb12bee65ac8"/>
  <p:tag name="KSO_WM_CHIP_XID" val="5e6b05596848fb12bee65aca"/>
  <p:tag name="KSO_WM_UNIT_DEC_AREA_ID" val="e1f701cd4b3f4f4ebbd92e0c7a02b73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ba731373ac44410b77fbaa89d95202d"/>
  <p:tag name="KSO_WM_UNIT_SUPPORT_BIG_FONT" val="1"/>
  <p:tag name="KSO_WM_UNIT_SUPPORT_UNIT_TYPE" val="[&quot;d&quot;]"/>
  <p:tag name="KSO_WM_UNIT_TEXT_FILL_FORE_SCHEMECOLOR_INDEX_BRIGHTNESS" val="0.25"/>
  <p:tag name="KSO_WM_UNIT_TEXT_FILL_FORE_SCHEMECOLOR_INDEX" val="13"/>
  <p:tag name="KSO_WM_UNIT_TEXT_FILL_TYPE" val="1"/>
  <p:tag name="KSO_WM_TEMPLATE_ASSEMBLE_XID" val="60656e884054ed1e2fb7faec"/>
  <p:tag name="KSO_WM_TEMPLATE_ASSEMBLE_GROUPID" val="60656e884054ed1e2fb7faec"/>
</p:tagLst>
</file>

<file path=ppt/tags/tag22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28.xml><?xml version="1.0" encoding="utf-8"?>
<p:tagLst xmlns:p="http://schemas.openxmlformats.org/presentationml/2006/main">
  <p:tag name="KSO_WM_FULL_TEXT_BEAUTIFY_COPY_ID" val="150997139"/>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40},&quot;minSize&quot;:{&quot;size1&quot;:31.100000000000001},&quot;normalSize&quot;:{&quot;size1&quot;:37.899999999999999},&quot;subLayout&quot;:[{&quot;id&quot;:&quot;2021-04-01T15:04:58&quot;,&quot;margin&quot;:{&quot;bottom&quot;:0,&quot;left&quot;:5.5029997825622559,&quot;right&quot;:5.9270000457763672,&quot;top&quot;:3.809999942779541},&quot;type&quot;:0},{&quot;id&quot;:&quot;2021-04-01T15:04:58&quot;,&quot;margin&quot;:{&quot;bottom&quot;:3.3870000839233398,&quot;left&quot;:5.5029997825622559,&quot;right&quot;:5.9270000457763672,&quot;top&quot;:1.6929999589920044},&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f82e8f081cf7470ea5c2568bdc877b2b&quot;,&quot;fill_align&quot;:&quot;lm&quot;,&quot;chip_types&quot;:[&quot;header&quot;]},{&quot;text_align&quot;:&quot;lm&quot;,&quot;text_direction&quot;:&quot;horizontal&quot;,&quot;support_features&quot;:[&quot;collage&quot;,&quot;carousel&quot;],&quot;support_big_font&quot;:true,&quot;fill_id&quot;:&quot;82e4272de7e64849bcefb55c71fcddb0&quot;,&quot;fill_align&quot;:&quot;lm&quot;,&quot;chip_types&quot;:[&quot;text&quot;,&quot;picture&quot;]}]]"/>
  <p:tag name="KSO_WM_SLIDE_ID" val="diagram2020902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14*473"/>
  <p:tag name="KSO_WM_SLIDE_POSITION" val="19*33"/>
  <p:tag name="KSO_WM_TAG_VERSION" val="1.0"/>
  <p:tag name="KSO_WM_BEAUTIFY_FLAG" val="#wm#"/>
  <p:tag name="KSO_WM_TEMPLATE_CATEGORY" val="diagram"/>
  <p:tag name="KSO_WM_TEMPLATE_INDEX" val="20209028"/>
  <p:tag name="KSO_WM_SLIDE_LAYOUT" val="a_f"/>
  <p:tag name="KSO_WM_SLIDE_LAYOUT_CNT" val="1_1"/>
  <p:tag name="KSO_WM_CHIP_XID" val="5efd9ea781ee359a788b1e00"/>
  <p:tag name="KSO_WM_CHIP_DECFILLPROP" val="[]"/>
  <p:tag name="KSO_WM_SLIDE_BACKGROUND" val="[&quot;general&quot;]"/>
  <p:tag name="KSO_WM_CHIP_GROUPID" val="5efd9ea781ee359a788b1dff"/>
  <p:tag name="KSO_WM_SLIDE_BK_DARK_LIGHT" val="2"/>
  <p:tag name="KSO_WM_SLIDE_BACKGROUND_TYPE" val="general"/>
  <p:tag name="KSO_WM_SLIDE_SUPPORT_FEATURE_TYPE" val="0"/>
  <p:tag name="KSO_WM_TEMPLATE_ASSEMBLE_XID" val="60656e884054ed1e2fb7faec"/>
  <p:tag name="KSO_WM_TEMPLATE_ASSEMBLE_GROUPID" val="60656e884054ed1e2fb7faec"/>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08_1*i*1"/>
  <p:tag name="KSO_WM_TEMPLATE_CATEGORY" val="diagram"/>
  <p:tag name="KSO_WM_TEMPLATE_INDEX" val="20208608"/>
  <p:tag name="KSO_WM_UNIT_LAYERLEVEL" val="1"/>
  <p:tag name="KSO_WM_TAG_VERSION" val="1.0"/>
  <p:tag name="KSO_WM_BEAUTIFY_FLAG" val="#wm#"/>
  <p:tag name="KSO_WM_UNIT_BLOCK" val="0"/>
  <p:tag name="KSO_WM_UNIT_SM_LIMIT_TYPE" val="1"/>
  <p:tag name="KSO_WM_UNIT_DEC_AREA_ID" val="57dadeb95ab44bae952665e5e2adc44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VALUE" val="12"/>
  <p:tag name="KSO_WM_TEMPLATE_ASSEMBLE_XID" val="60656e7a4054ed1e2fb7f9a4"/>
  <p:tag name="KSO_WM_TEMPLATE_ASSEMBLE_GROUPID" val="60656e7a4054ed1e2fb7f9a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8608_1*h_f*1_1"/>
  <p:tag name="KSO_WM_TEMPLATE_CATEGORY" val="diagram"/>
  <p:tag name="KSO_WM_TEMPLATE_INDEX" val="20208608"/>
  <p:tag name="KSO_WM_UNIT_LAYERLEVEL" val="1_1"/>
  <p:tag name="KSO_WM_TAG_VERSION" val="1.0"/>
  <p:tag name="KSO_WM_BEAUTIFY_FLAG" val="#wm#"/>
  <p:tag name="KSO_WM_UNIT_SUBTYPE" val="a"/>
  <p:tag name="KSO_WM_UNIT_DEFAULT_FONT" val="14;20;2"/>
  <p:tag name="KSO_WM_UNIT_BLOCK" val="0"/>
  <p:tag name="KSO_WM_UNIT_VALUE" val="170"/>
  <p:tag name="KSO_WM_UNIT_SHOW_EDIT_AREA_INDICATION" val="1"/>
  <p:tag name="KSO_WM_CHIP_GROUPID" val="5e6b05b36848fb12bee65ad8"/>
  <p:tag name="KSO_WM_CHIP_XID" val="5e6b05b36848fb12bee65ada"/>
  <p:tag name="KSO_WM_UNIT_DEC_AREA_ID" val="07ffc1b8994a4bebbe0fcace810100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8a2a62a8af14ac89ad76e3cde9eb9da"/>
  <p:tag name="KSO_WM_UNIT_TEXT_FILL_FORE_SCHEMECOLOR_INDEX_BRIGHTNESS" val="0.25"/>
  <p:tag name="KSO_WM_UNIT_TEXT_FILL_FORE_SCHEMECOLOR_INDEX" val="13"/>
  <p:tag name="KSO_WM_UNIT_TEXT_FILL_TYPE" val="1"/>
  <p:tag name="KSO_WM_TEMPLATE_ASSEMBLE_XID" val="60656e7a4054ed1e2fb7f9a4"/>
  <p:tag name="KSO_WM_TEMPLATE_ASSEMBLE_GROUPID" val="60656e7a4054ed1e2fb7f9a4"/>
</p:tagLst>
</file>

<file path=ppt/tags/tag23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32.xml><?xml version="1.0" encoding="utf-8"?>
<p:tagLst xmlns:p="http://schemas.openxmlformats.org/presentationml/2006/main">
  <p:tag name="KSO_WM_FULL_TEXT_BEAUTIFY_COPY_ID" val="150997119"/>
  <p:tag name="KSO_WM_SLIDE_ID" val="diagram2020860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83.954*168.701"/>
  <p:tag name="KSO_WM_SLIDE_POSITION" val="144*227.301"/>
  <p:tag name="KSO_WM_TAG_VERSION" val="1.0"/>
  <p:tag name="KSO_WM_BEAUTIFY_FLAG" val="#wm#"/>
  <p:tag name="KSO_WM_TEMPLATE_CATEGORY" val="diagram"/>
  <p:tag name="KSO_WM_TEMPLATE_INDEX" val="20208608"/>
  <p:tag name="KSO_WM_SLIDE_LAYOUT" val="a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23&quot;,&quot;maxSize&quot;:{&quot;size1&quot;:31.100000000000001},&quot;minSize&quot;:{&quot;size1&quot;:26.699999999999999},&quot;normalSize&quot;:{&quot;size1&quot;:28.899999999999999},&quot;subLayout&quot;:[{&quot;id&quot;:&quot;2021-04-01T15:01:23&quot;,&quot;margin&quot;:{&quot;bottom&quot;:0.026000002399086952,&quot;left&quot;:5.0799999237060547,&quot;right&quot;:6.7729997634887695,&quot;top&quot;:2.9630000591278076},&quot;type&quot;:0},{&quot;id&quot;:&quot;2021-04-01T15:01:23&quot;,&quot;margin&quot;:{&quot;bottom&quot;:4.2329998016357422,&quot;left&quot;:5.0799999237060547,&quot;right&quot;:4.6560001373291016,&quot;top&quot;:0.84700000286102295},&quot;maxSize&quot;:{&quot;size1&quot;:33.356298071425144},&quot;minSize&quot;:{&quot;size1&quot;:17.456298071425135},&quot;normalSize&quot;:{&quot;size1&quot;:25.582307343707264},&quot;subLayout&quot;:[{&quot;id&quot;:&quot;2021-04-01T15:01:23&quot;,&quot;margin&quot;:{&quot;bottom&quot;:0.046929728239774704,&quot;left&quot;:5.0799999237060547,&quot;right&quot;:4.6560001373291016,&quot;top&quot;:0.84700000286102295},&quot;type&quot;:0},{&quot;id&quot;:&quot;2021-04-01T15:01:23&quot;,&quot;margin&quot;:{&quot;bottom&quot;:4.2329998016357422,&quot;left&quot;:5.0799999237060547,&quot;right&quot;:4.6560001373291016,&quot;top&quot;:0.14886191487312317},&quot;type&quot;:0}],&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4c25ca0ca5c40f185466383f79d5c7d&quot;,&quot;fill_align&quot;:&quot;lm&quot;,&quot;chip_types&quot;:[&quot;header&quot;]},{&quot;text_align&quot;:&quot;lm&quot;,&quot;text_direction&quot;:&quot;horizontal&quot;,&quot;support_big_font&quot;:false,&quot;fill_id&quot;:&quot;d48b62735a09469bb829c88fb0d6fc75&quot;,&quot;fill_align&quot;:&quot;lm&quot;,&quot;chip_types&quot;:[&quot;diagram&quot;,&quot;pictext&quot;,&quot;text&quot;,&quot;picture&quot;,&quot;chart&quot;,&quot;table&quot;,&quot;video&quot;]}]]"/>
  <p:tag name="KSO_WM_SLIDE_CAN_ADD_NAVIGATION" val="1"/>
  <p:tag name="KSO_WM_CHIP_XID" val="5ef20bd7a491bb0086638afc"/>
  <p:tag name="KSO_WM_CHIP_DECFILLPROP" val="[]"/>
  <p:tag name="KSO_WM_CHIP_GROUPID" val="5ef20bd7a491bb0086638afb"/>
  <p:tag name="KSO_WM_SLIDE_BK_DARK_LIGHT" val="2"/>
  <p:tag name="KSO_WM_SLIDE_BACKGROUND_TYPE" val="general"/>
  <p:tag name="KSO_WM_SLIDE_SUPPORT_FEATURE_TYPE" val="0"/>
  <p:tag name="KSO_WM_TEMPLATE_ASSEMBLE_XID" val="60656e7a4054ed1e2fb7f9a4"/>
  <p:tag name="KSO_WM_TEMPLATE_ASSEMBLE_GROUPID" val="60656e7a4054ed1e2fb7f9a4"/>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553_1*i*3"/>
  <p:tag name="KSO_WM_TEMPLATE_CATEGORY" val="diagram"/>
  <p:tag name="KSO_WM_TEMPLATE_INDEX" val="20208553"/>
  <p:tag name="KSO_WM_UNIT_LAYERLEVEL" val="1"/>
  <p:tag name="KSO_WM_TAG_VERSION" val="1.0"/>
  <p:tag name="KSO_WM_BEAUTIFY_FLAG" val="#wm#"/>
  <p:tag name="KSO_WM_UNIT_BLOCK" val="0"/>
  <p:tag name="KSO_WM_UNIT_SM_LIMIT_TYPE" val="2"/>
  <p:tag name="KSO_WM_UNIT_DEC_AREA_ID" val="9f1b9e2bd0304783b977ef30638614f2"/>
  <p:tag name="KSO_WM_UNIT_DECORATE_INFO" val="{&quot;DecorateInfoH&quot;:{&quot;IsAbs&quot;:true},&quot;DecorateInfoW&quot;:{&quot;IsAbs&quot;:true},&quot;DecorateInfoX&quot;:{&quot;IsAbs&quot;:true,&quot;Pos&quot;:1},&quot;DecorateInfoY&quot;:{&quot;IsAbs&quot;:true,&quot;Pos&quot;:1},&quot;ReferentInfo&quot;:{&quot;Id&quot;:&quot;0d09af6e273448cb8ad12f1054fd95e6;0474e69d7a9341a29127ca360dd98bca&quot;,&quot;X&quot;:{&quot;Pos&quot;:1},&quot;Y&quot;:{&quot;Pos&quot;:1}},&quot;whChangeMode&quot;:0}"/>
  <p:tag name="KSO_WM_CHIP_GROUPID" val="5ef2fbd8f1c417157da4526e"/>
  <p:tag name="KSO_WM_CHIP_XID" val="5ef2fbd8f1c417157da4526f"/>
  <p:tag name="KSO_WM_UNIT_FILL_FORE_SCHEMECOLOR_INDEX_BRIGHTNESS" val="0"/>
  <p:tag name="KSO_WM_UNIT_FILL_FORE_SCHEMECOLOR_INDEX" val="16"/>
  <p:tag name="KSO_WM_UNIT_FILL_TYPE" val="1"/>
  <p:tag name="KSO_WM_UNIT_SHADOW_SCHEMECOLOR_INDEX_BRIGHTNESS" val="0.05"/>
  <p:tag name="KSO_WM_UNIT_SHADOW_SCHEMECOLOR_INDEX" val="13"/>
  <p:tag name="KSO_WM_UNIT_TEXT_FILL_FORE_SCHEMECOLOR_INDEX_BRIGHTNESS" val="0"/>
  <p:tag name="KSO_WM_UNIT_TEXT_FILL_FORE_SCHEMECOLOR_INDEX" val="14"/>
  <p:tag name="KSO_WM_UNIT_TEXT_FILL_TYPE" val="1"/>
  <p:tag name="KSO_WM_UNIT_VALUE" val="840"/>
  <p:tag name="KSO_WM_TEMPLATE_ASSEMBLE_XID" val="60656e7a4054ed1e2fb7f9a9"/>
  <p:tag name="KSO_WM_TEMPLATE_ASSEMBLE_GROUPID" val="60656e7a4054ed1e2fb7f9a9"/>
</p:tagLst>
</file>

<file path=ppt/tags/tag234.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40"/>
  <p:tag name="KSO_WM_UNIT_HIGHLIGHT" val="0"/>
  <p:tag name="KSO_WM_UNIT_COMPATIBLE" val="0"/>
  <p:tag name="KSO_WM_UNIT_DIAGRAM_ISNUMVISUAL" val="0"/>
  <p:tag name="KSO_WM_UNIT_DIAGRAM_ISREFERUNIT" val="0"/>
  <p:tag name="KSO_WM_UNIT_TYPE" val="h_a"/>
  <p:tag name="KSO_WM_UNIT_INDEX" val="1_1"/>
  <p:tag name="KSO_WM_UNIT_ID" val="diagram20208553_1*h_a*1_1"/>
  <p:tag name="KSO_WM_TEMPLATE_CATEGORY" val="diagram"/>
  <p:tag name="KSO_WM_TEMPLATE_INDEX" val="20208553"/>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0d09af6e273448cb8ad12f1054fd95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980452b7b7248179539d825915efb1f"/>
  <p:tag name="KSO_WM_UNIT_SUPPORT_BIG_FONT" val="1"/>
  <p:tag name="KSO_WM_UNIT_TEXT_FILL_FORE_SCHEMECOLOR_INDEX_BRIGHTNESS" val="0"/>
  <p:tag name="KSO_WM_UNIT_TEXT_FILL_FORE_SCHEMECOLOR_INDEX" val="13"/>
  <p:tag name="KSO_WM_UNIT_TEXT_FILL_TYPE" val="1"/>
  <p:tag name="KSO_WM_TEMPLATE_ASSEMBLE_XID" val="60656e7a4054ed1e2fb7f9a9"/>
  <p:tag name="KSO_WM_TEMPLATE_ASSEMBLE_GROUPID" val="60656e7a4054ed1e2fb7f9a9"/>
</p:tagLst>
</file>

<file path=ppt/tags/tag235.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8553_1*h_f*1_1"/>
  <p:tag name="KSO_WM_TEMPLATE_CATEGORY" val="diagram"/>
  <p:tag name="KSO_WM_TEMPLATE_INDEX" val="20208553"/>
  <p:tag name="KSO_WM_UNIT_LAYERLEVEL" val="1_1"/>
  <p:tag name="KSO_WM_TAG_VERSION" val="1.0"/>
  <p:tag name="KSO_WM_BEAUTIFY_FLAG" val="#wm#"/>
  <p:tag name="KSO_WM_UNIT_SUBTYPE" val="a"/>
  <p:tag name="KSO_WM_UNIT_DEFAULT_FONT" val="14;20;2"/>
  <p:tag name="KSO_WM_UNIT_BLOCK" val="0"/>
  <p:tag name="KSO_WM_UNIT_VALUE" val="240"/>
  <p:tag name="KSO_WM_UNIT_SHOW_EDIT_AREA_INDICATION" val="1"/>
  <p:tag name="KSO_WM_CHIP_GROUPID" val="5e6b05b36848fb12bee65ad8"/>
  <p:tag name="KSO_WM_CHIP_XID" val="5e6b05b36848fb12bee65ada"/>
  <p:tag name="KSO_WM_UNIT_DEC_AREA_ID" val="0474e69d7a9341a29127ca360dd98bc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980452b7b7248179539d825915efb1f"/>
  <p:tag name="KSO_WM_UNIT_SUPPORT_BIG_FONT" val="1"/>
  <p:tag name="KSO_WM_UNIT_TEXT_FILL_FORE_SCHEMECOLOR_INDEX_BRIGHTNESS" val="0.25"/>
  <p:tag name="KSO_WM_UNIT_TEXT_FILL_FORE_SCHEMECOLOR_INDEX" val="13"/>
  <p:tag name="KSO_WM_UNIT_TEXT_FILL_TYPE" val="1"/>
  <p:tag name="KSO_WM_TEMPLATE_ASSEMBLE_XID" val="60656e7a4054ed1e2fb7f9a9"/>
  <p:tag name="KSO_WM_TEMPLATE_ASSEMBLE_GROUPID" val="60656e7a4054ed1e2fb7f9a9"/>
</p:tagLst>
</file>

<file path=ppt/tags/tag23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237.xml><?xml version="1.0" encoding="utf-8"?>
<p:tagLst xmlns:p="http://schemas.openxmlformats.org/presentationml/2006/main">
  <p:tag name="KSO_WM_FULL_TEXT_BEAUTIFY_COPY_ID" val="150997120"/>
  <p:tag name="KSO_WM_SLIDE_ID" val="diagram2020855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15.954*204.702"/>
  <p:tag name="KSO_WM_SLIDE_POSITION" val="72*227.301"/>
  <p:tag name="KSO_WM_TAG_VERSION" val="1.0"/>
  <p:tag name="KSO_WM_BEAUTIFY_FLAG" val="#wm#"/>
  <p:tag name="KSO_WM_TEMPLATE_CATEGORY" val="diagram"/>
  <p:tag name="KSO_WM_TEMPLATE_INDEX" val="20208553"/>
  <p:tag name="KSO_WM_SLIDE_LAYOUT" val="a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01:26&quot;,&quot;maxSize&quot;:{&quot;size1&quot;:24.399999999999999},&quot;minSize&quot;:{&quot;size1&quot;:22.399999999999999},&quot;normalSize&quot;:{&quot;size1&quot;:22.399999999999999},&quot;subLayout&quot;:[{&quot;id&quot;:&quot;2021-04-01T15:01:26&quot;,&quot;margin&quot;:{&quot;bottom&quot;:0.026000002399086952,&quot;left&quot;:2.5399999618530273,&quot;right&quot;:9.3129997253417969,&quot;top&quot;:2.1170001029968262},&quot;type&quot;:0},{&quot;id&quot;:&quot;2021-04-01T15:01:26&quot;,&quot;margin&quot;:{&quot;bottom&quot;:2.9630000591278076,&quot;left&quot;:2.5399999618530273,&quot;right&quot;:2.5399999618530273,&quot;top&quot;:2.0899999141693115},&quot;maxSize&quot;:{&quot;size1&quot;:40.270400456810506},&quot;minSize&quot;:{&quot;size1&quot;:24.370400456810497},&quot;normalSize&quot;:{&quot;size1&quot;:31.81575173592466},&quot;subLayout&quot;:[{&quot;id&quot;:&quot;2021-04-01T15:01:26&quot;,&quot;margin&quot;:{&quot;bottom&quot;:0.046930205076932907,&quot;left&quot;:2.5399999618530273,&quot;right&quot;:2.5399999618530273,&quot;top&quot;:2.0899999141693115},&quot;type&quot;:0},{&quot;id&quot;:&quot;2021-04-01T15:01:26&quot;,&quot;margin&quot;:{&quot;bottom&quot;:2.9630000591278076,&quot;left&quot;:2.5399999618530273,&quot;right&quot;:2.5399999618530273,&quot;top&quot;:0.14886131882667542},&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a6a0dfab663e44c2ba920b65ae69ae35&quot;,&quot;fill_align&quot;:&quot;lm&quot;,&quot;chip_types&quot;:[&quot;header&quot;]},{&quot;text_align&quot;:&quot;lm&quot;,&quot;text_direction&quot;:&quot;horizontal&quot;,&quot;support_features&quot;:[&quot;collage&quot;,&quot;carousel&quot;],&quot;support_big_font&quot;:true,&quot;fill_id&quot;:&quot;374ccdda6b66494bba78fc484e66cf01&quot;,&quot;fill_align&quot;:&quot;cm&quot;,&quot;chip_types&quot;:[&quot;diagram&quot;,&quot;pictext&quot;,&quot;text&quot;,&quot;picture&quot;,&quot;chart&quot;,&quot;table&quot;,&quot;video&quot;]}]]"/>
  <p:tag name="KSO_WM_CHIP_XID" val="5ef2fbd8f1c417157da4526f"/>
  <p:tag name="KSO_WM_CHIP_DECFILLPROP" val="[]"/>
  <p:tag name="KSO_WM_CHIP_GROUPID" val="5ef2fbd8f1c417157da4526e"/>
  <p:tag name="KSO_WM_SLIDE_BK_DARK_LIGHT" val="2"/>
  <p:tag name="KSO_WM_SLIDE_BACKGROUND_TYPE" val="general"/>
  <p:tag name="KSO_WM_SLIDE_SUPPORT_FEATURE_TYPE" val="0"/>
  <p:tag name="KSO_WM_TEMPLATE_ASSEMBLE_XID" val="60656e7a4054ed1e2fb7f9a9"/>
  <p:tag name="KSO_WM_TEMPLATE_ASSEMBLE_GROUPID" val="60656e7a4054ed1e2fb7f9a9"/>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968_1*i*1"/>
  <p:tag name="KSO_WM_UNIT_LAYERLEVEL" val="1"/>
  <p:tag name="KSO_WM_TAG_VERSION" val="1.0"/>
  <p:tag name="KSO_WM_BEAUTIFY_FLAG" val="#wm#"/>
  <p:tag name="KSO_WM_UNIT_SUBTYPE" val="h"/>
  <p:tag name="KSO_WM_SLIDE_BACKGROUND_TYPE" val="frame"/>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1968"/>
  <p:tag name="KSO_WM_UNIT_VALUE" val="1150"/>
  <p:tag name="KSO_WM_TEMPLATE_ASSEMBLE_XID" val="60656f244054ed1e2fb80430"/>
  <p:tag name="KSO_WM_TEMPLATE_ASSEMBLE_GROUPID" val="60656f244054ed1e2fb80430"/>
</p:tagLst>
</file>

<file path=ppt/tags/tag23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68_1*f*1"/>
  <p:tag name="KSO_WM_TEMPLATE_CATEGORY" val="diagram"/>
  <p:tag name="KSO_WM_TEMPLATE_INDEX" val="20211968"/>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59ed0e3de58a45118065a29ddb15d8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3f55c0beffcc4535bc18273eccb0b511"/>
  <p:tag name="KSO_WM_UNIT_TEXT_FILL_FORE_SCHEMECOLOR_INDEX_BRIGHTNESS" val="0.25"/>
  <p:tag name="KSO_WM_UNIT_TEXT_FILL_FORE_SCHEMECOLOR_INDEX" val="13"/>
  <p:tag name="KSO_WM_UNIT_TEXT_FILL_TYPE" val="1"/>
  <p:tag name="KSO_WM_TEMPLATE_ASSEMBLE_XID" val="60656f244054ed1e2fb80430"/>
  <p:tag name="KSO_WM_TEMPLATE_ASSEMBLE_GROUPID" val="60656f244054ed1e2fb8043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VALUE" val="1269*1438"/>
  <p:tag name="KSO_WM_UNIT_HIGHLIGHT" val="0"/>
  <p:tag name="KSO_WM_UNIT_COMPATIBLE" val="0"/>
  <p:tag name="KSO_WM_UNIT_DIAGRAM_ISNUMVISUAL" val="0"/>
  <p:tag name="KSO_WM_UNIT_DIAGRAM_ISREFERUNIT" val="0"/>
  <p:tag name="KSO_WM_UNIT_TYPE" val="d"/>
  <p:tag name="KSO_WM_UNIT_INDEX" val="2"/>
  <p:tag name="KSO_WM_UNIT_ID" val="diagram20211968_1*d*2"/>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3ff30a99956941239dd5744ed0ee2b8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b4e82c6809a4d6fbebeeb45197784e4"/>
  <p:tag name="KSO_WM_TEMPLATE_ASSEMBLE_XID" val="60656f244054ed1e2fb80430"/>
  <p:tag name="KSO_WM_TEMPLATE_ASSEMBLE_GROUPID" val="60656f244054ed1e2fb80430"/>
  <p:tag name="KSO_WM_UNIT_PICTURE_CLIP_FLAG" val="0"/>
</p:tagLst>
</file>

<file path=ppt/tags/tag241.xml><?xml version="1.0" encoding="utf-8"?>
<p:tagLst xmlns:p="http://schemas.openxmlformats.org/presentationml/2006/main">
  <p:tag name="KSO_WM_UNIT_VALUE" val="1565*1481"/>
  <p:tag name="KSO_WM_UNIT_HIGHLIGHT" val="0"/>
  <p:tag name="KSO_WM_UNIT_COMPATIBLE" val="0"/>
  <p:tag name="KSO_WM_UNIT_DIAGRAM_ISNUMVISUAL" val="0"/>
  <p:tag name="KSO_WM_UNIT_DIAGRAM_ISREFERUNIT" val="0"/>
  <p:tag name="KSO_WM_UNIT_TYPE" val="d"/>
  <p:tag name="KSO_WM_UNIT_INDEX" val="1"/>
  <p:tag name="KSO_WM_UNIT_ID" val="diagram20211968_1*d*1"/>
  <p:tag name="KSO_WM_TEMPLATE_CATEGORY" val="diagram"/>
  <p:tag name="KSO_WM_TEMPLATE_INDEX" val="20211968"/>
  <p:tag name="KSO_WM_UNIT_LAYERLEVEL" val="1"/>
  <p:tag name="KSO_WM_TAG_VERSION" val="1.0"/>
  <p:tag name="KSO_WM_BEAUTIFY_FLAG" val="#wm#"/>
  <p:tag name="KSO_WM_CHIP_GROUPID" val="5e7310da9a230a26b9e88a19"/>
  <p:tag name="KSO_WM_CHIP_XID" val="5e7310da9a230a26b9e88a1a"/>
  <p:tag name="KSO_WM_UNIT_DEC_AREA_ID" val="e4cd6aaddb04405fa99577a8dc03597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1709d28b66c642dd90c541744593b838"/>
  <p:tag name="KSO_WM_UNIT_SUPPORT_UNIT_TYPE" val="[&quot;d&quot;,&quot;α&quot;,&quot;β&quot;,&quot;θ&quot;]"/>
  <p:tag name="KSO_WM_TEMPLATE_ASSEMBLE_XID" val="60656f244054ed1e2fb80430"/>
  <p:tag name="KSO_WM_TEMPLATE_ASSEMBLE_GROUPID" val="60656f244054ed1e2fb80430"/>
</p:tagLst>
</file>

<file path=ppt/tags/tag242.xml><?xml version="1.0" encoding="utf-8"?>
<p:tagLst xmlns:p="http://schemas.openxmlformats.org/presentationml/2006/main">
  <p:tag name="KSO_WM_BEAUTIFY_FLAG" val="#wm#"/>
  <p:tag name="KSO_WM_TEMPLATE_CATEGORY" val="diagram"/>
  <p:tag name="KSO_WM_TEMPLATE_INDEX" val="20211968"/>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5:30:20&quot;,&quot;maxSize&quot;:{&quot;size1&quot;:47.499639193216957},&quot;minSize&quot;:{&quot;size1&quot;:41.19963919321696},&quot;normalSize&quot;:{&quot;size1&quot;:41.19974335988362},&quot;subLayout&quot;:[{&quot;id&quot;:&quot;2021-04-01T15:30:20&quot;,&quot;maxSize&quot;:{&quot;size1&quot;:46.699686201378981},&quot;minSize&quot;:{&quot;size1&quot;:19.999686201378978},&quot;normalSize&quot;:{&quot;size1&quot;:46.699686201378981},&quot;subLayout&quot;:[{&quot;id&quot;:&quot;2021-04-01T15:30:20&quot;,&quot;margin&quot;:{&quot;bottom&quot;:0.026000002399086952,&quot;left&quot;:1.6929999589920044,&quot;right&quot;:-2.0053094215266142e-15,&quot;top&quot;:1.6929999589920044},&quot;type&quot;:0},{&quot;id&quot;:&quot;2021-04-01T15:30:20&quot;,&quot;margin&quot;:{&quot;bottom&quot;:1.6929999589920044,&quot;left&quot;:1.6929999589920044,&quot;right&quot;:0,&quot;top&quot;:0.81999999284744263},&quot;type&quot;:0}],&quot;type&quot;:0},{&quot;id&quot;:&quot;2021-04-01T15:30:20&quot;,&quot;margin&quot;:{&quot;bottom&quot;:1.6929999589920044,&quot;left&quot;:1.2699999809265137,&quot;right&quot;:1.6929999589920044,&quot;top&quot;:1.6929999589920044},&quot;type&quot;:0}],&quot;type&quot;:0}"/>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868286bf8da9b67401ed"/>
  <p:tag name="KSO_WM_CHIP_FILLPROP" val="[[{&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ext&quot;,&quot;text&quot;,&quot;picture&quot;,&quot;chart&quot;,&quot;table&quot;,&quot;video&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text&quot;,&quot;header&quot;]},{&quot;text_align&quot;:&quot;lt&quot;,&quot;text_direction&quot;:&quot;horizontal&quot;,&quot;support_features&quot;:[&quot;collage&quot;],&quot;support_big_font&quot;:false,&quot;picture_toward&quot;:0,&quot;picture_dockside&quot;:[],&quot;fill_id&quot;:&quot;164c300f690d423ab1b6e3b65edb0bf9&quot;,&quot;fill_align&quot;:&quot;lt&quot;,&quot;chip_types&quot;:[&quot;picture&quot;]},{&quot;text_align&quot;:&quot;lm&quot;,&quot;text_direction&quot;:&quot;horizontal&quot;,&quot;support_features&quot;:[&quot;collage&quot;],&quot;support_big_font&quot;:false,&quot;picture_toward&quot;:0,&quot;picture_dockside&quot;:[],&quot;fill_id&quot;:&quot;e836bed5e59843b5bc0179a1591ebf37&quot;,&quot;fill_align&quot;:&quot;rm&quot;,&quot;chip_types&quot;:[&quot;pictext&quot;,&quot;picture&quot;,&quot;chart&quot;,&quot;table&quot;,&quot;video&quot;]}]]"/>
  <p:tag name="KSO_WM_SLIDE_ID" val="diagram20211968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2_1"/>
  <p:tag name="KSO_WM_SLIDE_TYPE" val="text"/>
  <p:tag name="KSO_WM_SLIDE_SUBTYPE" val="picTxt"/>
  <p:tag name="KSO_WM_SLIDE_SIZE" val="864*444"/>
  <p:tag name="KSO_WM_SLIDE_POSITION" val="48*48"/>
  <p:tag name="KSO_WM_CHIP_DECFILLPROP" val="[]"/>
  <p:tag name="KSO_WM_SLIDE_CAN_ADD_NAVIGATION" val="1"/>
  <p:tag name="KSO_WM_CHIP_GROUPID" val="5ed8b357afe44fab1839c14c"/>
  <p:tag name="KSO_WM_SLIDE_BK_DARK_LIGHT" val="2"/>
  <p:tag name="KSO_WM_SLIDE_BACKGROUND_TYPE" val="frame"/>
  <p:tag name="KSO_WM_SLIDE_SUPPORT_FEATURE_TYPE" val="0"/>
  <p:tag name="KSO_WM_TEMPLATE_ASSEMBLE_XID" val="60656f244054ed1e2fb80430"/>
  <p:tag name="KSO_WM_TEMPLATE_ASSEMBLE_GROUPID" val="60656f244054ed1e2fb80430"/>
</p:tagLst>
</file>

<file path=ppt/tags/tag243.xml><?xml version="1.0" encoding="utf-8"?>
<p:tagLst xmlns:p="http://schemas.openxmlformats.org/presentationml/2006/main">
  <p:tag name="KSO_WM_UNIT_ADJUSTLAYOUT_ID" val="20"/>
  <p:tag name="KSO_WM_UNIT_COLOR_SCHEME_SHAPE_ID" val="20"/>
  <p:tag name="KSO_WM_UNIT_COLOR_SCHEME_PARENT_PAGE" val="0_1"/>
  <p:tag name="KSO_WM_UNIT_HIGHLIGHT" val="0"/>
  <p:tag name="KSO_WM_UNIT_COMPATIBLE" val="0"/>
  <p:tag name="KSO_WM_UNIT_DIAGRAM_ISNUMVISUAL" val="0"/>
  <p:tag name="KSO_WM_UNIT_DIAGRAM_ISREFERUNIT" val="0"/>
  <p:tag name="KSO_WM_UNIT_TYPE" val="i"/>
  <p:tag name="KSO_WM_UNIT_INDEX" val="1"/>
  <p:tag name="KSO_WM_UNIT_ID" val="diagram20211833_1*i*1"/>
  <p:tag name="KSO_WM_TEMPLATE_CATEGORY" val="diagram"/>
  <p:tag name="KSO_WM_TEMPLATE_INDEX" val="20211833"/>
  <p:tag name="KSO_WM_UNIT_LAYERLEVEL" val="1"/>
  <p:tag name="KSO_WM_TAG_VERSION" val="1.0"/>
  <p:tag name="KSO_WM_BEAUTIFY_FLAG" val="#wm#"/>
  <p:tag name="KSO_WM_UNIT_BLOCK" val="0"/>
  <p:tag name="KSO_WM_UNIT_SM_LIMIT_TYPE" val="2"/>
  <p:tag name="KSO_WM_UNIT_DEC_AREA_ID" val="7c6b107d871a45598d733c1d05edbf39"/>
  <p:tag name="KSO_WM_UNIT_DECORATE_INFO" val="{&quot;DecorateInfoH&quot;:{&quot;IsAbs&quot;:true},&quot;DecorateInfoW&quot;:{&quot;IsAbs&quot;:true},&quot;DecorateInfoX&quot;:{&quot;IsAbs&quot;:true,&quot;Pos&quot;:1},&quot;DecorateInfoY&quot;:{&quot;IsAbs&quot;:true,&quot;Pos&quot;:0},&quot;ReferentInfo&quot;:{&quot;Id&quot;:&quot;460ad4675c5a47a28a19052c1199b988&quot;,&quot;X&quot;:{&quot;Pos&quot;:1},&quot;Y&quot;:{&quot;Pos&quot;:2}},&quot;whChangeMode&quot;:0}"/>
  <p:tag name="KSO_WM_CHIP_GROUPID" val="5f0d97f38050c250ba657cf5"/>
  <p:tag name="KSO_WM_CHIP_XID" val="5f6323060e9bcbd1695b1864"/>
  <p:tag name="KSO_WM_UNIT_TEXT_FILL_FORE_SCHEMECOLOR_INDEX_BRIGHTNESS" val="0"/>
  <p:tag name="KSO_WM_UNIT_TEXT_FILL_FORE_SCHEMECOLOR_INDEX" val="14"/>
  <p:tag name="KSO_WM_UNIT_TEXT_FILL_TYPE" val="1"/>
  <p:tag name="KSO_WM_UNIT_VALUE" val="840"/>
  <p:tag name="KSO_WM_TEMPLATE_ASSEMBLE_XID" val="60656f2d4054ed1e2fb804f1"/>
  <p:tag name="KSO_WM_TEMPLATE_ASSEMBLE_GROUPID" val="60656f2d4054ed1e2fb804f1"/>
</p:tagLst>
</file>

<file path=ppt/tags/tag24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33_1*f*1"/>
  <p:tag name="KSO_WM_TEMPLATE_CATEGORY" val="diagram"/>
  <p:tag name="KSO_WM_TEMPLATE_INDEX" val="20211833"/>
  <p:tag name="KSO_WM_UNIT_LAYERLEVEL" val="1"/>
  <p:tag name="KSO_WM_TAG_VERSION" val="1.0"/>
  <p:tag name="KSO_WM_BEAUTIFY_FLAG" val="#wm#"/>
  <p:tag name="KSO_WM_UNIT_DEFAULT_FONT" val="14;20;2"/>
  <p:tag name="KSO_WM_UNIT_BLOCK" val="0"/>
  <p:tag name="KSO_WM_UNIT_VALUE" val="180"/>
  <p:tag name="KSO_WM_UNIT_SHOW_EDIT_AREA_INDICATION" val="1"/>
  <p:tag name="KSO_WM_CHIP_GROUPID" val="5e6b05596848fb12bee65ac8"/>
  <p:tag name="KSO_WM_CHIP_XID" val="5e6b05596848fb12bee65aca"/>
  <p:tag name="KSO_WM_UNIT_DEC_AREA_ID" val="e3c7032652a54982885245b11d2c29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ee48bb7b263401f8362fcd2eef6079e"/>
  <p:tag name="KSO_WM_UNIT_TEXT_FILL_FORE_SCHEMECOLOR_INDEX_BRIGHTNESS" val="0.25"/>
  <p:tag name="KSO_WM_UNIT_TEXT_FILL_FORE_SCHEMECOLOR_INDEX" val="13"/>
  <p:tag name="KSO_WM_UNIT_TEXT_FILL_TYPE" val="1"/>
  <p:tag name="KSO_WM_TEMPLATE_ASSEMBLE_XID" val="60656f2d4054ed1e2fb804f1"/>
  <p:tag name="KSO_WM_TEMPLATE_ASSEMBLE_GROUPID" val="60656f2d4054ed1e2fb804f1"/>
</p:tagLst>
</file>

<file path=ppt/tags/tag245.xml><?xml version="1.0" encoding="utf-8"?>
<p:tagLst xmlns:p="http://schemas.openxmlformats.org/presentationml/2006/main">
  <p:tag name="KSO_WM_UNIT_VALUE" val="931*1438"/>
  <p:tag name="KSO_WM_UNIT_HIGHLIGHT" val="0"/>
  <p:tag name="KSO_WM_UNIT_COMPATIBLE" val="0"/>
  <p:tag name="KSO_WM_UNIT_DIAGRAM_ISNUMVISUAL" val="0"/>
  <p:tag name="KSO_WM_UNIT_DIAGRAM_ISREFERUNIT" val="0"/>
  <p:tag name="KSO_WM_UNIT_TYPE" val="d"/>
  <p:tag name="KSO_WM_UNIT_INDEX" val="1"/>
  <p:tag name="KSO_WM_UNIT_ID" val="diagram20211833_1*d*1"/>
  <p:tag name="KSO_WM_TEMPLATE_CATEGORY" val="diagram"/>
  <p:tag name="KSO_WM_TEMPLATE_INDEX" val="20211833"/>
  <p:tag name="KSO_WM_UNIT_LAYERLEVEL" val="1"/>
  <p:tag name="KSO_WM_TAG_VERSION" val="1.0"/>
  <p:tag name="KSO_WM_BEAUTIFY_FLAG" val="#wm#"/>
  <p:tag name="KSO_WM_CHIP_GROUPID" val="5e7310da9a230a26b9e88a19"/>
  <p:tag name="KSO_WM_CHIP_XID" val="5e7310da9a230a26b9e88a1a"/>
  <p:tag name="KSO_WM_UNIT_DEC_AREA_ID" val="38a6948cf9f44bce8b2cefa3e2828f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d1c46c8d06b4ebc8c61b796f1d3cb2b"/>
  <p:tag name="KSO_WM_TEMPLATE_ASSEMBLE_XID" val="60656f2d4054ed1e2fb804f1"/>
  <p:tag name="KSO_WM_TEMPLATE_ASSEMBLE_GROUPID" val="60656f2d4054ed1e2fb804f1"/>
</p:tagLst>
</file>

<file path=ppt/tags/tag246.xml><?xml version="1.0" encoding="utf-8"?>
<p:tagLst xmlns:p="http://schemas.openxmlformats.org/presentationml/2006/main">
  <p:tag name="KSO_WM_FULL_TEXT_BEAUTIFY_COPY_ID" val="150997121"/>
  <p:tag name="KSO_WM_SLIDE_ID" val="diagram202118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20"/>
  <p:tag name="KSO_WM_SLIDE_POSITION" val="0*60"/>
  <p:tag name="KSO_WM_TAG_VERSION" val="1.0"/>
  <p:tag name="KSO_WM_BEAUTIFY_FLAG" val="#wm#"/>
  <p:tag name="KSO_WM_TEMPLATE_CATEGORY" val="diagram"/>
  <p:tag name="KSO_WM_TEMPLATE_INDEX" val="20211833"/>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32:24&quot;,&quot;maxSize&quot;:{&quot;size1&quot;:24.600000000000001},&quot;minSize&quot;:{&quot;size1&quot;:20.100000000000001},&quot;normalSize&quot;:{&quot;size1&quot;:24.599814814814813},&quot;subLayout&quot;:[{&quot;id&quot;:&quot;2021-04-01T15:32:24&quot;,&quot;margin&quot;:{&quot;bottom&quot;:0.026000002399086952,&quot;left&quot;:1.6929999589920044,&quot;right&quot;:1.6929999589920044,&quot;top&quot;:1.6929999589920044},&quot;type&quot;:0},{&quot;direction&quot;:1,&quot;id&quot;:&quot;2021-04-01T15:32:24&quot;,&quot;maxSize&quot;:{&quot;size1&quot;:67.597395992201427},&quot;minSize&quot;:{&quot;size1&quot;:48.797395992201444},&quot;normalSize&quot;:{&quot;size1&quot;:50.516145992201444},&quot;subLayout&quot;:[{&quot;id&quot;:&quot;2021-04-01T15:32:24&quot;,&quot;margin&quot;:{&quot;bottom&quot;:3.3870000839233398,&quot;left&quot;:1.6950000524520874,&quot;right&quot;:0.026000002399086952,&quot;top&quot;:2.0899999141693115},&quot;type&quot;:0},{&quot;id&quot;:&quot;2021-04-01T15:32:24&quot;,&quot;margin&quot;:{&quot;bottom&quot;:3.3870000839233398,&quot;left&quot;:1.2439998388290405,&quot;right&quot;:1.6929999589920044,&quot;top&quot;:2.0899999141693115},&quot;type&quot;:0}],&quot;type&quot;:0}],&quot;type&quot;:0}"/>
  <p:tag name="KSO_WM_SLIDE_CAN_ADD_NAVIGATION" val="1"/>
  <p:tag name="KSO_WM_SLIDE_BACKGROUND" val="[&quot;general&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23060e9bcbd1695b1864"/>
  <p:tag name="KSO_WM_CHIP_FILLPROP" val="[[{&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cm&quot;,&quot;text_direction&quot;:&quot;horizontal&quot;,&quot;chip_types&quot;:[&quot;diagram&quot;,&quot;picture&quot;,&quot;chart&quot;,&quot;video&quot;],&quot;support_features&quot;:[&quot;collage&quot;,&quot;carousel&quot;]},{&quot;fill_id&quot;:&quot;4f8bd4117bcb433f88e74e9106233bf7&quot;,&quot;fill_align&quot;:&quot;cm&quot;,&quot;text_align&quot;:&quot;lm&quot;,&quot;text_direction&quot;:&quot;horizontal&quot;,&quot;chip_types&quot;:[&quot;text&quot;]}],[{&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lm&quot;,&quot;text_direction&quot;:&quot;horizontal&quot;,&quot;chip_types&quot;:[&quot;text&quot;]},{&quot;fill_id&quot;:&quot;4f8bd4117bcb433f88e74e9106233bf7&quot;,&quot;fill_align&quot;:&quot;cm&quot;,&quot;text_align&quot;:&quot;cm&quot;,&quot;text_direction&quot;:&quot;horizontal&quot;,&quot;chip_types&quot;:[&quot;picture&quot;]}]]"/>
  <p:tag name="KSO_WM_CHIP_GROUPID" val="5f0d97f38050c250ba657cf5"/>
  <p:tag name="KSO_WM_SLIDE_BK_DARK_LIGHT" val="2"/>
  <p:tag name="KSO_WM_SLIDE_BACKGROUND_TYPE" val="general"/>
  <p:tag name="KSO_WM_SLIDE_SUPPORT_FEATURE_TYPE" val="0"/>
  <p:tag name="KSO_WM_TEMPLATE_ASSEMBLE_XID" val="60656f2d4054ed1e2fb804f1"/>
  <p:tag name="KSO_WM_TEMPLATE_ASSEMBLE_GROUPID" val="60656f2d4054ed1e2fb804f1"/>
</p:tagLst>
</file>

<file path=ppt/tags/tag247.xml><?xml version="1.0" encoding="utf-8"?>
<p:tagLst xmlns:p="http://schemas.openxmlformats.org/presentationml/2006/main">
  <p:tag name="KSO_WM_FULL_TEXT_BEAUTIFY_COPY_ID" val="3"/>
</p:tagLst>
</file>

<file path=ppt/tags/tag248.xml><?xml version="1.0" encoding="utf-8"?>
<p:tagLst xmlns:p="http://schemas.openxmlformats.org/presentationml/2006/main">
  <p:tag name="KSO_WM_FULL_TEXT_BEAUTIFY_COPY_ID" val="5"/>
</p:tagLst>
</file>

<file path=ppt/tags/tag249.xml><?xml version="1.0" encoding="utf-8"?>
<p:tagLst xmlns:p="http://schemas.openxmlformats.org/presentationml/2006/main">
  <p:tag name="KSO_WM_FULL_TEXT_BEAUTIFY_COPY_ID" val="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FULL_TEXT_BEAUTIFY_COPY_ID" val="7"/>
</p:tagLst>
</file>

<file path=ppt/tags/tag251.xml><?xml version="1.0" encoding="utf-8"?>
<p:tagLst xmlns:p="http://schemas.openxmlformats.org/presentationml/2006/main">
  <p:tag name="KSO_WM_FULL_TEXT_BEAUTIFY_COPY_ID" val="8"/>
</p:tagLst>
</file>

<file path=ppt/tags/tag252.xml><?xml version="1.0" encoding="utf-8"?>
<p:tagLst xmlns:p="http://schemas.openxmlformats.org/presentationml/2006/main">
  <p:tag name="KSO_WM_FULL_TEXT_BEAUTIFY_COPY_ID" val="10"/>
</p:tagLst>
</file>

<file path=ppt/tags/tag253.xml><?xml version="1.0" encoding="utf-8"?>
<p:tagLst xmlns:p="http://schemas.openxmlformats.org/presentationml/2006/main">
  <p:tag name="KSO_WM_FULL_TEXT_BEAUTIFY_COPY_ID" val="11"/>
</p:tagLst>
</file>

<file path=ppt/tags/tag254.xml><?xml version="1.0" encoding="utf-8"?>
<p:tagLst xmlns:p="http://schemas.openxmlformats.org/presentationml/2006/main">
  <p:tag name="KSO_WM_FULL_TEXT_BEAUTIFY_COPY_ID" val="12"/>
</p:tagLst>
</file>

<file path=ppt/tags/tag255.xml><?xml version="1.0" encoding="utf-8"?>
<p:tagLst xmlns:p="http://schemas.openxmlformats.org/presentationml/2006/main">
  <p:tag name="KSO_WM_FULL_TEXT_BEAUTIFY_COPY_ID" val="13"/>
</p:tagLst>
</file>

<file path=ppt/tags/tag256.xml><?xml version="1.0" encoding="utf-8"?>
<p:tagLst xmlns:p="http://schemas.openxmlformats.org/presentationml/2006/main">
  <p:tag name="KSO_WM_FULL_TEXT_BEAUTIFY_COPY_ID" val="15099712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FULL_TEXT_BEAUTIFY_COPY_ID" val="150995201"/>
</p:tagLst>
</file>

<file path=ppt/tags/tag64.xml><?xml version="1.0" encoding="utf-8"?>
<p:tagLst xmlns:p="http://schemas.openxmlformats.org/presentationml/2006/main">
  <p:tag name="KSO_WM_UNIT_PLACING_PICTURE_USER_VIEWPORT" val="{&quot;height&quot;:8923,&quot;width&quot;:5799}"/>
</p:tagLst>
</file>

<file path=ppt/tags/tag65.xml><?xml version="1.0" encoding="utf-8"?>
<p:tagLst xmlns:p="http://schemas.openxmlformats.org/presentationml/2006/main">
  <p:tag name="KSO_WM_UNIT_PLACING_PICTURE_USER_VIEWPORT" val="{&quot;height&quot;:8923,&quot;width&quot;:6074}"/>
</p:tagLst>
</file>

<file path=ppt/tags/tag66.xml><?xml version="1.0" encoding="utf-8"?>
<p:tagLst xmlns:p="http://schemas.openxmlformats.org/presentationml/2006/main">
  <p:tag name="KSO_WM_UNIT_PLACING_PICTURE_USER_VIEWPORT" val="{&quot;height&quot;:6026.5259842519681,&quot;width&quot;:4384.9543307086615}"/>
</p:tagLst>
</file>

<file path=ppt/tags/tag67.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68.xml><?xml version="1.0" encoding="utf-8"?>
<p:tagLst xmlns:p="http://schemas.openxmlformats.org/presentationml/2006/main">
  <p:tag name="KSO_WM_FULL_TEXT_BEAUTIFY_COPY_ID" val="58"/>
</p:tagLst>
</file>

<file path=ppt/tags/tag69.xml><?xml version="1.0" encoding="utf-8"?>
<p:tagLst xmlns:p="http://schemas.openxmlformats.org/presentationml/2006/main">
  <p:tag name="KSO_WM_FULL_TEXT_BEAUTIFY_COPY_ID" val="5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FULL_TEXT_BEAUTIFY_COPY_ID" val="60"/>
</p:tagLst>
</file>

<file path=ppt/tags/tag71.xml><?xml version="1.0" encoding="utf-8"?>
<p:tagLst xmlns:p="http://schemas.openxmlformats.org/presentationml/2006/main">
  <p:tag name="KSO_WM_FULL_TEXT_BEAUTIFY_COPY_ID" val="61"/>
</p:tagLst>
</file>

<file path=ppt/tags/tag72.xml><?xml version="1.0" encoding="utf-8"?>
<p:tagLst xmlns:p="http://schemas.openxmlformats.org/presentationml/2006/main">
  <p:tag name="KSO_WM_FULL_TEXT_BEAUTIFY_COPY_ID" val="62"/>
</p:tagLst>
</file>

<file path=ppt/tags/tag7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0791_2*l_h_i*1_2_1"/>
  <p:tag name="KSO_WM_TEMPLATE_CATEGORY" val="diagram"/>
  <p:tag name="KSO_WM_TEMPLATE_INDEX" val="2021079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0791_2*l_h_i*1_1_1"/>
  <p:tag name="KSO_WM_TEMPLATE_CATEGORY" val="diagram"/>
  <p:tag name="KSO_WM_TEMPLATE_INDEX" val="2021079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USESOURCEFORMAT_APPLY" val="1"/>
</p:tagLst>
</file>

<file path=ppt/tags/tag76.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0791_2*l_h_f*1_1_1"/>
  <p:tag name="KSO_WM_TEMPLATE_CATEGORY" val="diagram"/>
  <p:tag name="KSO_WM_TEMPLATE_INDEX" val="2021079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0791_2*l_h_i*1_1_2"/>
  <p:tag name="KSO_WM_TEMPLATE_CATEGORY" val="diagram"/>
  <p:tag name="KSO_WM_TEMPLATE_INDEX" val="20210791"/>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Lst>
</file>

<file path=ppt/tags/tag78.xml><?xml version="1.0" encoding="utf-8"?>
<p:tagLst xmlns:p="http://schemas.openxmlformats.org/presentationml/2006/main">
  <p:tag name="KSO_WM_UNIT_SUBTYPE" val="a"/>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0791_2*l_h_f*1_2_1"/>
  <p:tag name="KSO_WM_TEMPLATE_CATEGORY" val="diagram"/>
  <p:tag name="KSO_WM_TEMPLATE_INDEX" val="20210791"/>
  <p:tag name="KSO_WM_UNIT_LAYERLEVEL" val="1_1_1"/>
  <p:tag name="KSO_WM_TAG_VERSION" val="1.0"/>
  <p:tag name="KSO_WM_BEAUTIFY_FLAG" val="#wm#"/>
  <p:tag name="KSO_WM_UNIT_PRESET_TEXT" val="单击此处输入你的正文，文字是您思想的提炼，为了最终演示发布的良好效果，请尽量言简意赅的阐述观点。"/>
  <p:tag name="KSO_WM_UNIT_TEXT_FILL_FORE_SCHEMECOLOR_INDEX_BRIGHTNESS"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0791_2*l_h_i*1_2_2"/>
  <p:tag name="KSO_WM_TEMPLATE_CATEGORY" val="diagram"/>
  <p:tag name="KSO_WM_TEMPLATE_INDEX" val="20210791"/>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1"/>
  <p:tag name="KSO_WM_TEMPLATE_CATEGORY" val="diagram"/>
  <p:tag name="KSO_WM_TEMPLATE_INDEX" val="20209040"/>
  <p:tag name="KSO_WM_UNIT_LAYERLEVEL" val="1"/>
  <p:tag name="KSO_WM_TAG_VERSION" val="1.0"/>
  <p:tag name="KSO_WM_BEAUTIFY_FLAG" val="#wm#"/>
  <p:tag name="KSO_WM_UNIT_TYPE" val="i"/>
  <p:tag name="KSO_WM_UNIT_INDEX" val="1"/>
  <p:tag name="KSO_WM_UNIT_BLOCK" val="0"/>
  <p:tag name="KSO_WM_UNIT_SM_LIMIT_TYPE" val="2"/>
  <p:tag name="KSO_WM_UNIT_DEC_AREA_ID" val="887bf7dd5d364742a00bd4c3de87f3fc"/>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 name="KSO_WM_UNIT_VALUE" val="55"/>
  <p:tag name="KSO_WM_TEMPLATE_ASSEMBLE_XID" val="60656e884054ed1e2fb7faeb"/>
  <p:tag name="KSO_WM_TEMPLATE_ASSEMBLE_GROUPID" val="60656e884054ed1e2fb7faeb"/>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2"/>
  <p:tag name="KSO_WM_TEMPLATE_CATEGORY" val="diagram"/>
  <p:tag name="KSO_WM_TEMPLATE_INDEX" val="20209040"/>
  <p:tag name="KSO_WM_UNIT_LAYERLEVEL" val="1"/>
  <p:tag name="KSO_WM_TAG_VERSION" val="1.0"/>
  <p:tag name="KSO_WM_BEAUTIFY_FLAG" val="#wm#"/>
  <p:tag name="KSO_WM_UNIT_TYPE" val="i"/>
  <p:tag name="KSO_WM_UNIT_INDEX" val="2"/>
  <p:tag name="KSO_WM_UNIT_BLOCK" val="0"/>
  <p:tag name="KSO_WM_UNIT_SM_LIMIT_TYPE" val="2"/>
  <p:tag name="KSO_WM_UNIT_DEC_AREA_ID" val="ab7ad77608504b46b254df1e788a27d5"/>
  <p:tag name="KSO_WM_UNIT_DECORATE_INFO" val="{&quot;DecorateInfoH&quot;:{&quot;IsAbs&quot;:true},&quot;DecorateInfoW&quot;:{&quot;IsAbs&quot;:true},&quot;DecorateInfoX&quot;:{&quot;IsAbs&quot;:true,&quot;Pos&quot;:1},&quot;DecorateInfoY&quot;:{&quot;IsAbs&quot;:true,&quot;Pos&quot;:1},&quot;ReferentInfo&quot;:{&quot;Id&quot;:&quot;c2c9568b6fbe4c86aaa426621b01c990&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6"/>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440"/>
  <p:tag name="KSO_WM_TEMPLATE_ASSEMBLE_XID" val="60656e884054ed1e2fb7faeb"/>
  <p:tag name="KSO_WM_TEMPLATE_ASSEMBLE_GROUPID" val="60656e884054ed1e2fb7faeb"/>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040_1*i*3"/>
  <p:tag name="KSO_WM_TEMPLATE_CATEGORY" val="diagram"/>
  <p:tag name="KSO_WM_TEMPLATE_INDEX" val="20209040"/>
  <p:tag name="KSO_WM_UNIT_LAYERLEVEL" val="1"/>
  <p:tag name="KSO_WM_TAG_VERSION" val="1.0"/>
  <p:tag name="KSO_WM_BEAUTIFY_FLAG" val="#wm#"/>
  <p:tag name="KSO_WM_UNIT_TYPE" val="i"/>
  <p:tag name="KSO_WM_UNIT_INDEX" val="3"/>
  <p:tag name="KSO_WM_UNIT_BLOCK" val="0"/>
  <p:tag name="KSO_WM_UNIT_SM_LIMIT_TYPE" val="2"/>
  <p:tag name="KSO_WM_UNIT_DEC_AREA_ID" val="5ab0f9caac3848b2bee842928d9bfce4"/>
  <p:tag name="KSO_WM_UNIT_DECORATE_INFO" val="{&quot;DecorateInfoH&quot;:{&quot;IsAbs&quot;:true},&quot;DecorateInfoW&quot;:{&quot;IsAbs&quot;:true},&quot;DecorateInfoX&quot;:{&quot;IsAbs&quot;:true,&quot;Pos&quot;:1},&quot;DecorateInfoY&quot;:{&quot;IsAbs&quot;:true,&quot;Pos&quot;:1},&quot;ReferentInfo&quot;:{&quot;Id&quot;:&quot;7ac362f548944fcb9eb55d5763e942b1&quot;,&quot;X&quot;:{&quot;Pos&quot;:1},&quot;Y&quot;:{&quot;Pos&quot;:1}},&quot;whChangeMode&quot;:0}"/>
  <p:tag name="KSO_WM_CHIP_GROUPID" val="5efd969281ee359a788b1dd7"/>
  <p:tag name="KSO_WM_CHIP_XID" val="5efd969281ee359a788b1dd8"/>
  <p:tag name="KSO_WM_UNIT_FILL_FORE_SCHEMECOLOR_INDEX_BRIGHTNESS" val="0"/>
  <p:tag name="KSO_WM_UNIT_FILL_FORE_SCHEMECOLOR_INDEX" val="15"/>
  <p:tag name="KSO_WM_UNIT_FILL_TYPE" val="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14"/>
  <p:tag name="KSO_WM_UNIT_TEXT_FILL_TYPE" val="1"/>
  <p:tag name="KSO_WM_UNIT_VALUE" val="825"/>
  <p:tag name="KSO_WM_TEMPLATE_ASSEMBLE_XID" val="60656e884054ed1e2fb7faeb"/>
  <p:tag name="KSO_WM_TEMPLATE_ASSEMBLE_GROUPID" val="60656e884054ed1e2fb7faeb"/>
</p:tagLst>
</file>

<file path=ppt/tags/tag83.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40_1*a*1"/>
  <p:tag name="KSO_WM_TEMPLATE_CATEGORY" val="diagram"/>
  <p:tag name="KSO_WM_TEMPLATE_INDEX" val="2020904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2c9568b6fbe4c86aaa426621b01c9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4fcf056d44349b49ca237837a495951"/>
  <p:tag name="KSO_WM_UNIT_SUPPORT_BIG_FONT" val="1"/>
  <p:tag name="KSO_WM_UNIT_TEXT_FILL_FORE_SCHEMECOLOR_INDEX_BRIGHTNESS" val="0"/>
  <p:tag name="KSO_WM_UNIT_TEXT_FILL_FORE_SCHEMECOLOR_INDEX" val="13"/>
  <p:tag name="KSO_WM_UNIT_TEXT_FILL_TYPE" val="1"/>
  <p:tag name="KSO_WM_TEMPLATE_ASSEMBLE_XID" val="60656e884054ed1e2fb7faeb"/>
  <p:tag name="KSO_WM_TEMPLATE_ASSEMBLE_GROUPID" val="60656e884054ed1e2fb7faeb"/>
</p:tagLst>
</file>

<file path=ppt/tags/tag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40_1*f*1"/>
  <p:tag name="KSO_WM_TEMPLATE_CATEGORY" val="diagram"/>
  <p:tag name="KSO_WM_TEMPLATE_INDEX" val="20209040"/>
  <p:tag name="KSO_WM_UNIT_LAYERLEVEL" val="1"/>
  <p:tag name="KSO_WM_TAG_VERSION" val="1.0"/>
  <p:tag name="KSO_WM_BEAUTIFY_FLAG" val="#wm#"/>
  <p:tag name="KSO_WM_UNIT_DEFAULT_FONT" val="14;20;2"/>
  <p:tag name="KSO_WM_UNIT_BLOCK" val="0"/>
  <p:tag name="KSO_WM_UNIT_VALUE" val="342"/>
  <p:tag name="KSO_WM_UNIT_SHOW_EDIT_AREA_INDICATION" val="1"/>
  <p:tag name="KSO_WM_CHIP_GROUPID" val="5e6b05596848fb12bee65ac8"/>
  <p:tag name="KSO_WM_CHIP_XID" val="5e6b05596848fb12bee65aca"/>
  <p:tag name="KSO_WM_UNIT_DEC_AREA_ID" val="7ac362f548944fcb9eb55d5763e942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5aafbe47b0f4e2bb213422fbb19124a"/>
  <p:tag name="KSO_WM_UNIT_SUPPORT_BIG_FONT" val="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884054ed1e2fb7faeb"/>
  <p:tag name="KSO_WM_TEMPLATE_ASSEMBLE_GROUPID" val="60656e884054ed1e2fb7faeb"/>
</p:tagLst>
</file>

<file path=ppt/tags/tag85.xml><?xml version="1.0" encoding="utf-8"?>
<p:tagLst xmlns:p="http://schemas.openxmlformats.org/presentationml/2006/main">
  <p:tag name="KSO_WM_SLIDE_ID" val="diagram20209040_1"/>
  <p:tag name="KSO_WM_TEMPLATE_SUBCATEGORY" val="21"/>
  <p:tag name="KSO_WM_SLIDE_ITEM_CNT" val="0"/>
  <p:tag name="KSO_WM_SLIDE_INDEX" val="1"/>
  <p:tag name="KSO_WM_TAG_VERSION" val="1.0"/>
  <p:tag name="KSO_WM_BEAUTIFY_FLAG" val="#wm#"/>
  <p:tag name="KSO_WM_TEMPLATE_CATEGORY" val="diagram"/>
  <p:tag name="KSO_WM_TEMPLATE_INDEX" val="20209040"/>
  <p:tag name="KSO_WM_SLIDE_LAYOUT" val="a_f"/>
  <p:tag name="KSO_WM_SLIDE_LAYOUT_CNT" val="1_1"/>
  <p:tag name="KSO_WM_SLIDE_TYPE" val="text"/>
  <p:tag name="KSO_WM_SLIDE_SUBTYPE" val="pureTxt"/>
  <p:tag name="KSO_WM_SLIDE_SIZE" val="884*879"/>
  <p:tag name="KSO_WM_SLIDE_POSITION" val="36*-170"/>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5:04:58&quot;,&quot;maxSize&quot;:{&quot;size1&quot;:42.200000000000003},&quot;minSize&quot;:{&quot;size1&quot;:31.199999999999999},&quot;normalSize&quot;:{&quot;size1&quot;:41.866481481481479},&quot;subLayout&quot;:[{&quot;id&quot;:&quot;2021-04-01T15:04:58&quot;,&quot;margin&quot;:{&quot;bottom&quot;:0.026000002399086952,&quot;left&quot;:3.4570000171661377,&quot;right&quot;:3.3159999847412109,&quot;top&quot;:2.1170001029968262},&quot;type&quot;:0},{&quot;id&quot;:&quot;2021-04-01T15:04:58&quot;,&quot;margin&quot;:{&quot;bottom&quot;:2.5399999618530273,&quot;left&quot;:3.3870000839233398,&quot;right&quot;:3.3859999179840088,&quot;top&quot;:1.6670000553131104},&quot;type&quot;:0}],&quot;type&quot;: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true,&quot;fill_id&quot;:&quot;89881773e3c341c1ab689e24c79864c5&quot;,&quot;fill_align&quot;:&quot;lm&quot;,&quot;chip_types&quot;:[&quot;text&quot;,&quot;header&quot;]},{&quot;text_align&quot;:&quot;lm&quot;,&quot;text_direction&quot;:&quot;horizontal&quot;,&quot;support_big_font&quot;:true,&quot;fill_id&quot;:&quot;7358526a601f4bc69a33a53d7bc8b819&quot;,&quot;fill_align&quot;:&quot;lm&quot;,&quot;chip_types&quot;:[&quot;diagram&quot;,&quot;pictext&quot;,&quot;text&quot;,&quot;picture&quot;,&quot;chart&quot;,&quot;table&quot;,&quot;video&quot;]}]]"/>
  <p:tag name="KSO_WM_CHIP_XID" val="5efd969281ee359a788b1dd8"/>
  <p:tag name="KSO_WM_CHIP_DECFILLPROP" val="[]"/>
  <p:tag name="KSO_WM_SLIDE_CAN_ADD_NAVIGATION" val="1"/>
  <p:tag name="KSO_WM_CHIP_GROUPID" val="5efd969281ee359a788b1dd7"/>
  <p:tag name="KSO_WM_SLIDE_BK_DARK_LIGHT" val="2"/>
  <p:tag name="KSO_WM_SLIDE_BACKGROUND_TYPE" val="general"/>
  <p:tag name="KSO_WM_SLIDE_SUPPORT_FEATURE_TYPE" val="0"/>
  <p:tag name="KSO_WM_TEMPLATE_ASSEMBLE_XID" val="60656e884054ed1e2fb7faeb"/>
  <p:tag name="KSO_WM_TEMPLATE_ASSEMBLE_GROUPID" val="60656e884054ed1e2fb7faeb"/>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235_1*i*1"/>
  <p:tag name="KSO_WM_TEMPLATE_CATEGORY" val="diagram"/>
  <p:tag name="KSO_WM_TEMPLATE_INDEX" val="20217235"/>
  <p:tag name="KSO_WM_UNIT_LAYERLEVEL" val="1"/>
  <p:tag name="KSO_WM_TAG_VERSION" val="1.0"/>
  <p:tag name="KSO_WM_BEAUTIFY_FLAG" val="#wm#"/>
  <p:tag name="KSO_WM_UNIT_BLOCK" val="0"/>
  <p:tag name="KSO_WM_UNIT_DEC_AREA_ID" val="ef2aafa882c64cc19e756650b9bf8492"/>
  <p:tag name="KSO_WM_UNIT_SM_LIMIT_TYPE" val="2"/>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cc213d1b8eb8495998232d7140a8e973&quot;,&quot;X&quot;:{&quot;Pos&quot;:1},&quot;Y&quot;:{&quot;Pos&quot;:1}},&quot;whChangeMode&quot;:0}"/>
  <p:tag name="KSO_WM_CHIP_GROUPID" val="5f22939adda340fd2c9b5854"/>
  <p:tag name="KSO_WM_CHIP_XID" val="5f22939adda340fd2c9b585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24"/>
  <p:tag name="KSO_WM_TEMPLATE_ASSEMBLE_XID" val="606570764054ed1e2fb81595"/>
  <p:tag name="KSO_WM_TEMPLATE_ASSEMBLE_GROUPID" val="606570764054ed1e2fb81595"/>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235_1*i*2"/>
  <p:tag name="KSO_WM_TEMPLATE_CATEGORY" val="diagram"/>
  <p:tag name="KSO_WM_TEMPLATE_INDEX" val="20217235"/>
  <p:tag name="KSO_WM_UNIT_LAYERLEVEL" val="1"/>
  <p:tag name="KSO_WM_TAG_VERSION" val="1.0"/>
  <p:tag name="KSO_WM_BEAUTIFY_FLAG" val="#wm#"/>
  <p:tag name="KSO_WM_UNIT_BLOCK" val="0"/>
  <p:tag name="KSO_WM_UNIT_DEC_AREA_ID" val="069f75e7db674f7fb8e3112f5276f229"/>
  <p:tag name="KSO_WM_UNIT_SM_LIMIT_TYPE" val="2"/>
  <p:tag name="KSO_WM_UNIT_TYPE" val="i"/>
  <p:tag name="KSO_WM_UNIT_INDEX" val="2"/>
  <p:tag name="KSO_WM_UNIT_DECORATE_INFO" val="{&quot;DecorateInfoH&quot;:{&quot;IsAbs&quot;:true},&quot;DecorateInfoW&quot;:{&quot;IsAbs&quot;:true},&quot;DecorateInfoX&quot;:{&quot;IsAbs&quot;:true,&quot;Pos&quot;:1},&quot;DecorateInfoY&quot;:{&quot;IsAbs&quot;:true,&quot;Pos&quot;:1},&quot;ReferentInfo&quot;:{&quot;Id&quot;:&quot;d2626032e3f84a10860dade95060e561&quot;,&quot;X&quot;:{&quot;Pos&quot;:1},&quot;Y&quot;:{&quot;Pos&quot;:1}},&quot;whChangeMode&quot;:0}"/>
  <p:tag name="KSO_WM_CHIP_GROUPID" val="5f22939adda340fd2c9b5854"/>
  <p:tag name="KSO_WM_CHIP_XID" val="5f22939adda340fd2c9b5855"/>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224"/>
  <p:tag name="KSO_WM_TEMPLATE_ASSEMBLE_XID" val="606570764054ed1e2fb81595"/>
  <p:tag name="KSO_WM_TEMPLATE_ASSEMBLE_GROUPID" val="606570764054ed1e2fb81595"/>
</p:tagLst>
</file>

<file path=ppt/tags/tag8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235_1*f*2"/>
  <p:tag name="KSO_WM_TEMPLATE_CATEGORY" val="diagram"/>
  <p:tag name="KSO_WM_TEMPLATE_INDEX" val="2021723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cc213d1b8eb8495998232d7140a8e97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6120dbd68b542489a9959ff539491c9"/>
  <p:tag name="KSO_WM_UNIT_TEXT_FILL_FORE_SCHEMECOLOR_INDEX_BRIGHTNESS" val="0.25"/>
  <p:tag name="KSO_WM_UNIT_TEXT_FILL_FORE_SCHEMECOLOR_INDEX" val="13"/>
  <p:tag name="KSO_WM_UNIT_TEXT_FILL_TYPE" val="1"/>
  <p:tag name="KSO_WM_TEMPLATE_ASSEMBLE_XID" val="606570764054ed1e2fb81595"/>
  <p:tag name="KSO_WM_TEMPLATE_ASSEMBLE_GROUPID" val="606570764054ed1e2fb81595"/>
</p:tagLst>
</file>

<file path=ppt/tags/tag8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235_1*f*1"/>
  <p:tag name="KSO_WM_TEMPLATE_CATEGORY" val="diagram"/>
  <p:tag name="KSO_WM_TEMPLATE_INDEX" val="2021723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d2626032e3f84a10860dade95060e56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37482a233464cdb8052648639307dac"/>
  <p:tag name="KSO_WM_UNIT_TEXT_FILL_FORE_SCHEMECOLOR_INDEX_BRIGHTNESS" val="0.25"/>
  <p:tag name="KSO_WM_UNIT_TEXT_FILL_FORE_SCHEMECOLOR_INDEX" val="13"/>
  <p:tag name="KSO_WM_UNIT_TEXT_FILL_TYPE" val="1"/>
  <p:tag name="KSO_WM_TEMPLATE_ASSEMBLE_XID" val="606570764054ed1e2fb81595"/>
  <p:tag name="KSO_WM_TEMPLATE_ASSEMBLE_GROUPID" val="606570764054ed1e2fb8159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91.xml><?xml version="1.0" encoding="utf-8"?>
<p:tagLst xmlns:p="http://schemas.openxmlformats.org/presentationml/2006/main">
  <p:tag name="KSO_WM_FULL_TEXT_BEAUTIFY_COPY_ID" val="150997068"/>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b21e9e4d44c14708b0cce6e4a2d1e068&quot;,&quot;fill_align&quot;:&quot;cm&quot;,&quot;chip_types&quot;:[&quot;header&quot;]},{&quot;text_align&quot;:&quot;lm&quot;,&quot;text_direction&quot;:&quot;horizontal&quot;,&quot;support_big_font&quot;:false,&quot;picture_toward&quot;:0,&quot;picture_dockside&quot;:[],&quot;fill_id&quot;:&quot;9dfc416b52ba451a95890029a2893737&quot;,&quot;fill_align&quot;:&quot;lm&quot;,&quot;chip_types&quot;:[&quot;picture&quot;]},{&quot;text_align&quot;:&quot;lm&quot;,&quot;text_direction&quot;:&quot;horizontal&quot;,&quot;support_big_font&quot;:false,&quot;picture_toward&quot;:0,&quot;picture_dockside&quot;:[],&quot;fill_id&quot;:&quot;2cb64e20908b4db5acef2d7e3e479179&quot;,&quot;fill_align&quot;:&quot;lm&quot;,&quot;chip_types&quot;:[&quot;text&quot;]},{&quot;text_align&quot;:&quot;lm&quot;,&quot;text_direction&quot;:&quot;horizontal&quot;,&quot;support_big_font&quot;:false,&quot;picture_toward&quot;:0,&quot;picture_dockside&quot;:[],&quot;fill_id&quot;:&quot;e668700afcd0415eb418d03634690ef1&quot;,&quot;fill_align&quot;:&quot;lm&quot;,&quot;chip_types&quot;:[&quot;text&quot;]}]]"/>
  <p:tag name="KSO_WM_SLIDE_ID" val="diagram202172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BEAUTIFY_FLAG" val="#wm#"/>
  <p:tag name="KSO_WM_TEMPLATE_CATEGORY" val="diagram"/>
  <p:tag name="KSO_WM_TEMPLATE_INDEX" val="20217235"/>
  <p:tag name="KSO_WM_SLIDE_LAYOUT" val="a_d_f"/>
  <p:tag name="KSO_WM_SLIDE_LAYOUT_CNT" val="1_1_2"/>
  <p:tag name="KSO_WM_CHIP_XID" val="5f22939adda340fd2c9b5855"/>
  <p:tag name="KSO_WM_CHIP_DECFILLPROP" val="[]"/>
  <p:tag name="KSO_WM_SLIDE_CAN_ADD_NAVIGATION" val="1"/>
  <p:tag name="KSO_WM_CHIP_GROUPID" val="5f22939adda340fd2c9b5854"/>
  <p:tag name="KSO_WM_SLIDE_BK_DARK_LIGHT" val="2"/>
  <p:tag name="KSO_WM_SLIDE_BACKGROUND_TYPE" val="general"/>
  <p:tag name="KSO_WM_SLIDE_SUPPORT_FEATURE_TYPE" val="0"/>
  <p:tag name="KSO_WM_SLIDE_SAME_FONT_SIZE" val="1"/>
  <p:tag name="KSO_WM_TEMPLATE_ASSEMBLE_XID" val="606570764054ed1e2fb81595"/>
  <p:tag name="KSO_WM_TEMPLATE_ASSEMBLE_GROUPID" val="606570764054ed1e2fb81595"/>
  <p:tag name="KSO_WM_SLIDE_LAYOUT_INFO" val="{&quot;id&quot;:&quot;2021-04-01T16:18:11&quot;,&quot;maxSize&quot;:{&quot;size1&quot;:35.599686201378979},&quot;minSize&quot;:{&quot;size1&quot;:24.299686201378979},&quot;normalSize&quot;:{&quot;size1&quot;:24.299686201378979},&quot;subLayout&quot;:[{&quot;id&quot;:&quot;2021-04-01T16:18:11&quot;,&quot;margin&quot;:{&quot;bottom&quot;:1.0579999685287476,&quot;left&quot;:1.6929999589920044,&quot;right&quot;:1.6929999589920044,&quot;top&quot;:1.6929999589920044},&quot;type&quot;:0},{&quot;direction&quot;:1,&quot;id&quot;:&quot;2021-04-01T16:18:11&quot;,&quot;maxSize&quot;:{&quot;size1&quot;:51.299667803446447},&quot;minSize&quot;:{&quot;size1&quot;:42.599667803446451},&quot;normalSize&quot;:{&quot;size1&quot;:51.193417803446451},&quot;subLayout&quot;:[{&quot;id&quot;:&quot;2021-04-01T16:18:11&quot;,&quot;margin&quot;:{&quot;bottom&quot;:1.6929999589920044,&quot;left&quot;:1.6929999589920044,&quot;right&quot;:0,&quot;top&quot;:0},&quot;type&quot;:0},{&quot;id&quot;:&quot;2021-04-01T16:18:11&quot;,&quot;maxSize&quot;:{&quot;size1&quot;:51.599585472496386},&quot;minSize&quot;:{&quot;size1&quot;:37.099585472496386},&quot;normalSize&quot;:{&quot;size1&quot;:51.244939941893136},&quot;subLayout&quot;:[{&quot;id&quot;:&quot;2021-04-01T16:18:11&quot;,&quot;margin&quot;:{&quot;bottom&quot;:1.2699999809265137,&quot;left&quot;:1.2439998388290405,&quot;right&quot;:2.9630000591278076,&quot;top&quot;:1.2979999780654907},&quot;type&quot;:0},{&quot;id&quot;:&quot;2021-04-01T16:18:11&quot;,&quot;margin&quot;:{&quot;bottom&quot;:2.9619998931884766,&quot;left&quot;:1.2439998388290405,&quot;right&quot;:2.9630000591278076,&quot;top&quot;:1.2699999809265137},&quot;type&quot;:0}],&quot;type&quot;:0}],&quot;type&quot;:0}],&quot;type&quot;:0}"/>
</p:tagLst>
</file>

<file path=ppt/tags/tag92.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93.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5_1*f*1"/>
  <p:tag name="KSO_WM_TEMPLATE_CATEGORY" val="diagram"/>
  <p:tag name="KSO_WM_TEMPLATE_INDEX" val="20213325"/>
  <p:tag name="KSO_WM_UNIT_LAYERLEVEL" val="1"/>
  <p:tag name="KSO_WM_TAG_VERSION" val="1.0"/>
  <p:tag name="KSO_WM_BEAUTIFY_FLAG" val="#wm#"/>
  <p:tag name="KSO_WM_UNIT_DEFAULT_FONT" val="14;20;2"/>
  <p:tag name="KSO_WM_UNIT_BLOCK" val="0"/>
  <p:tag name="KSO_WM_UNIT_VALUE" val="43"/>
  <p:tag name="KSO_WM_UNIT_SHOW_EDIT_AREA_INDICATION" val="1"/>
  <p:tag name="KSO_WM_CHIP_GROUPID" val="5e6b05596848fb12bee65ac8"/>
  <p:tag name="KSO_WM_CHIP_XID" val="5e6b05596848fb12bee65aca"/>
  <p:tag name="KSO_WM_UNIT_DEC_AREA_ID" val="b8df4033cc6d436f8a94af7ebf6325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63059ce12ab4e5899cf67a6c3dca34f"/>
  <p:tag name="KSO_WM_UNIT_TEXT_FILL_FORE_SCHEMECOLOR_INDEX_BRIGHTNESS" val="0.25"/>
  <p:tag name="KSO_WM_UNIT_TEXT_FILL_FORE_SCHEMECOLOR_INDEX" val="13"/>
  <p:tag name="KSO_WM_UNIT_TEXT_FILL_TYPE" val="1"/>
  <p:tag name="KSO_WM_TEMPLATE_ASSEMBLE_XID" val="60656ecf4054ed1e2fb80002"/>
  <p:tag name="KSO_WM_TEMPLATE_ASSEMBLE_GROUPID" val="60656ecf4054ed1e2fb80002"/>
</p:tagLst>
</file>

<file path=ppt/tags/tag94.xml><?xml version="1.0" encoding="utf-8"?>
<p:tagLst xmlns:p="http://schemas.openxmlformats.org/presentationml/2006/main">
  <p:tag name="KSO_WM_FULL_TEXT_BEAUTIFY_COPY_ID" val="12"/>
</p:tagLst>
</file>

<file path=ppt/tags/tag95.xml><?xml version="1.0" encoding="utf-8"?>
<p:tagLst xmlns:p="http://schemas.openxmlformats.org/presentationml/2006/main">
  <p:tag name="KSO_WM_FULL_TEXT_BEAUTIFY_COPY_ID" val="13"/>
</p:tagLst>
</file>

<file path=ppt/tags/tag96.xml><?xml version="1.0" encoding="utf-8"?>
<p:tagLst xmlns:p="http://schemas.openxmlformats.org/presentationml/2006/main">
  <p:tag name="KSO_WM_FULL_TEXT_BEAUTIFY_COPY_ID" val="14"/>
</p:tagLst>
</file>

<file path=ppt/tags/tag97.xml><?xml version="1.0" encoding="utf-8"?>
<p:tagLst xmlns:p="http://schemas.openxmlformats.org/presentationml/2006/main">
  <p:tag name="KSO_WM_FULL_TEXT_BEAUTIFY_COPY_ID" val="15"/>
</p:tagLst>
</file>

<file path=ppt/tags/tag98.xml><?xml version="1.0" encoding="utf-8"?>
<p:tagLst xmlns:p="http://schemas.openxmlformats.org/presentationml/2006/main">
  <p:tag name="KSO_WM_FULL_TEXT_BEAUTIFY_COPY_ID" val="16"/>
</p:tagLst>
</file>

<file path=ppt/tags/tag99.xml><?xml version="1.0" encoding="utf-8"?>
<p:tagLst xmlns:p="http://schemas.openxmlformats.org/presentationml/2006/main">
  <p:tag name="KSO_WM_FULL_TEXT_BEAUTIFY_COPY_ID" val="1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10230</Words>
  <Application>WPS 演示</Application>
  <PresentationFormat>宽屏</PresentationFormat>
  <Paragraphs>1150</Paragraphs>
  <Slides>90</Slides>
  <Notes>71</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90</vt:i4>
      </vt:variant>
    </vt:vector>
  </HeadingPairs>
  <TitlesOfParts>
    <vt:vector size="111" baseType="lpstr">
      <vt:lpstr>Arial</vt:lpstr>
      <vt:lpstr>宋体</vt:lpstr>
      <vt:lpstr>Wingdings</vt:lpstr>
      <vt:lpstr>微软雅黑</vt:lpstr>
      <vt:lpstr>Calibri</vt:lpstr>
      <vt:lpstr>Wingdings</vt:lpstr>
      <vt:lpstr>Calibri</vt:lpstr>
      <vt:lpstr>Lato Light</vt:lpstr>
      <vt:lpstr>Arnprior</vt:lpstr>
      <vt:lpstr>Arial Unicode MS</vt:lpstr>
      <vt:lpstr>等线</vt:lpstr>
      <vt:lpstr>华文中宋</vt:lpstr>
      <vt:lpstr>楷体</vt:lpstr>
      <vt:lpstr>Roboto</vt:lpstr>
      <vt:lpstr>Segoe UI</vt:lpstr>
      <vt:lpstr>黑体</vt:lpstr>
      <vt:lpstr>等线</vt:lpstr>
      <vt:lpstr>Times New Roman</vt:lpstr>
      <vt:lpstr>思源黑体 CN Normal</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谭琼</cp:lastModifiedBy>
  <cp:revision>99</cp:revision>
  <dcterms:created xsi:type="dcterms:W3CDTF">2020-05-26T11:11:00Z</dcterms:created>
  <dcterms:modified xsi:type="dcterms:W3CDTF">2021-10-30T10:15:52Z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68F0474A881D4EDFBF96C2BA9D5842E5</vt:lpwstr>
  </property>
</Properties>
</file>