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gif" ContentType="image/gif"/>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5" r:id="rId4"/>
    <p:sldMasterId id="2147483687" r:id="rId5"/>
    <p:sldMasterId id="2147483689" r:id="rId6"/>
  </p:sldMasterIdLst>
  <p:notesMasterIdLst>
    <p:notesMasterId r:id="rId9"/>
  </p:notesMasterIdLst>
  <p:sldIdLst>
    <p:sldId id="2803" r:id="rId7"/>
    <p:sldId id="2902" r:id="rId8"/>
    <p:sldId id="3007" r:id="rId10"/>
    <p:sldId id="3008" r:id="rId11"/>
    <p:sldId id="3070" r:id="rId12"/>
    <p:sldId id="3071" r:id="rId13"/>
    <p:sldId id="2894" r:id="rId14"/>
    <p:sldId id="256" r:id="rId15"/>
    <p:sldId id="278" r:id="rId16"/>
    <p:sldId id="3009" r:id="rId17"/>
    <p:sldId id="3010" r:id="rId18"/>
    <p:sldId id="3072" r:id="rId19"/>
    <p:sldId id="3011" r:id="rId20"/>
    <p:sldId id="3015" r:id="rId21"/>
    <p:sldId id="3016" r:id="rId22"/>
    <p:sldId id="3012" r:id="rId23"/>
    <p:sldId id="3013" r:id="rId24"/>
    <p:sldId id="3014" r:id="rId25"/>
    <p:sldId id="3017" r:id="rId26"/>
    <p:sldId id="3018" r:id="rId27"/>
    <p:sldId id="3073" r:id="rId28"/>
    <p:sldId id="3074" r:id="rId29"/>
    <p:sldId id="3075" r:id="rId30"/>
    <p:sldId id="3076" r:id="rId31"/>
    <p:sldId id="3019" r:id="rId32"/>
    <p:sldId id="3020" r:id="rId33"/>
    <p:sldId id="3021" r:id="rId34"/>
    <p:sldId id="3022" r:id="rId35"/>
    <p:sldId id="3024" r:id="rId36"/>
    <p:sldId id="3023" r:id="rId37"/>
    <p:sldId id="3026" r:id="rId38"/>
    <p:sldId id="3027" r:id="rId39"/>
    <p:sldId id="3029" r:id="rId40"/>
    <p:sldId id="3045" r:id="rId41"/>
    <p:sldId id="3033" r:id="rId42"/>
    <p:sldId id="3030" r:id="rId43"/>
    <p:sldId id="3031" r:id="rId44"/>
    <p:sldId id="3077" r:id="rId45"/>
    <p:sldId id="3034" r:id="rId46"/>
    <p:sldId id="3078" r:id="rId47"/>
    <p:sldId id="3035" r:id="rId48"/>
    <p:sldId id="3036" r:id="rId49"/>
    <p:sldId id="3037" r:id="rId50"/>
    <p:sldId id="3046" r:id="rId51"/>
    <p:sldId id="3047" r:id="rId52"/>
    <p:sldId id="3048" r:id="rId53"/>
    <p:sldId id="3055" r:id="rId54"/>
    <p:sldId id="3056" r:id="rId55"/>
    <p:sldId id="3057" r:id="rId56"/>
    <p:sldId id="3063" r:id="rId57"/>
    <p:sldId id="3058" r:id="rId58"/>
    <p:sldId id="3065" r:id="rId59"/>
    <p:sldId id="3064" r:id="rId60"/>
    <p:sldId id="3062" r:id="rId61"/>
    <p:sldId id="3049" r:id="rId62"/>
    <p:sldId id="3050" r:id="rId63"/>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B43A1C"/>
    <a:srgbClr val="DABD24"/>
    <a:srgbClr val="A51400"/>
    <a:srgbClr val="842300"/>
    <a:srgbClr val="CE4C20"/>
    <a:srgbClr val="A41F24"/>
    <a:srgbClr val="2B6C18"/>
    <a:srgbClr val="34861E"/>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77" autoAdjust="0"/>
    <p:restoredTop sz="96265" autoAdjust="0"/>
  </p:normalViewPr>
  <p:slideViewPr>
    <p:cSldViewPr snapToGrid="0">
      <p:cViewPr varScale="1">
        <p:scale>
          <a:sx n="86" d="100"/>
          <a:sy n="86" d="100"/>
        </p:scale>
        <p:origin x="418" y="62"/>
      </p:cViewPr>
      <p:guideLst/>
    </p:cSldViewPr>
  </p:slideViewPr>
  <p:outlineViewPr>
    <p:cViewPr>
      <p:scale>
        <a:sx n="100" d="100"/>
        <a:sy n="100" d="100"/>
      </p:scale>
      <p:origin x="0" y="-843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fld id="{E9D5CB9C-A5E6-4D4B-9E2B-DFF827D86057}"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dirty="0"/>
              <a:t>单击此处编辑母版文本样式</a:t>
            </a:r>
            <a:endParaRPr lang="zh-CN" altLang="en-US" noProof="0" dirty="0"/>
          </a:p>
          <a:p>
            <a:pPr lvl="1"/>
            <a:r>
              <a:rPr lang="zh-CN" altLang="en-US" noProof="0" dirty="0"/>
              <a:t>二级</a:t>
            </a:r>
            <a:endParaRPr lang="zh-CN" altLang="en-US" noProof="0" dirty="0"/>
          </a:p>
          <a:p>
            <a:pPr lvl="2"/>
            <a:r>
              <a:rPr lang="zh-CN" altLang="en-US" noProof="0" dirty="0"/>
              <a:t>三级</a:t>
            </a:r>
            <a:endParaRPr lang="zh-CN" altLang="en-US" noProof="0" dirty="0"/>
          </a:p>
          <a:p>
            <a:pPr lvl="3"/>
            <a:r>
              <a:rPr lang="zh-CN" altLang="en-US" noProof="0" dirty="0"/>
              <a:t>四级</a:t>
            </a:r>
            <a:endParaRPr lang="zh-CN" altLang="en-US" noProof="0" dirty="0"/>
          </a:p>
          <a:p>
            <a:pPr lvl="4"/>
            <a:r>
              <a:rPr lang="zh-CN" altLang="en-US" noProof="0" dirty="0"/>
              <a:t>五级</a:t>
            </a:r>
            <a:endParaRPr lang="zh-CN" altLang="en-US" noProof="0"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atin typeface="微软雅黑" panose="020B0503020204020204" pitchFamily="34" charset="-122"/>
                <a:ea typeface="微软雅黑" panose="020B0503020204020204" pitchFamily="34" charset="-122"/>
              </a:defRPr>
            </a:lvl1pPr>
          </a:lstStyle>
          <a:p>
            <a:fld id="{2CE06FC6-E6E0-42CD-B91F-9E6DB87F48C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17D5A438-0CE9-49D3-891E-EBCE42F2D839}"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AE2DC378-A09B-4530-A1CD-F1F646196595}"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FE949389-8CA6-4A1F-94A2-EB12D195FBFA}"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5A5CAF8E-BCB6-4AD3-B311-D4356368B2EC}"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9198243B-12D6-46A4-A1D8-8054F64F487F}"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89C903E7-CE3F-4D34-890B-033A0913A665}"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97A47992-99BC-4EC7-80BE-EFE5486D3713}"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C361319B-EE6B-437C-BA49-96B0648D4CA6}"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EDC2B21-35C6-4134-8625-4745F0FC62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EA3E1E-EF92-41B3-A5EE-AD51552BE8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255D6EF8-F336-4B07-A8DD-A6237E7C3039}"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2E4898DF-19CE-4375-A215-94FD95F7CEC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矩形 1"/>
          <p:cNvSpPr/>
          <p:nvPr userDrawn="1"/>
        </p:nvSpPr>
        <p:spPr>
          <a:xfrm>
            <a:off x="0" y="190083"/>
            <a:ext cx="12192000" cy="6374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2"/>
          <p:cNvSpPr/>
          <p:nvPr userDrawn="1"/>
        </p:nvSpPr>
        <p:spPr>
          <a:xfrm>
            <a:off x="122656" y="190083"/>
            <a:ext cx="727349" cy="727349"/>
          </a:xfrm>
          <a:prstGeom prst="ellipse">
            <a:avLst/>
          </a:prstGeom>
          <a:solidFill>
            <a:srgbClr val="F4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椭圆 3"/>
          <p:cNvSpPr/>
          <p:nvPr userDrawn="1"/>
        </p:nvSpPr>
        <p:spPr>
          <a:xfrm>
            <a:off x="122656" y="698730"/>
            <a:ext cx="309093" cy="309093"/>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userDrawn="1"/>
        </p:nvSpPr>
        <p:spPr>
          <a:xfrm>
            <a:off x="251444" y="363673"/>
            <a:ext cx="471604" cy="369332"/>
          </a:xfrm>
          <a:prstGeom prst="rect">
            <a:avLst/>
          </a:prstGeom>
          <a:noFill/>
        </p:spPr>
        <p:txBody>
          <a:bodyPr wrap="none" rtlCol="0">
            <a:spAutoFit/>
          </a:bodyPr>
          <a:lstStyle/>
          <a:p>
            <a:pPr algn="ctr"/>
            <a:fld id="{8A94E358-6EE4-7848-A49C-7E9415ED7B24}" type="slidenum">
              <a:rPr kumimoji="1" lang="zh-CN" altLang="en-US">
                <a:solidFill>
                  <a:schemeClr val="accent1">
                    <a:lumMod val="50000"/>
                  </a:schemeClr>
                </a:solidFill>
                <a:latin typeface="+mj-ea"/>
                <a:ea typeface="+mj-ea"/>
              </a:rPr>
            </a:fld>
            <a:endParaRPr kumimoji="1" lang="zh-CN" altLang="en-US">
              <a:solidFill>
                <a:schemeClr val="accent1">
                  <a:lumMod val="5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24169536-13AF-4DD1-A142-A02430464F0F}" type="datetimeFigureOut">
              <a:rPr lang="zh-CN" altLang="en-US"/>
            </a:fld>
            <a:endParaRPr lang="zh-CN" altLang="en-US"/>
          </a:p>
        </p:txBody>
      </p:sp>
      <p:sp>
        <p:nvSpPr>
          <p:cNvPr id="6"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2E29A487-01FD-4C36-B5D4-46085E5EB570}"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showMasterSp="0">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C7663A5D-D8D9-4BCA-B0C8-5300C7EFFF61}" type="datetimeFigureOut">
              <a:rPr lang="zh-CN" altLang="en-US"/>
            </a:fld>
            <a:endParaRPr lang="zh-CN" altLang="en-US"/>
          </a:p>
        </p:txBody>
      </p:sp>
      <p:sp>
        <p:nvSpPr>
          <p:cNvPr id="8"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E0706999-F4C3-46B6-BD55-6F3A15C12E6C}"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940A40DA-93ED-41B3-8689-C90FDA04A15F}" type="datetimeFigureOut">
              <a:rPr lang="zh-CN" altLang="en-US"/>
            </a:fld>
            <a:endParaRPr lang="zh-CN" altLang="en-US"/>
          </a:p>
        </p:txBody>
      </p:sp>
      <p:sp>
        <p:nvSpPr>
          <p:cNvPr id="4"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EAC026C1-6DA8-4C20-BA65-7FFB6D46F9EE}"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CEECA827-3B3C-4FDD-855B-013EEBAD05AC}" type="datetimeFigureOut">
              <a:rPr lang="zh-CN" altLang="en-US"/>
            </a:fld>
            <a:endParaRPr lang="zh-CN" altLang="en-US"/>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2AD7E873-44CD-4833-8963-C425297B251D}"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F6DA3C42-8DB9-4F34-B8CE-0EA4AE4B8F39}" type="datetimeFigureOut">
              <a:rPr lang="zh-CN" altLang="en-US"/>
            </a:fld>
            <a:endParaRPr lang="zh-CN" altLang="en-US"/>
          </a:p>
        </p:txBody>
      </p:sp>
      <p:sp>
        <p:nvSpPr>
          <p:cNvPr id="6"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51949058-FD2B-4E8A-BDD9-2DA777CAED6F}"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95AF7DCE-DD67-4CDF-BE72-5B60FFBE5685}" type="datetimeFigureOut">
              <a:rPr lang="zh-CN" altLang="en-US"/>
            </a:fld>
            <a:endParaRPr lang="zh-CN" altLang="en-US"/>
          </a:p>
        </p:txBody>
      </p:sp>
      <p:sp>
        <p:nvSpPr>
          <p:cNvPr id="6"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F4B667-6674-4E1D-B503-2EF2798E51B1}"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4" Type="http://schemas.openxmlformats.org/officeDocument/2006/relationships/theme" Target="../theme/theme4.xml"/><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image" Target="../media/image1.png"/><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grpSp>
        <p:nvGrpSpPr>
          <p:cNvPr id="10" name="组合 9"/>
          <p:cNvGrpSpPr/>
          <p:nvPr userDrawn="1"/>
        </p:nvGrpSpPr>
        <p:grpSpPr>
          <a:xfrm>
            <a:off x="-18931" y="186307"/>
            <a:ext cx="12210930" cy="728093"/>
            <a:chOff x="-18931" y="261257"/>
            <a:chExt cx="12210930" cy="508001"/>
          </a:xfrm>
        </p:grpSpPr>
        <p:sp>
          <p:nvSpPr>
            <p:cNvPr id="11" name="矩形 10"/>
            <p:cNvSpPr/>
            <p:nvPr/>
          </p:nvSpPr>
          <p:spPr>
            <a:xfrm>
              <a:off x="-1" y="320254"/>
              <a:ext cx="12192000" cy="407992"/>
            </a:xfrm>
            <a:prstGeom prst="rect">
              <a:avLst/>
            </a:prstGeom>
            <a:solidFill>
              <a:schemeClr val="bg1">
                <a:lumMod val="8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12" name="组合 11"/>
            <p:cNvGrpSpPr/>
            <p:nvPr/>
          </p:nvGrpSpPr>
          <p:grpSpPr>
            <a:xfrm rot="5400000">
              <a:off x="3986554" y="-3744228"/>
              <a:ext cx="508001" cy="8518972"/>
              <a:chOff x="7197211" y="-1735709"/>
              <a:chExt cx="3775589" cy="20521956"/>
            </a:xfrm>
          </p:grpSpPr>
          <p:sp>
            <p:nvSpPr>
              <p:cNvPr id="13" name="矩形 12"/>
              <p:cNvSpPr/>
              <p:nvPr/>
            </p:nvSpPr>
            <p:spPr>
              <a:xfrm>
                <a:off x="7635694" y="-1735709"/>
                <a:ext cx="3032305" cy="3892222"/>
              </a:xfrm>
              <a:prstGeom prst="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4" name="平行四边形 13"/>
              <p:cNvSpPr/>
              <p:nvPr/>
            </p:nvSpPr>
            <p:spPr>
              <a:xfrm rot="16200000" flipH="1" flipV="1">
                <a:off x="7926800" y="-1335756"/>
                <a:ext cx="2456093" cy="3026305"/>
              </a:xfrm>
              <a:prstGeom prst="parallelogram">
                <a:avLst>
                  <a:gd name="adj" fmla="val 43814"/>
                </a:avLst>
              </a:prstGeom>
              <a:solidFill>
                <a:srgbClr val="A5C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5" name="流程图: 手动输入 14"/>
              <p:cNvSpPr/>
              <p:nvPr/>
            </p:nvSpPr>
            <p:spPr>
              <a:xfrm flipH="1">
                <a:off x="7197211" y="-904683"/>
                <a:ext cx="3775587" cy="4763292"/>
              </a:xfrm>
              <a:prstGeom prst="flowChartManualInpu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6" name="矩形 15"/>
              <p:cNvSpPr/>
              <p:nvPr/>
            </p:nvSpPr>
            <p:spPr>
              <a:xfrm flipH="1">
                <a:off x="7197215" y="3858610"/>
                <a:ext cx="3775585" cy="14927637"/>
              </a:xfrm>
              <a:prstGeom prst="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grpSp>
        <p:nvGrpSpPr>
          <p:cNvPr id="17" name="组合 9"/>
          <p:cNvGrpSpPr/>
          <p:nvPr userDrawn="1"/>
        </p:nvGrpSpPr>
        <p:grpSpPr bwMode="auto">
          <a:xfrm>
            <a:off x="9828212" y="386048"/>
            <a:ext cx="2085975" cy="328612"/>
            <a:chOff x="9534704" y="546889"/>
            <a:chExt cx="2086182" cy="328828"/>
          </a:xfrm>
        </p:grpSpPr>
        <p:pic>
          <p:nvPicPr>
            <p:cNvPr id="18" name="图片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40127" y="546889"/>
              <a:ext cx="1680759" cy="32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34704" y="554934"/>
              <a:ext cx="3127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8EDC2B21-35C6-4134-8625-4745F0FC62D4}"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76EA3E1E-EF92-41B3-A5EE-AD51552BE800}"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565CE74E-AB26-4998-AD42-012C4C1AD07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Tree>
    <p:custDataLst>
      <p:tags r:id="rId3"/>
    </p:custData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
        <p:nvSpPr>
          <p:cNvPr id="2" name="椭圆 1"/>
          <p:cNvSpPr/>
          <p:nvPr userDrawn="1"/>
        </p:nvSpPr>
        <p:spPr>
          <a:xfrm>
            <a:off x="9269270" y="4513175"/>
            <a:ext cx="3945412" cy="3945412"/>
          </a:xfrm>
          <a:prstGeom prst="ellipse">
            <a:avLst/>
          </a:prstGeom>
          <a:noFill/>
          <a:ln w="165100">
            <a:solidFill>
              <a:srgbClr val="34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椭圆 2"/>
          <p:cNvSpPr/>
          <p:nvPr userDrawn="1"/>
        </p:nvSpPr>
        <p:spPr>
          <a:xfrm>
            <a:off x="-1865147" y="-1942185"/>
            <a:ext cx="5517777" cy="551777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userDrawn="1"/>
        </p:nvSpPr>
        <p:spPr>
          <a:xfrm>
            <a:off x="314801" y="331022"/>
            <a:ext cx="11562398" cy="61959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圆角矩形 4"/>
          <p:cNvSpPr/>
          <p:nvPr userDrawn="1"/>
        </p:nvSpPr>
        <p:spPr>
          <a:xfrm rot="18900000">
            <a:off x="10401534" y="223525"/>
            <a:ext cx="1680883" cy="215154"/>
          </a:xfrm>
          <a:prstGeom prst="roundRect">
            <a:avLst>
              <a:gd name="adj" fmla="val 50000"/>
            </a:avLst>
          </a:prstGeom>
          <a:solidFill>
            <a:srgbClr val="348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圆角矩形 5"/>
          <p:cNvSpPr/>
          <p:nvPr userDrawn="1"/>
        </p:nvSpPr>
        <p:spPr>
          <a:xfrm rot="18900000">
            <a:off x="10379539" y="940062"/>
            <a:ext cx="1240784" cy="223527"/>
          </a:xfrm>
          <a:prstGeom prst="roundRect">
            <a:avLst>
              <a:gd name="adj" fmla="val 50000"/>
            </a:avLst>
          </a:prstGeom>
          <a:solidFill>
            <a:srgbClr val="348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圆角矩形 6"/>
          <p:cNvSpPr/>
          <p:nvPr userDrawn="1"/>
        </p:nvSpPr>
        <p:spPr>
          <a:xfrm rot="18900000">
            <a:off x="11504075" y="33809"/>
            <a:ext cx="995316" cy="177742"/>
          </a:xfrm>
          <a:prstGeom prst="roundRect">
            <a:avLst>
              <a:gd name="adj" fmla="val 50000"/>
            </a:avLst>
          </a:prstGeom>
          <a:noFill/>
          <a:ln>
            <a:solidFill>
              <a:srgbClr val="34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圆角矩形 7"/>
          <p:cNvSpPr/>
          <p:nvPr userDrawn="1"/>
        </p:nvSpPr>
        <p:spPr>
          <a:xfrm rot="18900000">
            <a:off x="9800418" y="548216"/>
            <a:ext cx="995316" cy="177742"/>
          </a:xfrm>
          <a:prstGeom prst="roundRect">
            <a:avLst>
              <a:gd name="adj" fmla="val 50000"/>
            </a:avLst>
          </a:prstGeom>
          <a:noFill/>
          <a:ln>
            <a:solidFill>
              <a:srgbClr val="34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圆角矩形 8"/>
          <p:cNvSpPr/>
          <p:nvPr userDrawn="1"/>
        </p:nvSpPr>
        <p:spPr>
          <a:xfrm rot="18900000">
            <a:off x="9563215" y="1377693"/>
            <a:ext cx="995316" cy="177742"/>
          </a:xfrm>
          <a:prstGeom prst="roundRect">
            <a:avLst>
              <a:gd name="adj" fmla="val 50000"/>
            </a:avLst>
          </a:prstGeom>
          <a:noFill/>
          <a:ln>
            <a:solidFill>
              <a:srgbClr val="34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10" name="直线连接符 12"/>
          <p:cNvCxnSpPr/>
          <p:nvPr userDrawn="1"/>
        </p:nvCxnSpPr>
        <p:spPr>
          <a:xfrm>
            <a:off x="614894" y="1194246"/>
            <a:ext cx="8677953" cy="0"/>
          </a:xfrm>
          <a:prstGeom prst="line">
            <a:avLst/>
          </a:prstGeom>
          <a:ln>
            <a:solidFill>
              <a:srgbClr val="34861E"/>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6.GI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w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42.xml"/><Relationship Id="rId4" Type="http://schemas.openxmlformats.org/officeDocument/2006/relationships/image" Target="../media/image5.png"/><Relationship Id="rId3" Type="http://schemas.openxmlformats.org/officeDocument/2006/relationships/tags" Target="../tags/tag2.xml"/><Relationship Id="rId2" Type="http://schemas.microsoft.com/office/2007/relationships/media" Target="file:///C:\Users\&#24800;&#26222;\Desktop\&#35270;&#39057;\0001.&#26032;&#28010;&#24494;&#21338;-&#36825;&#26679;&#25235;&#25293;&#28023;&#40485;&#19968;&#28857;&#37117;&#19981;&#32654;%5b&#39640;&#28165;&#29256;%5d.mp4" TargetMode="External"/><Relationship Id="rId1" Type="http://schemas.openxmlformats.org/officeDocument/2006/relationships/video" Target="file:///C:\Users\&#24800;&#26222;\Desktop\&#35270;&#39057;\0001.&#26032;&#28010;&#24494;&#21338;-&#36825;&#26679;&#25235;&#25293;&#28023;&#40485;&#19968;&#28857;&#37117;&#19981;&#32654;%5b&#39640;&#28165;&#29256;%5d.mp4"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jpeg"/><Relationship Id="rId1" Type="http://schemas.openxmlformats.org/officeDocument/2006/relationships/image" Target="../media/image35.jpe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image" Target="../media/image51.emf"/><Relationship Id="rId2" Type="http://schemas.openxmlformats.org/officeDocument/2006/relationships/oleObject" Target="../embeddings/oleObject1.bin"/><Relationship Id="rId1" Type="http://schemas.openxmlformats.org/officeDocument/2006/relationships/image" Target="../media/image50.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7.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0.png"/><Relationship Id="rId2" Type="http://schemas.microsoft.com/office/2007/relationships/media" Target="../media/media1.mp4"/><Relationship Id="rId1" Type="http://schemas.openxmlformats.org/officeDocument/2006/relationships/video" Target="../media/media1.mp4"/></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2.png"/><Relationship Id="rId1"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1" Type="http://schemas.openxmlformats.org/officeDocument/2006/relationships/slideLayout" Target="../slideLayouts/slideLayout7.xml"/><Relationship Id="rId10" Type="http://schemas.openxmlformats.org/officeDocument/2006/relationships/image" Target="../media/image76.png"/><Relationship Id="rId1" Type="http://schemas.openxmlformats.org/officeDocument/2006/relationships/tags" Target="../tags/tag10.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wmf"/><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图片 1" descr="2_副本"/>
          <p:cNvPicPr>
            <a:picLocks noChangeAspect="1"/>
          </p:cNvPicPr>
          <p:nvPr/>
        </p:nvPicPr>
        <p:blipFill>
          <a:blip r:embed="rId1"/>
          <a:stretch>
            <a:fillRect/>
          </a:stretch>
        </p:blipFill>
        <p:spPr>
          <a:xfrm>
            <a:off x="0" y="1270"/>
            <a:ext cx="12192000" cy="6855460"/>
          </a:xfrm>
          <a:prstGeom prst="rect">
            <a:avLst/>
          </a:prstGeom>
        </p:spPr>
      </p:pic>
      <p:sp>
        <p:nvSpPr>
          <p:cNvPr id="26" name="文本框 25"/>
          <p:cNvSpPr txBox="1"/>
          <p:nvPr/>
        </p:nvSpPr>
        <p:spPr>
          <a:xfrm>
            <a:off x="1988185" y="3261995"/>
            <a:ext cx="8695055" cy="1198880"/>
          </a:xfrm>
          <a:prstGeom prst="rect">
            <a:avLst/>
          </a:prstGeom>
          <a:noFill/>
        </p:spPr>
        <p:txBody>
          <a:bodyPr wrap="square" rtlCol="0">
            <a:sp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800" b="1" i="0" u="none" strike="noStrike" kern="600" cap="none"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学习道德理论</a:t>
            </a:r>
            <a:r>
              <a:rPr kumimoji="0" lang="en-US" altLang="zh-CN" sz="4800" b="1" i="0" u="none" strike="noStrike" kern="600" cap="none"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zh-CN" altLang="en-US" sz="4800" b="1" i="0" u="none" strike="noStrike" kern="600" cap="none"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坚持核心</a:t>
            </a:r>
            <a:r>
              <a:rPr kumimoji="0" lang="zh-CN" altLang="en-US" sz="4800" b="1" i="0" u="none" strike="noStrike" kern="600" cap="none"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原则</a:t>
            </a:r>
            <a:endParaRPr kumimoji="0" lang="zh-CN" altLang="en-US" sz="4800" b="1" i="0" u="none" strike="noStrike" kern="600" cap="none"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9" name="文本框 18"/>
          <p:cNvSpPr txBox="1"/>
          <p:nvPr/>
        </p:nvSpPr>
        <p:spPr>
          <a:xfrm>
            <a:off x="4288209" y="1585910"/>
            <a:ext cx="3615834" cy="92202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6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专题</a:t>
            </a:r>
            <a:r>
              <a:rPr kumimoji="0" lang="zh-CN" altLang="en-US" sz="5400" b="1" i="0" u="none" strike="noStrike" kern="6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十</a:t>
            </a:r>
            <a:endParaRPr kumimoji="0" lang="zh-CN" altLang="en-US" sz="5400" b="1" i="0" u="none" strike="noStrike" kern="6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nvSpPr>
        <p:spPr>
          <a:xfrm>
            <a:off x="1622622" y="5822316"/>
            <a:ext cx="9153236" cy="772160"/>
          </a:xfrm>
          <a:prstGeom prst="roundRect">
            <a:avLst/>
          </a:prstGeom>
          <a:solidFill>
            <a:schemeClr val="accent3">
              <a:lumMod val="20000"/>
              <a:lumOff val="80000"/>
            </a:schemeClr>
          </a:solidFill>
          <a:scene3d>
            <a:camera prst="orthographicFront"/>
            <a:lightRig rig="threePt" dir="t"/>
          </a:scene3d>
          <a:sp3d>
            <a:bevelT w="152400" h="50800" prst="softRound"/>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“德”：人世的德行、品行、王道</a:t>
            </a:r>
            <a:endParaRPr lang="zh-CN" altLang="en-US" dirty="0"/>
          </a:p>
        </p:txBody>
      </p:sp>
      <p:sp>
        <p:nvSpPr>
          <p:cNvPr id="20483" name="文本占位符 20482"/>
          <p:cNvSpPr>
            <a:spLocks noGrp="1"/>
          </p:cNvSpPr>
          <p:nvPr/>
        </p:nvSpPr>
        <p:spPr>
          <a:xfrm>
            <a:off x="1457325" y="3989917"/>
            <a:ext cx="9623213" cy="1578187"/>
          </a:xfrm>
          <a:prstGeom prst="roundRect">
            <a:avLst/>
          </a:prstGeom>
          <a:solidFill>
            <a:schemeClr val="bg2"/>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5000"/>
              </a:lnSpc>
            </a:pPr>
            <a:r>
              <a:rPr lang="zh-CN" altLang="en-US" b="1" dirty="0">
                <a:latin typeface="宋体" panose="02010600030101010101" pitchFamily="2" charset="-122"/>
                <a:ea typeface="宋体" panose="02010600030101010101" pitchFamily="2" charset="-122"/>
              </a:rPr>
              <a:t>德者，得也，得事宜也。</a:t>
            </a:r>
            <a:r>
              <a:rPr lang="en-US" altLang="x-none" b="1"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（东汉）刘熙 </a:t>
            </a:r>
            <a:endParaRPr lang="zh-CN" altLang="en-US" b="1" dirty="0">
              <a:latin typeface="宋体" panose="02010600030101010101" pitchFamily="2" charset="-122"/>
              <a:ea typeface="宋体" panose="02010600030101010101" pitchFamily="2" charset="-122"/>
            </a:endParaRPr>
          </a:p>
          <a:p>
            <a:pPr>
              <a:lnSpc>
                <a:spcPct val="115000"/>
              </a:lnSpc>
            </a:pPr>
            <a:r>
              <a:rPr lang="zh-CN" altLang="en-US" b="1" dirty="0">
                <a:latin typeface="宋体" panose="02010600030101010101" pitchFamily="2" charset="-122"/>
                <a:ea typeface="宋体" panose="02010600030101010101" pitchFamily="2" charset="-122"/>
              </a:rPr>
              <a:t>德，外得于人，内得于已也。</a:t>
            </a:r>
            <a:r>
              <a:rPr lang="en-US" altLang="x-none" b="1"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（东汉）许慎</a:t>
            </a:r>
            <a:endParaRPr lang="zh-CN" altLang="en-US" b="1" dirty="0">
              <a:latin typeface="宋体" panose="02010600030101010101" pitchFamily="2" charset="-122"/>
              <a:ea typeface="宋体" panose="02010600030101010101" pitchFamily="2" charset="-122"/>
            </a:endParaRPr>
          </a:p>
        </p:txBody>
      </p:sp>
      <p:grpSp>
        <p:nvGrpSpPr>
          <p:cNvPr id="8" name="组合 7"/>
          <p:cNvGrpSpPr/>
          <p:nvPr/>
        </p:nvGrpSpPr>
        <p:grpSpPr>
          <a:xfrm>
            <a:off x="1457325" y="1205231"/>
            <a:ext cx="2770293" cy="2456180"/>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63A5A"/>
                </a:solidFill>
                <a:ea typeface="微软雅黑" panose="020B0503020204020204" pitchFamily="34" charset="-122"/>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163A5A"/>
                  </a:solidFill>
                  <a:latin typeface="方正兰亭粗黑简体" panose="02000000000000000000" pitchFamily="2" charset="-122"/>
                  <a:ea typeface="方正兰亭粗黑简体" panose="02000000000000000000" pitchFamily="2" charset="-122"/>
                </a:rPr>
                <a:t>未完成的项目</a:t>
              </a:r>
              <a:endParaRPr lang="zh-CN" altLang="en-US" sz="2400" dirty="0">
                <a:solidFill>
                  <a:srgbClr val="163A5A"/>
                </a:solidFill>
                <a:latin typeface="方正兰亭粗黑简体" panose="02000000000000000000" pitchFamily="2" charset="-122"/>
                <a:ea typeface="方正兰亭粗黑简体" panose="02000000000000000000" pitchFamily="2" charset="-122"/>
              </a:endParaRPr>
            </a:p>
          </p:txBody>
        </p:sp>
      </p:grpSp>
      <p:pic>
        <p:nvPicPr>
          <p:cNvPr id="7" name="图片 6"/>
          <p:cNvPicPr>
            <a:picLocks noChangeAspect="1"/>
          </p:cNvPicPr>
          <p:nvPr/>
        </p:nvPicPr>
        <p:blipFill>
          <a:blip r:embed="rId1"/>
          <a:srcRect l="20477" t="13578" r="44646" b="38412"/>
          <a:stretch>
            <a:fillRect/>
          </a:stretch>
        </p:blipFill>
        <p:spPr>
          <a:xfrm>
            <a:off x="1510454" y="1231900"/>
            <a:ext cx="2655993" cy="2402840"/>
          </a:xfrm>
          <a:prstGeom prst="ellipse">
            <a:avLst/>
          </a:prstGeom>
        </p:spPr>
      </p:pic>
      <p:sp>
        <p:nvSpPr>
          <p:cNvPr id="12" name="矩形 11"/>
          <p:cNvSpPr/>
          <p:nvPr/>
        </p:nvSpPr>
        <p:spPr>
          <a:xfrm>
            <a:off x="4527974" y="2006177"/>
            <a:ext cx="4274820" cy="1077218"/>
          </a:xfrm>
          <a:prstGeom prst="rect">
            <a:avLst/>
          </a:prstGeom>
        </p:spPr>
        <p:txBody>
          <a:bodyPr wrap="square">
            <a:spAutoFit/>
          </a:bodyPr>
          <a:lstStyle/>
          <a:p>
            <a:r>
              <a:rPr lang="en-US" altLang="zh-CN" sz="4800" b="1" dirty="0">
                <a:solidFill>
                  <a:srgbClr val="FF3300"/>
                </a:solidFill>
                <a:latin typeface="隶书" panose="02010509060101010101" pitchFamily="1" charset="-122"/>
                <a:ea typeface="隶书" panose="02010509060101010101" pitchFamily="1" charset="-122"/>
              </a:rPr>
              <a:t>——</a:t>
            </a:r>
            <a:r>
              <a:rPr lang="en-US" altLang="zh-CN" sz="6400" b="1" dirty="0">
                <a:solidFill>
                  <a:srgbClr val="FF3300"/>
                </a:solidFill>
                <a:latin typeface="隶书" panose="02010509060101010101" pitchFamily="1" charset="-122"/>
                <a:ea typeface="隶书" panose="02010509060101010101" pitchFamily="1" charset="-122"/>
              </a:rPr>
              <a:t>“</a:t>
            </a:r>
            <a:r>
              <a:rPr lang="zh-CN" altLang="en-US" sz="6400" b="1" dirty="0">
                <a:solidFill>
                  <a:srgbClr val="FF3300"/>
                </a:solidFill>
                <a:latin typeface="隶书" panose="02010509060101010101" pitchFamily="1" charset="-122"/>
                <a:ea typeface="隶书" panose="02010509060101010101" pitchFamily="1" charset="-122"/>
              </a:rPr>
              <a:t>得”</a:t>
            </a:r>
            <a:endParaRPr lang="zh-CN" altLang="en-US" sz="6400" dirty="0"/>
          </a:p>
        </p:txBody>
      </p:sp>
      <p:sp>
        <p:nvSpPr>
          <p:cNvPr id="241666" name="AutoShape 2" descr="http://img2.imgtn.bdimg.com/it/u=3893233853,380080047&amp;fm=27&amp;gp=0.jpg"/>
          <p:cNvSpPr>
            <a:spLocks noChangeAspect="1" noChangeArrowheads="1"/>
          </p:cNvSpPr>
          <p:nvPr/>
        </p:nvSpPr>
        <p:spPr bwMode="auto">
          <a:xfrm>
            <a:off x="5020098" y="4834678"/>
            <a:ext cx="406400" cy="406401"/>
          </a:xfrm>
          <a:prstGeom prst="rect">
            <a:avLst/>
          </a:prstGeom>
          <a:noFill/>
        </p:spPr>
        <p:txBody>
          <a:bodyPr vert="horz" wrap="square" lIns="121920" tIns="60960" rIns="121920" bIns="60960" numCol="1" anchor="t" anchorCtr="0" compatLnSpc="1"/>
          <a:lstStyle/>
          <a:p>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20483">
                                            <p:bg/>
                                          </p:spTgt>
                                        </p:tgtEl>
                                        <p:attrNameLst>
                                          <p:attrName>style.visibility</p:attrName>
                                        </p:attrNameLst>
                                      </p:cBhvr>
                                      <p:to>
                                        <p:strVal val="visible"/>
                                      </p:to>
                                    </p:set>
                                    <p:animEffect transition="in" filter="wedge">
                                      <p:cBhvr>
                                        <p:cTn id="19" dur="1000"/>
                                        <p:tgtEl>
                                          <p:spTgt spid="20483">
                                            <p:bg/>
                                          </p:spTgt>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20483">
                                            <p:txEl>
                                              <p:pRg st="0" end="0"/>
                                            </p:txEl>
                                          </p:spTgt>
                                        </p:tgtEl>
                                        <p:attrNameLst>
                                          <p:attrName>style.visibility</p:attrName>
                                        </p:attrNameLst>
                                      </p:cBhvr>
                                      <p:to>
                                        <p:strVal val="visible"/>
                                      </p:to>
                                    </p:set>
                                    <p:animEffect transition="in" filter="wedge">
                                      <p:cBhvr>
                                        <p:cTn id="24" dur="1000"/>
                                        <p:tgtEl>
                                          <p:spTgt spid="2048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20483">
                                            <p:txEl>
                                              <p:pRg st="1" end="1"/>
                                            </p:txEl>
                                          </p:spTgt>
                                        </p:tgtEl>
                                        <p:attrNameLst>
                                          <p:attrName>style.visibility</p:attrName>
                                        </p:attrNameLst>
                                      </p:cBhvr>
                                      <p:to>
                                        <p:strVal val="visible"/>
                                      </p:to>
                                    </p:set>
                                    <p:animEffect transition="in" filter="wedge">
                                      <p:cBhvr>
                                        <p:cTn id="29" dur="1000"/>
                                        <p:tgtEl>
                                          <p:spTgt spid="2048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
                                            <p:bg/>
                                          </p:spTgt>
                                        </p:tgtEl>
                                        <p:attrNameLst>
                                          <p:attrName>style.visibility</p:attrName>
                                        </p:attrNameLst>
                                      </p:cBhvr>
                                      <p:to>
                                        <p:strVal val="visible"/>
                                      </p:to>
                                    </p:set>
                                    <p:animEffect transition="in" filter="blinds(horizontal)">
                                      <p:cBhvr>
                                        <p:cTn id="34" dur="500"/>
                                        <p:tgtEl>
                                          <p:spTgt spid="3">
                                            <p:bg/>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blinds(horizontal)">
                                      <p:cBhvr>
                                        <p:cTn id="3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20483" grpId="0" animBg="1" build="p"/>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grpSp>
        <p:nvGrpSpPr>
          <p:cNvPr id="3" name="组合 15"/>
          <p:cNvGrpSpPr/>
          <p:nvPr/>
        </p:nvGrpSpPr>
        <p:grpSpPr>
          <a:xfrm>
            <a:off x="461434" y="1252855"/>
            <a:ext cx="3082713" cy="2993813"/>
            <a:chOff x="2978727" y="-1"/>
            <a:chExt cx="2077746" cy="2137405"/>
          </a:xfrm>
        </p:grpSpPr>
        <p:grpSp>
          <p:nvGrpSpPr>
            <p:cNvPr id="4" name="组合 38"/>
            <p:cNvGrpSpPr/>
            <p:nvPr/>
          </p:nvGrpSpPr>
          <p:grpSpPr>
            <a:xfrm>
              <a:off x="2978727" y="-1"/>
              <a:ext cx="2077746" cy="2137405"/>
              <a:chOff x="304800" y="673098"/>
              <a:chExt cx="4000499" cy="4000500"/>
            </a:xfrm>
            <a:effectLst>
              <a:outerShdw blurRad="444500" dist="254000" dir="8100000" algn="tr" rotWithShape="0">
                <a:prstClr val="black">
                  <a:alpha val="50000"/>
                </a:prstClr>
              </a:outerShdw>
            </a:effectLst>
          </p:grpSpPr>
          <p:sp>
            <p:nvSpPr>
              <p:cNvPr id="14" name="同心圆 13"/>
              <p:cNvSpPr/>
              <p:nvPr/>
            </p:nvSpPr>
            <p:spPr>
              <a:xfrm>
                <a:off x="304800" y="673098"/>
                <a:ext cx="4000499"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anose="020B0503020204020204" pitchFamily="34" charset="-122"/>
                </a:endParaRPr>
              </a:p>
            </p:txBody>
          </p:sp>
          <p:sp>
            <p:nvSpPr>
              <p:cNvPr id="15" name="椭圆 1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pic>
          <p:nvPicPr>
            <p:cNvPr id="2049" name="Picture 1" descr="C:\Users\lenovo\Desktop\0017031092894915_b_副本.jpg"/>
            <p:cNvPicPr>
              <a:picLocks noChangeAspect="1" noChangeArrowheads="1"/>
            </p:cNvPicPr>
            <p:nvPr/>
          </p:nvPicPr>
          <p:blipFill>
            <a:blip r:embed="rId1"/>
            <a:srcRect/>
            <a:stretch>
              <a:fillRect/>
            </a:stretch>
          </p:blipFill>
          <p:spPr bwMode="auto">
            <a:xfrm>
              <a:off x="3083750" y="90054"/>
              <a:ext cx="1862323" cy="1974273"/>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2" name="文本占位符 12289"/>
          <p:cNvSpPr>
            <a:spLocks noGrp="1"/>
          </p:cNvSpPr>
          <p:nvPr/>
        </p:nvSpPr>
        <p:spPr>
          <a:xfrm>
            <a:off x="3962400" y="2107989"/>
            <a:ext cx="7951534" cy="448818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a:lnSpc>
                <a:spcPct val="90000"/>
              </a:lnSpc>
            </a:pPr>
            <a:r>
              <a:rPr lang="en-US" altLang="zh-CN" sz="3735" dirty="0">
                <a:ea typeface="隶书" panose="02010509060101010101" pitchFamily="1" charset="-122"/>
              </a:rPr>
              <a:t>“</a:t>
            </a:r>
            <a:r>
              <a:rPr lang="zh-CN" altLang="en-US" sz="3735" dirty="0">
                <a:ea typeface="隶书" panose="02010509060101010101" pitchFamily="1" charset="-122"/>
              </a:rPr>
              <a:t>道德”两字作为一个概念使用</a:t>
            </a:r>
            <a:br>
              <a:rPr lang="zh-CN" altLang="en-US" sz="3735" dirty="0">
                <a:ea typeface="隶书" panose="02010509060101010101" pitchFamily="1" charset="-122"/>
              </a:rPr>
            </a:br>
            <a:r>
              <a:rPr lang="zh-CN" altLang="en-US" sz="3735" dirty="0">
                <a:ea typeface="隶书" panose="02010509060101010101" pitchFamily="1" charset="-122"/>
              </a:rPr>
              <a:t>是在我国的春秋战国时期</a:t>
            </a:r>
            <a:endParaRPr lang="zh-CN" altLang="en-US" sz="3735" dirty="0">
              <a:solidFill>
                <a:srgbClr val="FF3300"/>
              </a:solidFill>
              <a:latin typeface="隶书" panose="02010509060101010101" pitchFamily="1" charset="-122"/>
              <a:ea typeface="隶书" panose="02010509060101010101" pitchFamily="1" charset="-122"/>
            </a:endParaRPr>
          </a:p>
          <a:p>
            <a:pPr marL="0" indent="0">
              <a:lnSpc>
                <a:spcPct val="90000"/>
              </a:lnSpc>
              <a:buNone/>
            </a:pPr>
            <a:r>
              <a:rPr lang="zh-CN" altLang="en-US" sz="4800" b="1" dirty="0">
                <a:solidFill>
                  <a:srgbClr val="FF3300"/>
                </a:solidFill>
                <a:latin typeface="隶书" panose="02010509060101010101" pitchFamily="1" charset="-122"/>
                <a:ea typeface="隶书" panose="02010509060101010101" pitchFamily="1" charset="-122"/>
              </a:rPr>
              <a:t> “故学至乎礼而止矣，</a:t>
            </a:r>
            <a:endParaRPr lang="zh-CN" altLang="en-US" sz="4800" b="1" dirty="0">
              <a:solidFill>
                <a:srgbClr val="FF3300"/>
              </a:solidFill>
              <a:latin typeface="隶书" panose="02010509060101010101" pitchFamily="1" charset="-122"/>
              <a:ea typeface="隶书" panose="02010509060101010101" pitchFamily="1" charset="-122"/>
            </a:endParaRPr>
          </a:p>
          <a:p>
            <a:pPr>
              <a:lnSpc>
                <a:spcPct val="90000"/>
              </a:lnSpc>
              <a:buNone/>
            </a:pPr>
            <a:r>
              <a:rPr lang="zh-CN" altLang="en-US" sz="4800" b="1" dirty="0">
                <a:solidFill>
                  <a:srgbClr val="FF3300"/>
                </a:solidFill>
                <a:latin typeface="隶书" panose="02010509060101010101" pitchFamily="1" charset="-122"/>
                <a:ea typeface="隶书" panose="02010509060101010101" pitchFamily="1" charset="-122"/>
              </a:rPr>
              <a:t>  夫是之谓道德之极”</a:t>
            </a:r>
            <a:endParaRPr lang="zh-CN" altLang="en-US" sz="4800" b="1" dirty="0">
              <a:solidFill>
                <a:srgbClr val="FF3300"/>
              </a:solidFill>
              <a:latin typeface="隶书" panose="02010509060101010101" pitchFamily="1" charset="-122"/>
              <a:ea typeface="隶书" panose="02010509060101010101" pitchFamily="1" charset="-122"/>
            </a:endParaRPr>
          </a:p>
          <a:p>
            <a:pPr>
              <a:lnSpc>
                <a:spcPct val="90000"/>
              </a:lnSpc>
              <a:buNone/>
            </a:pPr>
            <a:r>
              <a:rPr lang="zh-CN" altLang="en-US" sz="3735" dirty="0">
                <a:latin typeface="隶书" panose="02010509060101010101" pitchFamily="1" charset="-122"/>
                <a:ea typeface="隶书" panose="02010509060101010101" pitchFamily="1" charset="-122"/>
              </a:rPr>
              <a:t>            </a:t>
            </a:r>
            <a:r>
              <a:rPr lang="en-US" altLang="zh-CN" sz="3735" dirty="0">
                <a:latin typeface="隶书" panose="02010509060101010101" pitchFamily="1" charset="-122"/>
                <a:ea typeface="隶书" panose="02010509060101010101" pitchFamily="1" charset="-122"/>
              </a:rPr>
              <a:t>-----</a:t>
            </a:r>
            <a:r>
              <a:rPr lang="zh-CN" altLang="en-US" sz="3735" dirty="0">
                <a:latin typeface="隶书" panose="02010509060101010101" pitchFamily="1" charset="-122"/>
                <a:ea typeface="隶书" panose="02010509060101010101" pitchFamily="1" charset="-122"/>
              </a:rPr>
              <a:t>荀子 </a:t>
            </a:r>
            <a:r>
              <a:rPr lang="en-US" altLang="zh-CN" sz="3735" dirty="0">
                <a:latin typeface="隶书" panose="02010509060101010101" pitchFamily="1" charset="-122"/>
                <a:ea typeface="隶书" panose="02010509060101010101" pitchFamily="1" charset="-122"/>
              </a:rPr>
              <a:t>《</a:t>
            </a:r>
            <a:r>
              <a:rPr lang="zh-CN" altLang="en-US" sz="3735" dirty="0">
                <a:latin typeface="隶书" panose="02010509060101010101" pitchFamily="1" charset="-122"/>
                <a:ea typeface="隶书" panose="02010509060101010101" pitchFamily="1" charset="-122"/>
              </a:rPr>
              <a:t>劝学</a:t>
            </a:r>
            <a:r>
              <a:rPr lang="en-US" altLang="zh-CN" sz="3735" dirty="0">
                <a:latin typeface="隶书" panose="02010509060101010101" pitchFamily="1" charset="-122"/>
                <a:ea typeface="隶书" panose="02010509060101010101" pitchFamily="1" charset="-122"/>
              </a:rPr>
              <a:t>》</a:t>
            </a:r>
            <a:endParaRPr lang="en-US" altLang="zh-CN" sz="3735" dirty="0">
              <a:latin typeface="隶书" panose="02010509060101010101" pitchFamily="1" charset="-122"/>
              <a:ea typeface="隶书" panose="02010509060101010101" pitchFamily="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548644" y="4172114"/>
            <a:ext cx="11061700" cy="2451485"/>
          </a:xfrm>
          <a:prstGeom prst="rect">
            <a:avLst/>
          </a:prstGeom>
          <a:solidFill>
            <a:srgbClr val="842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endParaRPr>
          </a:p>
        </p:txBody>
      </p:sp>
      <p:grpSp>
        <p:nvGrpSpPr>
          <p:cNvPr id="56" name="组合 55"/>
          <p:cNvGrpSpPr/>
          <p:nvPr/>
        </p:nvGrpSpPr>
        <p:grpSpPr>
          <a:xfrm>
            <a:off x="4638171" y="4851594"/>
            <a:ext cx="689600" cy="1049305"/>
            <a:chOff x="3798735" y="2016971"/>
            <a:chExt cx="1848354" cy="2812480"/>
          </a:xfrm>
        </p:grpSpPr>
        <p:grpSp>
          <p:nvGrpSpPr>
            <p:cNvPr id="57" name="组合 56"/>
            <p:cNvGrpSpPr/>
            <p:nvPr/>
          </p:nvGrpSpPr>
          <p:grpSpPr>
            <a:xfrm>
              <a:off x="3798735" y="2016971"/>
              <a:ext cx="1736423" cy="757631"/>
              <a:chOff x="4476750" y="1600200"/>
              <a:chExt cx="1736423" cy="952500"/>
            </a:xfrm>
          </p:grpSpPr>
          <p:cxnSp>
            <p:nvCxnSpPr>
              <p:cNvPr id="62" name="直接连接符 61"/>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58" name="直接连接符 57"/>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flipV="1">
              <a:off x="3798735" y="4071820"/>
              <a:ext cx="1736423" cy="757631"/>
              <a:chOff x="4476750" y="1600200"/>
              <a:chExt cx="1736423" cy="952500"/>
            </a:xfrm>
          </p:grpSpPr>
          <p:cxnSp>
            <p:nvCxnSpPr>
              <p:cNvPr id="60" name="直接连接符 59"/>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grpSp>
        <p:nvGrpSpPr>
          <p:cNvPr id="64" name="组合 63"/>
          <p:cNvGrpSpPr/>
          <p:nvPr/>
        </p:nvGrpSpPr>
        <p:grpSpPr>
          <a:xfrm>
            <a:off x="5206693" y="4627048"/>
            <a:ext cx="5857336" cy="1598272"/>
            <a:chOff x="5141715" y="2281606"/>
            <a:chExt cx="5857336" cy="1598272"/>
          </a:xfrm>
        </p:grpSpPr>
        <p:grpSp>
          <p:nvGrpSpPr>
            <p:cNvPr id="65" name="组合 64"/>
            <p:cNvGrpSpPr/>
            <p:nvPr/>
          </p:nvGrpSpPr>
          <p:grpSpPr>
            <a:xfrm>
              <a:off x="5141715" y="2281606"/>
              <a:ext cx="5857336" cy="1598272"/>
              <a:chOff x="791719" y="2874963"/>
              <a:chExt cx="2289970" cy="1535816"/>
            </a:xfrm>
          </p:grpSpPr>
          <p:sp>
            <p:nvSpPr>
              <p:cNvPr id="67" name="矩形: 圆顶角 66"/>
              <p:cNvSpPr/>
              <p:nvPr/>
            </p:nvSpPr>
            <p:spPr>
              <a:xfrm>
                <a:off x="791719" y="2874963"/>
                <a:ext cx="2289970" cy="1535816"/>
              </a:xfrm>
              <a:prstGeom prst="round2SameRect">
                <a:avLst>
                  <a:gd name="adj1" fmla="val 0"/>
                  <a:gd name="adj2" fmla="val 0"/>
                </a:avLst>
              </a:prstGeom>
              <a:solidFill>
                <a:schemeClr val="bg1"/>
              </a:solidFill>
              <a:ln w="9525">
                <a:noFill/>
              </a:ln>
              <a:effectLst>
                <a:outerShdw blurRad="304800" sx="102000" sy="102000" algn="ctr" rotWithShape="0">
                  <a:srgbClr val="14201E">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457200">
                  <a:defRPr/>
                </a:pPr>
                <a:endParaRPr lang="zh-CN" altLang="en-US" dirty="0">
                  <a:solidFill>
                    <a:prstClr val="white"/>
                  </a:solidFill>
                  <a:latin typeface="Calibri" panose="020F0502020204030204"/>
                </a:endParaRPr>
              </a:p>
            </p:txBody>
          </p:sp>
          <p:cxnSp>
            <p:nvCxnSpPr>
              <p:cNvPr id="68" name="直接连接符 67"/>
              <p:cNvCxnSpPr/>
              <p:nvPr/>
            </p:nvCxnSpPr>
            <p:spPr>
              <a:xfrm>
                <a:off x="1175316" y="3722030"/>
                <a:ext cx="1790410" cy="0"/>
              </a:xfrm>
              <a:prstGeom prst="line">
                <a:avLst/>
              </a:prstGeom>
              <a:blipFill dpi="0" rotWithShape="0">
                <a:blip r:embed="rId1" cstate="screen">
                  <a:lum/>
                </a:blip>
                <a:srcRect/>
                <a:stretch>
                  <a:fillRect/>
                </a:stretch>
              </a:blipFill>
              <a:ln w="3175">
                <a:gradFill flip="none" rotWithShape="1">
                  <a:gsLst>
                    <a:gs pos="84000">
                      <a:srgbClr val="F2B835">
                        <a:alpha val="0"/>
                        <a:lumMod val="40000"/>
                        <a:lumOff val="60000"/>
                      </a:srgbClr>
                    </a:gs>
                    <a:gs pos="25000">
                      <a:srgbClr val="F2B835">
                        <a:lumMod val="40000"/>
                        <a:lumOff val="60000"/>
                        <a:alpha val="40000"/>
                      </a:srgbClr>
                    </a:gs>
                  </a:gsLst>
                  <a:path path="circle">
                    <a:fillToRect l="50000" t="50000" r="50000" b="50000"/>
                  </a:path>
                  <a:tileRect/>
                </a:gradFill>
                <a:prstDash val="dash"/>
              </a:ln>
              <a:effectLst>
                <a:outerShdw blurRad="304800" sx="102000" sy="102000" algn="ctr" rotWithShape="0">
                  <a:srgbClr val="14201E">
                    <a:alpha val="34000"/>
                  </a:srgb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66" name="矩形 65"/>
            <p:cNvSpPr/>
            <p:nvPr/>
          </p:nvSpPr>
          <p:spPr>
            <a:xfrm>
              <a:off x="5370993" y="2369330"/>
              <a:ext cx="5398781" cy="1422825"/>
            </a:xfrm>
            <a:prstGeom prst="rect">
              <a:avLst/>
            </a:prstGeom>
          </p:spPr>
          <p:txBody>
            <a:bodyPr wrap="square">
              <a:spAutoFit/>
            </a:bodyPr>
            <a:p>
              <a:pPr indent="539750" algn="just">
                <a:lnSpc>
                  <a:spcPct val="150000"/>
                </a:lnSpc>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道德是一种特殊的社会意识形态，它是以善恶为评价方式，主要依靠社会舆论、传统习俗和内心信念来发挥作用的行为规范的总和。</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985211" y="4576230"/>
            <a:ext cx="3494910" cy="1651939"/>
            <a:chOff x="902861" y="1069853"/>
            <a:chExt cx="3494910" cy="1651939"/>
          </a:xfrm>
        </p:grpSpPr>
        <p:grpSp>
          <p:nvGrpSpPr>
            <p:cNvPr id="70" name="组合 69"/>
            <p:cNvGrpSpPr/>
            <p:nvPr/>
          </p:nvGrpSpPr>
          <p:grpSpPr>
            <a:xfrm>
              <a:off x="902861" y="1085637"/>
              <a:ext cx="1645494" cy="1636155"/>
              <a:chOff x="1264618" y="2543019"/>
              <a:chExt cx="643836" cy="640182"/>
            </a:xfrm>
          </p:grpSpPr>
          <p:grpSp>
            <p:nvGrpSpPr>
              <p:cNvPr id="98" name="组合 97"/>
              <p:cNvGrpSpPr/>
              <p:nvPr/>
            </p:nvGrpSpPr>
            <p:grpSpPr>
              <a:xfrm>
                <a:off x="1264618" y="2543019"/>
                <a:ext cx="643836" cy="640182"/>
                <a:chOff x="3757697" y="1786978"/>
                <a:chExt cx="2093594" cy="2081713"/>
              </a:xfrm>
            </p:grpSpPr>
            <p:grpSp>
              <p:nvGrpSpPr>
                <p:cNvPr id="2" name="组合 1"/>
                <p:cNvGrpSpPr/>
                <p:nvPr/>
              </p:nvGrpSpPr>
              <p:grpSpPr>
                <a:xfrm>
                  <a:off x="3757697" y="1786978"/>
                  <a:ext cx="2093594" cy="2081713"/>
                  <a:chOff x="3757697" y="1786978"/>
                  <a:chExt cx="2093594" cy="2081713"/>
                </a:xfrm>
              </p:grpSpPr>
              <p:cxnSp>
                <p:nvCxnSpPr>
                  <p:cNvPr id="102" name="直接连接符 101"/>
                  <p:cNvCxnSpPr/>
                  <p:nvPr/>
                </p:nvCxnSpPr>
                <p:spPr>
                  <a:xfrm flipH="1">
                    <a:off x="3769575" y="2827835"/>
                    <a:ext cx="2081716" cy="0"/>
                  </a:xfrm>
                  <a:prstGeom prst="line">
                    <a:avLst/>
                  </a:prstGeom>
                  <a:ln w="6350">
                    <a:solidFill>
                      <a:schemeClr val="bg1">
                        <a:alpha val="64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3781450" y="1807060"/>
                    <a:ext cx="2049579" cy="2009121"/>
                  </a:xfrm>
                  <a:prstGeom prst="line">
                    <a:avLst/>
                  </a:prstGeom>
                  <a:ln w="6350">
                    <a:solidFill>
                      <a:schemeClr val="bg1">
                        <a:alpha val="6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H="1">
                    <a:off x="3774167" y="1807060"/>
                    <a:ext cx="2021234" cy="2009121"/>
                  </a:xfrm>
                  <a:prstGeom prst="line">
                    <a:avLst/>
                  </a:prstGeom>
                  <a:ln w="6350">
                    <a:solidFill>
                      <a:schemeClr val="bg1">
                        <a:alpha val="64000"/>
                      </a:schemeClr>
                    </a:solidFill>
                    <a:prstDash val="dash"/>
                  </a:ln>
                </p:spPr>
                <p:style>
                  <a:lnRef idx="1">
                    <a:schemeClr val="accent1"/>
                  </a:lnRef>
                  <a:fillRef idx="0">
                    <a:schemeClr val="accent1"/>
                  </a:fillRef>
                  <a:effectRef idx="0">
                    <a:schemeClr val="accent1"/>
                  </a:effectRef>
                  <a:fontRef idx="minor">
                    <a:schemeClr val="tx1"/>
                  </a:fontRef>
                </p:style>
              </p:cxnSp>
              <p:sp>
                <p:nvSpPr>
                  <p:cNvPr id="105" name="矩形 104"/>
                  <p:cNvSpPr/>
                  <p:nvPr/>
                </p:nvSpPr>
                <p:spPr>
                  <a:xfrm>
                    <a:off x="3757697" y="1786978"/>
                    <a:ext cx="2081716" cy="2081713"/>
                  </a:xfrm>
                  <a:prstGeom prst="rect">
                    <a:avLst/>
                  </a:prstGeom>
                  <a:noFill/>
                  <a:ln w="6350">
                    <a:solidFill>
                      <a:schemeClr val="bg1">
                        <a:alpha val="6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black">
                          <a:lumMod val="85000"/>
                          <a:lumOff val="15000"/>
                        </a:prstClr>
                      </a:solidFill>
                    </a:endParaRPr>
                  </a:p>
                </p:txBody>
              </p:sp>
            </p:grpSp>
            <p:cxnSp>
              <p:nvCxnSpPr>
                <p:cNvPr id="101" name="直接连接符 100"/>
                <p:cNvCxnSpPr/>
                <p:nvPr/>
              </p:nvCxnSpPr>
              <p:spPr>
                <a:xfrm>
                  <a:off x="4798551" y="1786978"/>
                  <a:ext cx="0" cy="2081713"/>
                </a:xfrm>
                <a:prstGeom prst="line">
                  <a:avLst/>
                </a:prstGeom>
                <a:ln w="6350">
                  <a:solidFill>
                    <a:schemeClr val="bg1">
                      <a:alpha val="64000"/>
                    </a:schemeClr>
                  </a:solidFill>
                </a:ln>
              </p:spPr>
              <p:style>
                <a:lnRef idx="1">
                  <a:schemeClr val="accent1"/>
                </a:lnRef>
                <a:fillRef idx="0">
                  <a:schemeClr val="accent1"/>
                </a:fillRef>
                <a:effectRef idx="0">
                  <a:schemeClr val="accent1"/>
                </a:effectRef>
                <a:fontRef idx="minor">
                  <a:schemeClr val="tx1"/>
                </a:fontRef>
              </p:style>
            </p:cxnSp>
          </p:grpSp>
          <p:sp>
            <p:nvSpPr>
              <p:cNvPr id="99" name="文本框 98"/>
              <p:cNvSpPr txBox="1"/>
              <p:nvPr/>
            </p:nvSpPr>
            <p:spPr>
              <a:xfrm>
                <a:off x="1367632" y="2628282"/>
                <a:ext cx="434155" cy="469655"/>
              </a:xfrm>
              <a:prstGeom prst="rect">
                <a:avLst/>
              </a:prstGeom>
              <a:noFill/>
            </p:spPr>
            <p:txBody>
              <a:bodyPr wrap="none" rtlCol="0">
                <a:spAutoFit/>
              </a:bodyPr>
              <a:p>
                <a:r>
                  <a:rPr lang="zh-CN" altLang="en-US" sz="7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道</a:t>
                </a:r>
                <a:endParaRPr lang="zh-CN" altLang="en-US" sz="7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71" name="组合 70"/>
            <p:cNvGrpSpPr/>
            <p:nvPr/>
          </p:nvGrpSpPr>
          <p:grpSpPr>
            <a:xfrm>
              <a:off x="2752277" y="1069853"/>
              <a:ext cx="1645494" cy="1636155"/>
              <a:chOff x="2168757" y="2543019"/>
              <a:chExt cx="643836" cy="640182"/>
            </a:xfrm>
          </p:grpSpPr>
          <p:grpSp>
            <p:nvGrpSpPr>
              <p:cNvPr id="90" name="组合 89"/>
              <p:cNvGrpSpPr/>
              <p:nvPr/>
            </p:nvGrpSpPr>
            <p:grpSpPr>
              <a:xfrm>
                <a:off x="2168757" y="2543019"/>
                <a:ext cx="643836" cy="640182"/>
                <a:chOff x="3757697" y="1786978"/>
                <a:chExt cx="2093594" cy="2081713"/>
              </a:xfrm>
            </p:grpSpPr>
            <p:grpSp>
              <p:nvGrpSpPr>
                <p:cNvPr id="92" name="组合 91"/>
                <p:cNvGrpSpPr/>
                <p:nvPr/>
              </p:nvGrpSpPr>
              <p:grpSpPr>
                <a:xfrm>
                  <a:off x="3757697" y="1786978"/>
                  <a:ext cx="2093594" cy="2081713"/>
                  <a:chOff x="3757697" y="1786978"/>
                  <a:chExt cx="2093594" cy="2081713"/>
                </a:xfrm>
              </p:grpSpPr>
              <p:cxnSp>
                <p:nvCxnSpPr>
                  <p:cNvPr id="94" name="直接连接符 93"/>
                  <p:cNvCxnSpPr/>
                  <p:nvPr/>
                </p:nvCxnSpPr>
                <p:spPr>
                  <a:xfrm flipH="1">
                    <a:off x="3769575" y="2827835"/>
                    <a:ext cx="2081716" cy="0"/>
                  </a:xfrm>
                  <a:prstGeom prst="line">
                    <a:avLst/>
                  </a:prstGeom>
                  <a:ln w="6350">
                    <a:solidFill>
                      <a:schemeClr val="bg1">
                        <a:alpha val="64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3781450" y="1807060"/>
                    <a:ext cx="2049579" cy="2009121"/>
                  </a:xfrm>
                  <a:prstGeom prst="line">
                    <a:avLst/>
                  </a:prstGeom>
                  <a:ln w="6350">
                    <a:solidFill>
                      <a:schemeClr val="bg1">
                        <a:alpha val="6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H="1">
                    <a:off x="3774167" y="1807060"/>
                    <a:ext cx="2021234" cy="2009121"/>
                  </a:xfrm>
                  <a:prstGeom prst="line">
                    <a:avLst/>
                  </a:prstGeom>
                  <a:ln w="6350">
                    <a:solidFill>
                      <a:schemeClr val="bg1">
                        <a:alpha val="64000"/>
                      </a:schemeClr>
                    </a:solidFill>
                    <a:prstDash val="dash"/>
                  </a:ln>
                </p:spPr>
                <p:style>
                  <a:lnRef idx="1">
                    <a:schemeClr val="accent1"/>
                  </a:lnRef>
                  <a:fillRef idx="0">
                    <a:schemeClr val="accent1"/>
                  </a:fillRef>
                  <a:effectRef idx="0">
                    <a:schemeClr val="accent1"/>
                  </a:effectRef>
                  <a:fontRef idx="minor">
                    <a:schemeClr val="tx1"/>
                  </a:fontRef>
                </p:style>
              </p:cxnSp>
              <p:sp>
                <p:nvSpPr>
                  <p:cNvPr id="97" name="矩形 96"/>
                  <p:cNvSpPr/>
                  <p:nvPr/>
                </p:nvSpPr>
                <p:spPr>
                  <a:xfrm>
                    <a:off x="3757697" y="1786978"/>
                    <a:ext cx="2081716" cy="2081713"/>
                  </a:xfrm>
                  <a:prstGeom prst="rect">
                    <a:avLst/>
                  </a:prstGeom>
                  <a:noFill/>
                  <a:ln w="6350">
                    <a:solidFill>
                      <a:schemeClr val="bg1">
                        <a:alpha val="6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black">
                          <a:lumMod val="85000"/>
                          <a:lumOff val="15000"/>
                        </a:prstClr>
                      </a:solidFill>
                    </a:endParaRPr>
                  </a:p>
                </p:txBody>
              </p:sp>
            </p:grpSp>
            <p:cxnSp>
              <p:nvCxnSpPr>
                <p:cNvPr id="93" name="直接连接符 92"/>
                <p:cNvCxnSpPr/>
                <p:nvPr/>
              </p:nvCxnSpPr>
              <p:spPr>
                <a:xfrm>
                  <a:off x="4798551" y="1786978"/>
                  <a:ext cx="0" cy="2081713"/>
                </a:xfrm>
                <a:prstGeom prst="line">
                  <a:avLst/>
                </a:prstGeom>
                <a:ln w="6350">
                  <a:solidFill>
                    <a:schemeClr val="bg1">
                      <a:alpha val="64000"/>
                    </a:schemeClr>
                  </a:solidFill>
                </a:ln>
              </p:spPr>
              <p:style>
                <a:lnRef idx="1">
                  <a:schemeClr val="accent1"/>
                </a:lnRef>
                <a:fillRef idx="0">
                  <a:schemeClr val="accent1"/>
                </a:fillRef>
                <a:effectRef idx="0">
                  <a:schemeClr val="accent1"/>
                </a:effectRef>
                <a:fontRef idx="minor">
                  <a:schemeClr val="tx1"/>
                </a:fontRef>
              </p:style>
            </p:cxnSp>
          </p:grpSp>
          <p:sp>
            <p:nvSpPr>
              <p:cNvPr id="91" name="文本框 90"/>
              <p:cNvSpPr txBox="1"/>
              <p:nvPr/>
            </p:nvSpPr>
            <p:spPr>
              <a:xfrm>
                <a:off x="2271771" y="2628282"/>
                <a:ext cx="434155" cy="469655"/>
              </a:xfrm>
              <a:prstGeom prst="rect">
                <a:avLst/>
              </a:prstGeom>
              <a:noFill/>
            </p:spPr>
            <p:txBody>
              <a:bodyPr wrap="none" rtlCol="0">
                <a:spAutoFit/>
              </a:bodyPr>
              <a:p>
                <a:r>
                  <a:rPr lang="zh-CN" altLang="en-US" sz="7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德</a:t>
                </a:r>
                <a:endParaRPr lang="zh-CN" altLang="en-US" sz="7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sp>
        <p:nvSpPr>
          <p:cNvPr id="106" name="右箭头 15"/>
          <p:cNvSpPr/>
          <p:nvPr/>
        </p:nvSpPr>
        <p:spPr>
          <a:xfrm>
            <a:off x="4280945" y="2834170"/>
            <a:ext cx="432000" cy="432000"/>
          </a:xfrm>
          <a:prstGeom prst="rightArrow">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右箭头 16"/>
          <p:cNvSpPr/>
          <p:nvPr/>
        </p:nvSpPr>
        <p:spPr>
          <a:xfrm>
            <a:off x="5837384" y="2834170"/>
            <a:ext cx="432000" cy="432000"/>
          </a:xfrm>
          <a:prstGeom prst="rightArrow">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右箭头 17"/>
          <p:cNvSpPr/>
          <p:nvPr/>
        </p:nvSpPr>
        <p:spPr>
          <a:xfrm>
            <a:off x="7393822" y="2834170"/>
            <a:ext cx="432000" cy="432000"/>
          </a:xfrm>
          <a:prstGeom prst="rightArrow">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9" name="组合 108"/>
          <p:cNvGrpSpPr/>
          <p:nvPr/>
        </p:nvGrpSpPr>
        <p:grpSpPr>
          <a:xfrm>
            <a:off x="3194608" y="2279995"/>
            <a:ext cx="1080000" cy="1775079"/>
            <a:chOff x="5378181" y="2651760"/>
            <a:chExt cx="1080000" cy="1775079"/>
          </a:xfrm>
        </p:grpSpPr>
        <p:pic>
          <p:nvPicPr>
            <p:cNvPr id="110" name="图片 109"/>
            <p:cNvPicPr>
              <a:picLocks noChangeAspect="1"/>
            </p:cNvPicPr>
            <p:nvPr/>
          </p:nvPicPr>
          <p:blipFill>
            <a:blip r:embed="rId2"/>
            <a:stretch>
              <a:fillRect/>
            </a:stretch>
          </p:blipFill>
          <p:spPr>
            <a:xfrm>
              <a:off x="5378181" y="2651760"/>
              <a:ext cx="1080000" cy="1440000"/>
            </a:xfrm>
            <a:prstGeom prst="rect">
              <a:avLst/>
            </a:prstGeom>
            <a:ln w="31750">
              <a:solidFill>
                <a:schemeClr val="bg1"/>
              </a:solidFill>
              <a:miter lim="800000"/>
              <a:headEnd/>
              <a:tailEnd/>
            </a:ln>
            <a:effectLst>
              <a:outerShdw blurRad="63500" algn="ctr" rotWithShape="0">
                <a:prstClr val="black">
                  <a:alpha val="40000"/>
                </a:prstClr>
              </a:outerShdw>
            </a:effectLst>
          </p:spPr>
        </p:pic>
        <p:sp>
          <p:nvSpPr>
            <p:cNvPr id="111" name="文本框 110"/>
            <p:cNvSpPr txBox="1"/>
            <p:nvPr/>
          </p:nvSpPr>
          <p:spPr>
            <a:xfrm>
              <a:off x="5378181" y="4149840"/>
              <a:ext cx="1080000" cy="276999"/>
            </a:xfrm>
            <a:prstGeom prst="rect">
              <a:avLst/>
            </a:prstGeom>
            <a:noFill/>
          </p:spPr>
          <p:txBody>
            <a:bodyPr wrap="square" rtlCol="0">
              <a:spAutoFit/>
            </a:bodyPr>
            <a:p>
              <a:pPr algn="ct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甲骨文</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grpSp>
      <p:grpSp>
        <p:nvGrpSpPr>
          <p:cNvPr id="112" name="组合 111"/>
          <p:cNvGrpSpPr/>
          <p:nvPr/>
        </p:nvGrpSpPr>
        <p:grpSpPr>
          <a:xfrm>
            <a:off x="4754215" y="2279995"/>
            <a:ext cx="1080000" cy="1775079"/>
            <a:chOff x="6937788" y="2651760"/>
            <a:chExt cx="1080000" cy="1775079"/>
          </a:xfrm>
        </p:grpSpPr>
        <p:pic>
          <p:nvPicPr>
            <p:cNvPr id="113" name="图片 112"/>
            <p:cNvPicPr>
              <a:picLocks noChangeAspect="1"/>
            </p:cNvPicPr>
            <p:nvPr/>
          </p:nvPicPr>
          <p:blipFill>
            <a:blip r:embed="rId3"/>
            <a:stretch>
              <a:fillRect/>
            </a:stretch>
          </p:blipFill>
          <p:spPr>
            <a:xfrm>
              <a:off x="6937788" y="2651760"/>
              <a:ext cx="1080000" cy="1440000"/>
            </a:xfrm>
            <a:prstGeom prst="rect">
              <a:avLst/>
            </a:prstGeom>
            <a:ln w="31750">
              <a:solidFill>
                <a:schemeClr val="bg1"/>
              </a:solidFill>
              <a:miter lim="800000"/>
              <a:headEnd/>
              <a:tailEnd/>
            </a:ln>
            <a:effectLst>
              <a:outerShdw blurRad="63500" algn="ctr" rotWithShape="0">
                <a:prstClr val="black">
                  <a:alpha val="40000"/>
                </a:prstClr>
              </a:outerShdw>
            </a:effectLst>
          </p:spPr>
        </p:pic>
        <p:sp>
          <p:nvSpPr>
            <p:cNvPr id="114" name="文本框 113"/>
            <p:cNvSpPr txBox="1"/>
            <p:nvPr/>
          </p:nvSpPr>
          <p:spPr>
            <a:xfrm>
              <a:off x="6937788" y="4149840"/>
              <a:ext cx="1080000" cy="276999"/>
            </a:xfrm>
            <a:prstGeom prst="rect">
              <a:avLst/>
            </a:prstGeom>
            <a:noFill/>
          </p:spPr>
          <p:txBody>
            <a:bodyPr wrap="square" rtlCol="0">
              <a:spAutoFit/>
            </a:bodyPr>
            <a:p>
              <a:pPr algn="ct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金文</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grpSp>
      <p:grpSp>
        <p:nvGrpSpPr>
          <p:cNvPr id="115" name="组合 114"/>
          <p:cNvGrpSpPr/>
          <p:nvPr/>
        </p:nvGrpSpPr>
        <p:grpSpPr>
          <a:xfrm>
            <a:off x="6313822" y="2279995"/>
            <a:ext cx="1080000" cy="1775081"/>
            <a:chOff x="8497395" y="2651760"/>
            <a:chExt cx="1080000" cy="1775081"/>
          </a:xfrm>
        </p:grpSpPr>
        <p:pic>
          <p:nvPicPr>
            <p:cNvPr id="116" name="图片 115"/>
            <p:cNvPicPr>
              <a:picLocks noChangeAspect="1"/>
            </p:cNvPicPr>
            <p:nvPr/>
          </p:nvPicPr>
          <p:blipFill>
            <a:blip r:embed="rId4"/>
            <a:stretch>
              <a:fillRect/>
            </a:stretch>
          </p:blipFill>
          <p:spPr>
            <a:xfrm>
              <a:off x="8497395" y="2651760"/>
              <a:ext cx="1080000" cy="1440000"/>
            </a:xfrm>
            <a:prstGeom prst="rect">
              <a:avLst/>
            </a:prstGeom>
            <a:ln w="31750">
              <a:solidFill>
                <a:schemeClr val="bg1"/>
              </a:solidFill>
              <a:miter lim="800000"/>
              <a:headEnd/>
              <a:tailEnd/>
            </a:ln>
            <a:effectLst>
              <a:outerShdw blurRad="63500" algn="ctr" rotWithShape="0">
                <a:prstClr val="black">
                  <a:alpha val="40000"/>
                </a:prstClr>
              </a:outerShdw>
            </a:effectLst>
          </p:spPr>
        </p:pic>
        <p:sp>
          <p:nvSpPr>
            <p:cNvPr id="117" name="文本框 116"/>
            <p:cNvSpPr txBox="1"/>
            <p:nvPr/>
          </p:nvSpPr>
          <p:spPr>
            <a:xfrm>
              <a:off x="8497395" y="4149842"/>
              <a:ext cx="1080000" cy="276999"/>
            </a:xfrm>
            <a:prstGeom prst="rect">
              <a:avLst/>
            </a:prstGeom>
            <a:noFill/>
          </p:spPr>
          <p:txBody>
            <a:bodyPr wrap="square" rtlCol="0">
              <a:spAutoFit/>
            </a:bodyPr>
            <a:p>
              <a:pPr algn="ct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小篆</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grpSp>
      <p:grpSp>
        <p:nvGrpSpPr>
          <p:cNvPr id="118" name="组合 117"/>
          <p:cNvGrpSpPr/>
          <p:nvPr/>
        </p:nvGrpSpPr>
        <p:grpSpPr>
          <a:xfrm>
            <a:off x="7873429" y="2279995"/>
            <a:ext cx="1080000" cy="1775318"/>
            <a:chOff x="10057002" y="2651760"/>
            <a:chExt cx="1080000" cy="1775318"/>
          </a:xfrm>
        </p:grpSpPr>
        <p:pic>
          <p:nvPicPr>
            <p:cNvPr id="119" name="图片 118"/>
            <p:cNvPicPr>
              <a:picLocks noChangeAspect="1"/>
            </p:cNvPicPr>
            <p:nvPr/>
          </p:nvPicPr>
          <p:blipFill>
            <a:blip r:embed="rId5"/>
            <a:stretch>
              <a:fillRect/>
            </a:stretch>
          </p:blipFill>
          <p:spPr>
            <a:xfrm>
              <a:off x="10057002" y="2651760"/>
              <a:ext cx="1080000" cy="1440000"/>
            </a:xfrm>
            <a:prstGeom prst="rect">
              <a:avLst/>
            </a:prstGeom>
            <a:ln w="31750">
              <a:solidFill>
                <a:schemeClr val="bg1"/>
              </a:solidFill>
              <a:miter lim="800000"/>
              <a:headEnd/>
              <a:tailEnd/>
            </a:ln>
            <a:effectLst>
              <a:outerShdw blurRad="63500" algn="ctr" rotWithShape="0">
                <a:prstClr val="black">
                  <a:alpha val="40000"/>
                </a:prstClr>
              </a:outerShdw>
            </a:effectLst>
          </p:spPr>
        </p:pic>
        <p:sp>
          <p:nvSpPr>
            <p:cNvPr id="120" name="文本框 119"/>
            <p:cNvSpPr txBox="1"/>
            <p:nvPr/>
          </p:nvSpPr>
          <p:spPr>
            <a:xfrm>
              <a:off x="10057002" y="4150079"/>
              <a:ext cx="1080000" cy="276999"/>
            </a:xfrm>
            <a:prstGeom prst="rect">
              <a:avLst/>
            </a:prstGeom>
            <a:noFill/>
          </p:spPr>
          <p:txBody>
            <a:bodyPr wrap="square" rtlCol="0">
              <a:spAutoFit/>
            </a:bodyPr>
            <a:p>
              <a:pPr algn="ctr"/>
              <a:r>
                <a:rPr lang="zh-CN" altLang="en-US" sz="1200" dirty="0">
                  <a:solidFill>
                    <a:schemeClr val="tx1">
                      <a:lumMod val="85000"/>
                      <a:lumOff val="15000"/>
                    </a:schemeClr>
                  </a:solidFill>
                  <a:latin typeface="楷体" panose="02010609060101010101" pitchFamily="49" charset="-122"/>
                  <a:ea typeface="楷体" panose="02010609060101010101" pitchFamily="49" charset="-122"/>
                </a:rPr>
                <a:t>楷体</a:t>
              </a:r>
              <a:endParaRPr lang="zh-CN" altLang="en-US" sz="1200" dirty="0">
                <a:solidFill>
                  <a:schemeClr val="tx1">
                    <a:lumMod val="85000"/>
                    <a:lumOff val="15000"/>
                  </a:schemeClr>
                </a:solidFill>
                <a:latin typeface="楷体" panose="02010609060101010101" pitchFamily="49" charset="-122"/>
                <a:ea typeface="楷体" panose="02010609060101010101" pitchFamily="49" charset="-122"/>
              </a:endParaRPr>
            </a:p>
          </p:txBody>
        </p:sp>
      </p:grpSp>
      <p:grpSp>
        <p:nvGrpSpPr>
          <p:cNvPr id="121" name="组合 120"/>
          <p:cNvGrpSpPr/>
          <p:nvPr/>
        </p:nvGrpSpPr>
        <p:grpSpPr>
          <a:xfrm>
            <a:off x="4373375" y="1245416"/>
            <a:ext cx="3405881" cy="461080"/>
            <a:chOff x="5301205" y="4352081"/>
            <a:chExt cx="3405881" cy="461080"/>
          </a:xfrm>
          <a:solidFill>
            <a:srgbClr val="B43A1C"/>
          </a:solidFill>
          <a:effectLst>
            <a:outerShdw blurRad="50800" dist="38100" dir="2700000" algn="tl" rotWithShape="0">
              <a:prstClr val="black">
                <a:alpha val="40000"/>
              </a:prstClr>
            </a:outerShdw>
          </a:effectLst>
        </p:grpSpPr>
        <p:sp>
          <p:nvSpPr>
            <p:cNvPr id="122" name="矩形 121"/>
            <p:cNvSpPr/>
            <p:nvPr/>
          </p:nvSpPr>
          <p:spPr>
            <a:xfrm>
              <a:off x="5301205" y="4352081"/>
              <a:ext cx="3405881" cy="461080"/>
            </a:xfrm>
            <a:prstGeom prst="rect">
              <a:avLst/>
            </a:prstGeom>
            <a:grpFill/>
            <a:ln w="12700" cap="flat" cmpd="sng" algn="ctr">
              <a:noFill/>
              <a:prstDash val="solid"/>
              <a:miter lim="800000"/>
            </a:ln>
            <a:effectLst/>
          </p:spPr>
          <p:txBody>
            <a:bodyPr rtlCol="0" anchor="ctr"/>
            <a:p>
              <a:pPr algn="ctr"/>
              <a:endParaRPr lang="zh-CN" altLang="en-US" kern="0">
                <a:solidFill>
                  <a:srgbClr val="FFFFFF"/>
                </a:solidFill>
                <a:latin typeface="Calibri" panose="020F0502020204030204"/>
              </a:endParaRPr>
            </a:p>
          </p:txBody>
        </p:sp>
        <p:sp>
          <p:nvSpPr>
            <p:cNvPr id="123" name="矩形 122"/>
            <p:cNvSpPr/>
            <p:nvPr/>
          </p:nvSpPr>
          <p:spPr>
            <a:xfrm>
              <a:off x="5923122" y="4382566"/>
              <a:ext cx="2056973" cy="400110"/>
            </a:xfrm>
            <a:prstGeom prst="rect">
              <a:avLst/>
            </a:prstGeom>
            <a:grpFill/>
          </p:spPr>
          <p:txBody>
            <a:bodyPr wrap="none">
              <a:spAutoFit/>
            </a:bodyPr>
            <a:p>
              <a:pPr lvl="0">
                <a:defRPr/>
              </a:pPr>
              <a:r>
                <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“德”字的演变</a:t>
              </a:r>
              <a:endPar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24" name="组合 123"/>
            <p:cNvGrpSpPr/>
            <p:nvPr/>
          </p:nvGrpSpPr>
          <p:grpSpPr>
            <a:xfrm>
              <a:off x="5530698" y="4487467"/>
              <a:ext cx="2908046" cy="190308"/>
              <a:chOff x="5512096" y="4487467"/>
              <a:chExt cx="2908046" cy="190308"/>
            </a:xfrm>
            <a:grpFill/>
          </p:grpSpPr>
          <p:sp>
            <p:nvSpPr>
              <p:cNvPr id="125" name="菱形 124"/>
              <p:cNvSpPr/>
              <p:nvPr/>
            </p:nvSpPr>
            <p:spPr>
              <a:xfrm>
                <a:off x="5512096" y="4487467"/>
                <a:ext cx="190308" cy="190308"/>
              </a:xfrm>
              <a:prstGeom prst="diamond">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菱形 125"/>
              <p:cNvSpPr/>
              <p:nvPr/>
            </p:nvSpPr>
            <p:spPr>
              <a:xfrm>
                <a:off x="8229834" y="4487467"/>
                <a:ext cx="190308" cy="190308"/>
              </a:xfrm>
              <a:prstGeom prst="diamond">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500"/>
                                        <p:tgtEl>
                                          <p:spTgt spid="1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500"/>
                                        <p:tgtEl>
                                          <p:spTgt spid="10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wipe(left)">
                                      <p:cBhvr>
                                        <p:cTn id="15" dur="500"/>
                                        <p:tgtEl>
                                          <p:spTgt spid="10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wipe(left)">
                                      <p:cBhvr>
                                        <p:cTn id="19" dur="500"/>
                                        <p:tgtEl>
                                          <p:spTgt spid="10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wipe(left)">
                                      <p:cBhvr>
                                        <p:cTn id="23" dur="500"/>
                                        <p:tgtEl>
                                          <p:spTgt spid="10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left)">
                                      <p:cBhvr>
                                        <p:cTn id="39" dur="500"/>
                                        <p:tgtEl>
                                          <p:spTgt spid="6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fade">
                                      <p:cBhvr>
                                        <p:cTn id="43" dur="500"/>
                                        <p:tgtEl>
                                          <p:spTgt spid="112"/>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fade">
                                      <p:cBhvr>
                                        <p:cTn id="51"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106" grpId="0" bldLvl="0" animBg="1"/>
      <p:bldP spid="107" grpId="0" bldLvl="0" animBg="1"/>
      <p:bldP spid="10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87325" y="1365885"/>
            <a:ext cx="4949190"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（一）道德的起源与本质</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4" name="文本框 3"/>
          <p:cNvSpPr txBox="1">
            <a:spLocks noChangeArrowheads="1"/>
          </p:cNvSpPr>
          <p:nvPr/>
        </p:nvSpPr>
        <p:spPr bwMode="auto">
          <a:xfrm>
            <a:off x="5964237" y="2593499"/>
            <a:ext cx="4026561" cy="2916183"/>
          </a:xfrm>
          <a:prstGeom prst="rect">
            <a:avLst/>
          </a:prstGeom>
          <a:noFill/>
          <a:ln w="9525">
            <a:noFill/>
            <a:miter lim="800000"/>
          </a:ln>
        </p:spPr>
        <p:txBody>
          <a:bodyPr wrap="square">
            <a:spAutoFit/>
          </a:bodyPr>
          <a:p>
            <a:pPr marL="342900" indent="-342900" eaLnBrk="1" hangingPunct="1">
              <a:lnSpc>
                <a:spcPct val="120000"/>
              </a:lnSpc>
              <a:spcBef>
                <a:spcPts val="1400"/>
              </a:spcBef>
              <a:buClr>
                <a:srgbClr val="BF9000"/>
              </a:buClr>
              <a:buFont typeface="Wingdings" panose="05000000000000000000" pitchFamily="2" charset="2"/>
              <a:buChar char="u"/>
            </a:pPr>
            <a:r>
              <a:rPr lang="zh-CN" altLang="en-US" sz="3200" dirty="0">
                <a:latin typeface="宋体" panose="02010600030101010101" pitchFamily="2" charset="-122"/>
                <a:ea typeface="宋体" panose="02010600030101010101" pitchFamily="2" charset="-122"/>
              </a:rPr>
              <a:t>“天意神启论”</a:t>
            </a:r>
            <a:endParaRPr lang="zh-CN" altLang="en-US" sz="3200" dirty="0">
              <a:latin typeface="宋体" panose="02010600030101010101" pitchFamily="2" charset="-122"/>
              <a:ea typeface="宋体" panose="02010600030101010101" pitchFamily="2" charset="-122"/>
            </a:endParaRPr>
          </a:p>
          <a:p>
            <a:pPr marL="342900" indent="-342900" eaLnBrk="1" hangingPunct="1">
              <a:lnSpc>
                <a:spcPct val="120000"/>
              </a:lnSpc>
              <a:spcBef>
                <a:spcPts val="1400"/>
              </a:spcBef>
              <a:buClr>
                <a:srgbClr val="BF9000"/>
              </a:buClr>
              <a:buFont typeface="Wingdings" panose="05000000000000000000" pitchFamily="2" charset="2"/>
              <a:buChar char="u"/>
            </a:pPr>
            <a:r>
              <a:rPr lang="zh-CN" altLang="en-US" sz="3200" dirty="0">
                <a:latin typeface="宋体" panose="02010600030101010101" pitchFamily="2" charset="-122"/>
                <a:ea typeface="宋体" panose="02010600030101010101" pitchFamily="2" charset="-122"/>
              </a:rPr>
              <a:t>“先天人性论”</a:t>
            </a:r>
            <a:endParaRPr lang="zh-CN" altLang="en-US" sz="3200" dirty="0">
              <a:latin typeface="宋体" panose="02010600030101010101" pitchFamily="2" charset="-122"/>
              <a:ea typeface="宋体" panose="02010600030101010101" pitchFamily="2" charset="-122"/>
            </a:endParaRPr>
          </a:p>
          <a:p>
            <a:pPr marL="342900" indent="-342900" eaLnBrk="1" hangingPunct="1">
              <a:lnSpc>
                <a:spcPct val="120000"/>
              </a:lnSpc>
              <a:spcBef>
                <a:spcPts val="1400"/>
              </a:spcBef>
              <a:buClr>
                <a:srgbClr val="BF9000"/>
              </a:buClr>
              <a:buFont typeface="Wingdings" panose="05000000000000000000" pitchFamily="2" charset="2"/>
              <a:buChar char="u"/>
            </a:pPr>
            <a:r>
              <a:rPr lang="zh-CN" altLang="en-US" sz="3200" dirty="0">
                <a:latin typeface="宋体" panose="02010600030101010101" pitchFamily="2" charset="-122"/>
                <a:ea typeface="宋体" panose="02010600030101010101" pitchFamily="2" charset="-122"/>
              </a:rPr>
              <a:t>“情感欲望论”</a:t>
            </a:r>
            <a:endParaRPr lang="zh-CN" altLang="en-US" sz="3200" dirty="0">
              <a:latin typeface="宋体" panose="02010600030101010101" pitchFamily="2" charset="-122"/>
              <a:ea typeface="宋体" panose="02010600030101010101" pitchFamily="2" charset="-122"/>
            </a:endParaRPr>
          </a:p>
          <a:p>
            <a:pPr marL="342900" indent="-342900" eaLnBrk="1" hangingPunct="1">
              <a:lnSpc>
                <a:spcPct val="120000"/>
              </a:lnSpc>
              <a:spcBef>
                <a:spcPts val="1400"/>
              </a:spcBef>
              <a:buClr>
                <a:srgbClr val="BF9000"/>
              </a:buClr>
              <a:buFont typeface="Wingdings" panose="05000000000000000000" pitchFamily="2" charset="2"/>
              <a:buChar char="u"/>
            </a:pPr>
            <a:r>
              <a:rPr lang="zh-CN" altLang="en-US" sz="3200" dirty="0">
                <a:latin typeface="宋体" panose="02010600030101010101" pitchFamily="2" charset="-122"/>
                <a:ea typeface="宋体" panose="02010600030101010101" pitchFamily="2" charset="-122"/>
              </a:rPr>
              <a:t>“动物本能论”</a:t>
            </a:r>
            <a:endParaRPr lang="zh-CN" altLang="en-US" sz="3200" dirty="0">
              <a:latin typeface="宋体" panose="02010600030101010101" pitchFamily="2" charset="-122"/>
              <a:ea typeface="宋体" panose="02010600030101010101" pitchFamily="2" charset="-122"/>
            </a:endParaRPr>
          </a:p>
        </p:txBody>
      </p:sp>
      <p:grpSp>
        <p:nvGrpSpPr>
          <p:cNvPr id="5" name="组合 16"/>
          <p:cNvGrpSpPr/>
          <p:nvPr/>
        </p:nvGrpSpPr>
        <p:grpSpPr bwMode="auto">
          <a:xfrm>
            <a:off x="1941748" y="2144395"/>
            <a:ext cx="2613025" cy="3530600"/>
            <a:chOff x="1003250" y="2734975"/>
            <a:chExt cx="2612547" cy="3529831"/>
          </a:xfrm>
        </p:grpSpPr>
        <p:pic>
          <p:nvPicPr>
            <p:cNvPr id="6" name="Picture 5" descr="E:\PPT背景\05.png"/>
            <p:cNvPicPr>
              <a:picLocks noChangeAspect="1" noChangeArrowheads="1"/>
            </p:cNvPicPr>
            <p:nvPr/>
          </p:nvPicPr>
          <p:blipFill>
            <a:blip r:embed="rId1" cstate="print"/>
            <a:srcRect/>
            <a:stretch>
              <a:fillRect/>
            </a:stretch>
          </p:blipFill>
          <p:spPr bwMode="auto">
            <a:xfrm rot="-581319">
              <a:off x="1003250" y="2734975"/>
              <a:ext cx="2612547" cy="3529831"/>
            </a:xfrm>
            <a:prstGeom prst="rect">
              <a:avLst/>
            </a:prstGeom>
            <a:noFill/>
            <a:ln w="9525">
              <a:noFill/>
              <a:miter lim="800000"/>
              <a:headEnd/>
              <a:tailEnd/>
            </a:ln>
            <a:effectLst>
              <a:outerShdw dist="38100" dir="2700000" algn="tl" rotWithShape="0">
                <a:srgbClr val="808080">
                  <a:alpha val="39998"/>
                </a:srgbClr>
              </a:outerShdw>
            </a:effectLst>
          </p:spPr>
        </p:pic>
        <p:sp>
          <p:nvSpPr>
            <p:cNvPr id="7" name="文本框 14"/>
            <p:cNvSpPr txBox="1">
              <a:spLocks noChangeArrowheads="1"/>
            </p:cNvSpPr>
            <p:nvPr/>
          </p:nvSpPr>
          <p:spPr bwMode="auto">
            <a:xfrm rot="21249008">
              <a:off x="1196890" y="3992001"/>
              <a:ext cx="2225268" cy="101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eaLnBrk="1" hangingPunct="1">
                <a:buFont typeface="Arial" panose="020B0604020202020204" pitchFamily="34" charset="0"/>
                <a:buNone/>
              </a:pPr>
              <a:r>
                <a:rPr lang="zh-CN" altLang="en-US" sz="3000" b="1" dirty="0">
                  <a:solidFill>
                    <a:schemeClr val="bg1"/>
                  </a:solidFill>
                  <a:effectLst>
                    <a:outerShdw blurRad="38100" dist="38100" dir="2700000" algn="tl">
                      <a:srgbClr val="C0C0C0"/>
                    </a:outerShdw>
                  </a:effectLst>
                  <a:latin typeface="Arial" panose="020B0604020202020204" pitchFamily="34" charset="0"/>
                </a:rPr>
                <a:t>道德起源的</a:t>
              </a:r>
              <a:endParaRPr lang="en-US" altLang="zh-CN" sz="3000" b="1" dirty="0">
                <a:solidFill>
                  <a:schemeClr val="bg1"/>
                </a:solidFill>
                <a:effectLst>
                  <a:outerShdw blurRad="38100" dist="38100" dir="2700000" algn="tl">
                    <a:srgbClr val="C0C0C0"/>
                  </a:outerShdw>
                </a:effectLst>
                <a:latin typeface="Arial" panose="020B0604020202020204" pitchFamily="34" charset="0"/>
              </a:endParaRPr>
            </a:p>
            <a:p>
              <a:pPr algn="ctr" eaLnBrk="1" hangingPunct="1">
                <a:buFont typeface="Arial" panose="020B0604020202020204" pitchFamily="34" charset="0"/>
                <a:buNone/>
              </a:pPr>
              <a:r>
                <a:rPr lang="zh-CN" altLang="en-US" sz="3000" b="1" dirty="0">
                  <a:solidFill>
                    <a:schemeClr val="bg1"/>
                  </a:solidFill>
                  <a:effectLst>
                    <a:outerShdw blurRad="38100" dist="38100" dir="2700000" algn="tl">
                      <a:srgbClr val="C0C0C0"/>
                    </a:outerShdw>
                  </a:effectLst>
                  <a:latin typeface="Arial" panose="020B0604020202020204" pitchFamily="34" charset="0"/>
                </a:rPr>
                <a:t>几种观点</a:t>
              </a:r>
              <a:endParaRPr lang="zh-CN" altLang="en-US" sz="3000" b="1" dirty="0">
                <a:solidFill>
                  <a:schemeClr val="bg1"/>
                </a:solidFill>
                <a:effectLst>
                  <a:outerShdw blurRad="38100" dist="38100" dir="2700000" algn="tl">
                    <a:srgbClr val="C0C0C0"/>
                  </a:outerShdw>
                </a:effectLst>
                <a:latin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97485" y="1365885"/>
            <a:ext cx="4949190" cy="583565"/>
          </a:xfrm>
          <a:prstGeom prst="rect">
            <a:avLst/>
          </a:prstGeom>
          <a:noFill/>
        </p:spPr>
        <p:txBody>
          <a:bodyPr wrap="square" rtlCol="0">
            <a:spAutoFit/>
          </a:bodyPr>
          <a:p>
            <a:r>
              <a:rPr lang="en-US" altLang="zh-CN" sz="3200" b="1" dirty="0">
                <a:solidFill>
                  <a:srgbClr val="C00000"/>
                </a:solidFill>
                <a:latin typeface="微软雅黑" panose="020B0503020204020204" pitchFamily="34" charset="-122"/>
                <a:ea typeface="微软雅黑" panose="020B0503020204020204" pitchFamily="34" charset="-122"/>
              </a:rPr>
              <a:t>1.</a:t>
            </a:r>
            <a:r>
              <a:rPr lang="zh-CN" altLang="en-US" sz="3200" b="1" dirty="0">
                <a:solidFill>
                  <a:srgbClr val="C00000"/>
                </a:solidFill>
                <a:latin typeface="微软雅黑" panose="020B0503020204020204" pitchFamily="34" charset="-122"/>
                <a:ea typeface="微软雅黑" panose="020B0503020204020204" pitchFamily="34" charset="-122"/>
              </a:rPr>
              <a:t>天意神启论</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t="11427"/>
          <a:stretch>
            <a:fillRect/>
          </a:stretch>
        </p:blipFill>
        <p:spPr bwMode="auto">
          <a:xfrm>
            <a:off x="902970" y="2002155"/>
            <a:ext cx="9818370" cy="463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97485" y="1365885"/>
            <a:ext cx="4949190" cy="583565"/>
          </a:xfrm>
          <a:prstGeom prst="rect">
            <a:avLst/>
          </a:prstGeom>
          <a:noFill/>
        </p:spPr>
        <p:txBody>
          <a:bodyPr wrap="square" rtlCol="0">
            <a:spAutoFit/>
          </a:bodyPr>
          <a:p>
            <a:r>
              <a:rPr lang="en-US" altLang="zh-CN" sz="3200" b="1" dirty="0">
                <a:solidFill>
                  <a:srgbClr val="C00000"/>
                </a:solidFill>
                <a:latin typeface="微软雅黑" panose="020B0503020204020204" pitchFamily="34" charset="-122"/>
                <a:ea typeface="微软雅黑" panose="020B0503020204020204" pitchFamily="34" charset="-122"/>
              </a:rPr>
              <a:t>2.</a:t>
            </a:r>
            <a:r>
              <a:rPr lang="zh-CN" altLang="en-US" sz="3200" b="1" dirty="0">
                <a:solidFill>
                  <a:srgbClr val="C00000"/>
                </a:solidFill>
                <a:latin typeface="微软雅黑" panose="020B0503020204020204" pitchFamily="34" charset="-122"/>
                <a:ea typeface="微软雅黑" panose="020B0503020204020204" pitchFamily="34" charset="-122"/>
              </a:rPr>
              <a:t>先天人性论</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5" name="矩形 3"/>
          <p:cNvSpPr>
            <a:spLocks noChangeArrowheads="1"/>
          </p:cNvSpPr>
          <p:nvPr/>
        </p:nvSpPr>
        <p:spPr bwMode="auto">
          <a:xfrm>
            <a:off x="1195409" y="6420206"/>
            <a:ext cx="870733" cy="50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zh-CN" altLang="en-US" sz="2665" b="1" dirty="0">
                <a:solidFill>
                  <a:srgbClr val="002060"/>
                </a:solidFill>
                <a:latin typeface="宋体" panose="02010600030101010101" pitchFamily="2" charset="-122"/>
                <a:ea typeface="宋体" panose="02010600030101010101" pitchFamily="2" charset="-122"/>
                <a:sym typeface="Arial" panose="020B0604020202020204" pitchFamily="34" charset="0"/>
              </a:rPr>
              <a:t>孟子</a:t>
            </a:r>
            <a:endParaRPr lang="zh-CN" altLang="en-US" sz="1865" b="1" dirty="0">
              <a:solidFill>
                <a:srgbClr val="002060"/>
              </a:solidFill>
              <a:latin typeface="宋体" panose="02010600030101010101" pitchFamily="2" charset="-122"/>
              <a:ea typeface="宋体" panose="02010600030101010101" pitchFamily="2" charset="-122"/>
              <a:sym typeface="Arial" panose="020B0604020202020204" pitchFamily="34" charset="0"/>
            </a:endParaRPr>
          </a:p>
        </p:txBody>
      </p:sp>
      <p:sp>
        <p:nvSpPr>
          <p:cNvPr id="9" name="矩形 47"/>
          <p:cNvSpPr>
            <a:spLocks noChangeArrowheads="1"/>
          </p:cNvSpPr>
          <p:nvPr/>
        </p:nvSpPr>
        <p:spPr bwMode="auto">
          <a:xfrm>
            <a:off x="3857625" y="5418455"/>
            <a:ext cx="7725410"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just" eaLnBrk="1" hangingPunct="1">
              <a:lnSpc>
                <a:spcPct val="130000"/>
              </a:lnSpc>
              <a:spcBef>
                <a:spcPct val="0"/>
              </a:spcBef>
              <a:buFont typeface="Arial" panose="020B0604020202020204" pitchFamily="34" charset="0"/>
              <a:buNone/>
            </a:pPr>
            <a:r>
              <a:rPr lang="en-US" altLang="zh-CN" sz="2665" dirty="0">
                <a:solidFill>
                  <a:srgbClr val="0070C0"/>
                </a:solidFill>
                <a:latin typeface="Arial" panose="020B0604020202020204" pitchFamily="34" charset="0"/>
                <a:ea typeface="微软雅黑" panose="020B0503020204020204" pitchFamily="34" charset="-122"/>
              </a:rPr>
              <a:t>        </a:t>
            </a:r>
            <a:r>
              <a:rPr lang="zh-CN" altLang="en-US" sz="2665" dirty="0">
                <a:solidFill>
                  <a:srgbClr val="0070C0"/>
                </a:solidFill>
                <a:latin typeface="Arial" panose="020B0604020202020204" pitchFamily="34" charset="0"/>
                <a:ea typeface="微软雅黑" panose="020B0503020204020204" pitchFamily="34" charset="-122"/>
              </a:rPr>
              <a:t>道德起源于与生俱来的善性，或先天存在的良心、理念或精神。</a:t>
            </a:r>
            <a:endParaRPr lang="en-US" altLang="zh-CN" sz="2665" dirty="0">
              <a:solidFill>
                <a:srgbClr val="0070C0"/>
              </a:solidFill>
              <a:latin typeface="Arial" panose="020B0604020202020204" pitchFamily="34" charset="0"/>
              <a:ea typeface="微软雅黑" panose="020B0503020204020204" pitchFamily="34" charset="-122"/>
            </a:endParaRPr>
          </a:p>
        </p:txBody>
      </p:sp>
      <p:sp>
        <p:nvSpPr>
          <p:cNvPr id="2" name="矩形 47"/>
          <p:cNvSpPr>
            <a:spLocks noChangeArrowheads="1"/>
          </p:cNvSpPr>
          <p:nvPr/>
        </p:nvSpPr>
        <p:spPr bwMode="auto">
          <a:xfrm>
            <a:off x="4111837" y="1657985"/>
            <a:ext cx="6509173" cy="2653924"/>
          </a:xfrm>
          <a:prstGeom prst="rect">
            <a:avLst/>
          </a:prstGeom>
          <a:noFill/>
          <a:ln>
            <a:solidFill>
              <a:schemeClr val="accent1"/>
            </a:solidFill>
            <a:prstDash val="sysDot"/>
          </a:ln>
          <a:extLst>
            <a:ext uri="{909E8E84-426E-40DD-AFC4-6F175D3DCCD1}">
              <a14:hiddenFill xmlns:a14="http://schemas.microsoft.com/office/drawing/2010/main">
                <a:solidFill>
                  <a:srgbClr val="FFFFFF"/>
                </a:solidFill>
              </a14:hiddenFill>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30000"/>
              </a:lnSpc>
              <a:spcBef>
                <a:spcPct val="0"/>
              </a:spcBef>
              <a:spcAft>
                <a:spcPts val="500"/>
              </a:spcAft>
              <a:buNone/>
            </a:pPr>
            <a:r>
              <a:rPr lang="en-US" altLang="zh-CN" sz="1865"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1865" dirty="0">
                <a:latin typeface="Arial" panose="020B0604020202020204" pitchFamily="34" charset="0"/>
                <a:ea typeface="微软雅黑" panose="020B0503020204020204" pitchFamily="34" charset="-122"/>
              </a:rPr>
              <a:t>人天生就有四个“善端”：</a:t>
            </a:r>
            <a:endParaRPr lang="en-US" altLang="zh-CN" sz="1865" dirty="0">
              <a:latin typeface="Arial" panose="020B0604020202020204" pitchFamily="34" charset="0"/>
              <a:ea typeface="微软雅黑" panose="020B0503020204020204" pitchFamily="34" charset="-122"/>
            </a:endParaRPr>
          </a:p>
          <a:p>
            <a:pPr algn="ctr" eaLnBrk="1" hangingPunct="1">
              <a:lnSpc>
                <a:spcPct val="130000"/>
              </a:lnSpc>
              <a:spcBef>
                <a:spcPct val="0"/>
              </a:spcBef>
              <a:spcAft>
                <a:spcPts val="500"/>
              </a:spcAft>
              <a:buNone/>
            </a:pPr>
            <a:r>
              <a:rPr lang="zh-CN" altLang="en-US" sz="1865" dirty="0">
                <a:latin typeface="Arial" panose="020B0604020202020204" pitchFamily="34" charset="0"/>
                <a:ea typeface="微软雅黑" panose="020B0503020204020204" pitchFamily="34" charset="-122"/>
              </a:rPr>
              <a:t>恻隐之心，仁之端也；</a:t>
            </a:r>
            <a:endParaRPr lang="en-US" altLang="zh-CN" sz="1865" dirty="0">
              <a:latin typeface="Arial" panose="020B0604020202020204" pitchFamily="34" charset="0"/>
              <a:ea typeface="微软雅黑" panose="020B0503020204020204" pitchFamily="34" charset="-122"/>
            </a:endParaRPr>
          </a:p>
          <a:p>
            <a:pPr algn="ctr" eaLnBrk="1" hangingPunct="1">
              <a:lnSpc>
                <a:spcPct val="130000"/>
              </a:lnSpc>
              <a:spcBef>
                <a:spcPct val="0"/>
              </a:spcBef>
              <a:spcAft>
                <a:spcPts val="500"/>
              </a:spcAft>
              <a:buNone/>
            </a:pPr>
            <a:r>
              <a:rPr lang="zh-CN" altLang="en-US" sz="1865" dirty="0">
                <a:latin typeface="Arial" panose="020B0604020202020204" pitchFamily="34" charset="0"/>
                <a:ea typeface="微软雅黑" panose="020B0503020204020204" pitchFamily="34" charset="-122"/>
              </a:rPr>
              <a:t>羞恶之心，义之端也；</a:t>
            </a:r>
            <a:endParaRPr lang="en-US" altLang="zh-CN" sz="1865" dirty="0">
              <a:latin typeface="Arial" panose="020B0604020202020204" pitchFamily="34" charset="0"/>
              <a:ea typeface="微软雅黑" panose="020B0503020204020204" pitchFamily="34" charset="-122"/>
            </a:endParaRPr>
          </a:p>
          <a:p>
            <a:pPr algn="ctr" eaLnBrk="1" hangingPunct="1">
              <a:lnSpc>
                <a:spcPct val="130000"/>
              </a:lnSpc>
              <a:spcBef>
                <a:spcPct val="0"/>
              </a:spcBef>
              <a:spcAft>
                <a:spcPts val="500"/>
              </a:spcAft>
              <a:buNone/>
            </a:pPr>
            <a:r>
              <a:rPr lang="zh-CN" altLang="en-US" sz="1865" dirty="0">
                <a:latin typeface="Arial" panose="020B0604020202020204" pitchFamily="34" charset="0"/>
                <a:ea typeface="微软雅黑" panose="020B0503020204020204" pitchFamily="34" charset="-122"/>
              </a:rPr>
              <a:t>辞让之心，礼之端也；</a:t>
            </a:r>
            <a:endParaRPr lang="en-US" altLang="zh-CN" sz="1865" dirty="0">
              <a:latin typeface="Arial" panose="020B0604020202020204" pitchFamily="34" charset="0"/>
              <a:ea typeface="微软雅黑" panose="020B0503020204020204" pitchFamily="34" charset="-122"/>
            </a:endParaRPr>
          </a:p>
          <a:p>
            <a:pPr algn="ctr" eaLnBrk="1" hangingPunct="1">
              <a:lnSpc>
                <a:spcPct val="130000"/>
              </a:lnSpc>
              <a:spcBef>
                <a:spcPct val="0"/>
              </a:spcBef>
              <a:spcAft>
                <a:spcPts val="500"/>
              </a:spcAft>
              <a:buNone/>
            </a:pPr>
            <a:r>
              <a:rPr lang="zh-CN" altLang="en-US" sz="1865" dirty="0">
                <a:latin typeface="Arial" panose="020B0604020202020204" pitchFamily="34" charset="0"/>
                <a:ea typeface="微软雅黑" panose="020B0503020204020204" pitchFamily="34" charset="-122"/>
              </a:rPr>
              <a:t>是非之心，智之端也；</a:t>
            </a:r>
            <a:endParaRPr lang="en-US" altLang="zh-CN" sz="1865" dirty="0">
              <a:latin typeface="Arial" panose="020B0604020202020204" pitchFamily="34" charset="0"/>
              <a:ea typeface="微软雅黑" panose="020B0503020204020204" pitchFamily="34" charset="-122"/>
            </a:endParaRPr>
          </a:p>
          <a:p>
            <a:pPr algn="ctr" eaLnBrk="1" hangingPunct="1">
              <a:lnSpc>
                <a:spcPct val="130000"/>
              </a:lnSpc>
              <a:spcBef>
                <a:spcPct val="0"/>
              </a:spcBef>
              <a:spcAft>
                <a:spcPts val="500"/>
              </a:spcAft>
              <a:buNone/>
            </a:pPr>
            <a:r>
              <a:rPr lang="zh-CN" altLang="en-US" sz="1865" dirty="0">
                <a:latin typeface="Arial" panose="020B0604020202020204" pitchFamily="34" charset="0"/>
                <a:ea typeface="微软雅黑" panose="020B0503020204020204" pitchFamily="34" charset="-122"/>
              </a:rPr>
              <a:t>人之有四端，犹其有四体也。</a:t>
            </a:r>
            <a:endParaRPr lang="zh-CN" altLang="en-US" sz="1865" dirty="0">
              <a:latin typeface="Arial" panose="020B0604020202020204" pitchFamily="34" charset="0"/>
              <a:ea typeface="微软雅黑" panose="020B0503020204020204" pitchFamily="34" charset="-122"/>
            </a:endParaRPr>
          </a:p>
        </p:txBody>
      </p:sp>
      <p:sp>
        <p:nvSpPr>
          <p:cNvPr id="36" name="矩形 71"/>
          <p:cNvSpPr>
            <a:spLocks noChangeArrowheads="1"/>
          </p:cNvSpPr>
          <p:nvPr/>
        </p:nvSpPr>
        <p:spPr bwMode="auto">
          <a:xfrm>
            <a:off x="4241165" y="4755092"/>
            <a:ext cx="6795347" cy="50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zh-CN" altLang="en-US" sz="2665" b="1" dirty="0">
                <a:latin typeface="宋体" panose="02010600030101010101" pitchFamily="2" charset="-122"/>
                <a:ea typeface="宋体" panose="02010600030101010101" pitchFamily="2" charset="-122"/>
                <a:sym typeface="方正兰亭黑_GBK" panose="02000000000000000000" pitchFamily="2" charset="-122"/>
              </a:rPr>
              <a:t>“仁义礼智，非由外铄我也，我固有之。”</a:t>
            </a:r>
            <a:endParaRPr lang="en-US" altLang="zh-CN" sz="2665" b="1" dirty="0">
              <a:latin typeface="宋体" panose="02010600030101010101" pitchFamily="2" charset="-122"/>
              <a:ea typeface="宋体" panose="02010600030101010101" pitchFamily="2" charset="-122"/>
              <a:sym typeface="方正兰亭黑_GBK" panose="02000000000000000000" pitchFamily="2" charset="-122"/>
            </a:endParaRPr>
          </a:p>
        </p:txBody>
      </p:sp>
      <p:pic>
        <p:nvPicPr>
          <p:cNvPr id="77826" name="Picture 2" descr="https://ss0.bdstatic.com/94oJfD_bAAcT8t7mm9GUKT-xh_/timg?image&amp;quality=100&amp;size=b4000_4000&amp;sec=1514206521&amp;di=fceb15f2c0bccc28c3d8bd593b21dec5&amp;src=http://pic17.photophoto.cn/20101209/0006019071007618_b.jpg"/>
          <p:cNvPicPr>
            <a:picLocks noChangeAspect="1" noChangeArrowheads="1"/>
          </p:cNvPicPr>
          <p:nvPr/>
        </p:nvPicPr>
        <p:blipFill>
          <a:blip r:embed="rId1" cstate="print"/>
          <a:srcRect t="6947" b="1786"/>
          <a:stretch>
            <a:fillRect/>
          </a:stretch>
        </p:blipFill>
        <p:spPr bwMode="auto">
          <a:xfrm>
            <a:off x="334921" y="2189545"/>
            <a:ext cx="3059853" cy="423079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250"/>
                                  </p:stCondLst>
                                  <p:childTnLst>
                                    <p:set>
                                      <p:cBhvr>
                                        <p:cTn id="20" dur="1" fill="hold">
                                          <p:stCondLst>
                                            <p:cond delay="0"/>
                                          </p:stCondLst>
                                        </p:cTn>
                                        <p:tgtEl>
                                          <p:spTgt spid="36"/>
                                        </p:tgtEl>
                                        <p:attrNameLst>
                                          <p:attrName>style.visibility</p:attrName>
                                        </p:attrNameLst>
                                      </p:cBhvr>
                                      <p:to>
                                        <p:strVal val="visible"/>
                                      </p:to>
                                    </p:set>
                                    <p:animEffect>
                                      <p:cBhvr>
                                        <p:cTn id="21" dur="4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9" grpId="0" bldLvl="0" autoUpdateAnimBg="0"/>
      <p:bldP spid="2" grpId="0" bldLvl="0" animBg="1"/>
      <p:bldP spid="36"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97485" y="1365885"/>
            <a:ext cx="4949190" cy="583565"/>
          </a:xfrm>
          <a:prstGeom prst="rect">
            <a:avLst/>
          </a:prstGeom>
          <a:noFill/>
        </p:spPr>
        <p:txBody>
          <a:bodyPr wrap="square" rtlCol="0">
            <a:spAutoFit/>
          </a:bodyPr>
          <a:p>
            <a:r>
              <a:rPr lang="en-US" altLang="zh-CN" sz="3200" b="1" dirty="0">
                <a:solidFill>
                  <a:srgbClr val="C00000"/>
                </a:solidFill>
                <a:latin typeface="微软雅黑" panose="020B0503020204020204" pitchFamily="34" charset="-122"/>
                <a:ea typeface="微软雅黑" panose="020B0503020204020204" pitchFamily="34" charset="-122"/>
              </a:rPr>
              <a:t>3.</a:t>
            </a:r>
            <a:r>
              <a:rPr lang="zh-CN" altLang="en-US" sz="3200" b="1" dirty="0">
                <a:solidFill>
                  <a:srgbClr val="C00000"/>
                </a:solidFill>
                <a:latin typeface="微软雅黑" panose="020B0503020204020204" pitchFamily="34" charset="-122"/>
                <a:ea typeface="微软雅黑" panose="020B0503020204020204" pitchFamily="34" charset="-122"/>
              </a:rPr>
              <a:t>情感欲望论</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6637020" y="4754881"/>
            <a:ext cx="3786293" cy="228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943947" y="3989493"/>
            <a:ext cx="420116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矩形 47"/>
          <p:cNvSpPr>
            <a:spLocks noChangeArrowheads="1"/>
          </p:cNvSpPr>
          <p:nvPr/>
        </p:nvSpPr>
        <p:spPr bwMode="auto">
          <a:xfrm>
            <a:off x="3347085" y="1303655"/>
            <a:ext cx="8421370" cy="86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lvl="0" eaLnBrk="1" hangingPunct="1">
              <a:buNone/>
            </a:pPr>
            <a:r>
              <a:rPr lang="en-US" altLang="zh-CN" dirty="0">
                <a:solidFill>
                  <a:srgbClr val="0070C0"/>
                </a:solidFill>
                <a:latin typeface="微软雅黑" panose="020B0503020204020204" pitchFamily="34" charset="-122"/>
                <a:ea typeface="微软雅黑" panose="020B0503020204020204" pitchFamily="34" charset="-122"/>
              </a:rPr>
              <a:t>       </a:t>
            </a:r>
            <a:r>
              <a:rPr lang="zh-CN" altLang="en-US" dirty="0">
                <a:solidFill>
                  <a:srgbClr val="0070C0"/>
                </a:solidFill>
                <a:latin typeface="微软雅黑" panose="020B0503020204020204" pitchFamily="34" charset="-122"/>
                <a:ea typeface="微软雅黑" panose="020B0503020204020204" pitchFamily="34" charset="-122"/>
              </a:rPr>
              <a:t>道德起源于人们的情感，是人们为实现情感欲望而形成的行为要求。</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59" name="矩形 58"/>
          <p:cNvSpPr/>
          <p:nvPr/>
        </p:nvSpPr>
        <p:spPr>
          <a:xfrm>
            <a:off x="1943947" y="2323254"/>
            <a:ext cx="4323927" cy="1569660"/>
          </a:xfrm>
          <a:prstGeom prst="rect">
            <a:avLst/>
          </a:prstGeom>
        </p:spPr>
        <p:txBody>
          <a:bodyPr wrap="square">
            <a:spAutoFit/>
          </a:bodyPr>
          <a:lstStyle/>
          <a:p>
            <a:pPr lvl="0"/>
            <a:r>
              <a:rPr lang="zh-CN" altLang="en-US" sz="2400" dirty="0">
                <a:latin typeface="黑体" panose="02010609060101010101" charset="-122"/>
                <a:ea typeface="黑体" panose="02010609060101010101" charset="-122"/>
              </a:rPr>
              <a:t>人是有感觉的动物，人的本性就是趋乐避苦，就是自利、自爱，也就是追求个人的利益和幸福，这是一切道德的根源</a:t>
            </a:r>
            <a:endParaRPr lang="zh-CN" altLang="en-US" sz="2400" dirty="0">
              <a:latin typeface="黑体" panose="02010609060101010101" charset="-122"/>
              <a:ea typeface="黑体" panose="02010609060101010101" charset="-122"/>
            </a:endParaRPr>
          </a:p>
        </p:txBody>
      </p:sp>
      <p:sp>
        <p:nvSpPr>
          <p:cNvPr id="62" name="矩形 61"/>
          <p:cNvSpPr/>
          <p:nvPr/>
        </p:nvSpPr>
        <p:spPr>
          <a:xfrm>
            <a:off x="6788574" y="3548380"/>
            <a:ext cx="3634740" cy="1200329"/>
          </a:xfrm>
          <a:prstGeom prst="rect">
            <a:avLst/>
          </a:prstGeom>
        </p:spPr>
        <p:txBody>
          <a:bodyPr wrap="square">
            <a:spAutoFit/>
          </a:bodyPr>
          <a:lstStyle/>
          <a:p>
            <a:pPr lvl="0"/>
            <a:r>
              <a:rPr lang="zh-CN" altLang="en-US" sz="2400" dirty="0">
                <a:latin typeface="宋体" panose="02010600030101010101" pitchFamily="2" charset="-122"/>
                <a:ea typeface="宋体" panose="02010600030101010101" pitchFamily="2" charset="-122"/>
              </a:rPr>
              <a:t>道德源于人心中的社会情感和利他之心，源于对公共利益的追求</a:t>
            </a:r>
            <a:endParaRPr lang="zh-CN" altLang="en-US" sz="2400" dirty="0">
              <a:latin typeface="宋体" panose="02010600030101010101" pitchFamily="2" charset="-122"/>
              <a:ea typeface="宋体" panose="02010600030101010101" pitchFamily="2" charset="-122"/>
            </a:endParaRPr>
          </a:p>
        </p:txBody>
      </p:sp>
      <p:sp>
        <p:nvSpPr>
          <p:cNvPr id="63" name="矩形 62"/>
          <p:cNvSpPr/>
          <p:nvPr/>
        </p:nvSpPr>
        <p:spPr>
          <a:xfrm>
            <a:off x="3347721" y="5811521"/>
            <a:ext cx="5771727" cy="461665"/>
          </a:xfrm>
          <a:prstGeom prst="rect">
            <a:avLst/>
          </a:prstGeom>
        </p:spPr>
        <p:txBody>
          <a:bodyPr wrap="square">
            <a:spAutoFit/>
          </a:bodyPr>
          <a:lstStyle/>
          <a:p>
            <a:pPr lvl="0"/>
            <a:r>
              <a:rPr lang="zh-CN" altLang="en-US" sz="2400" dirty="0">
                <a:latin typeface="+mn-ea"/>
              </a:rPr>
              <a:t>道德起源于人所固有的推己及人的同情心</a:t>
            </a:r>
            <a:endParaRPr lang="zh-CN" altLang="en-US" sz="2400" dirty="0">
              <a:latin typeface="+mn-ea"/>
            </a:endParaRPr>
          </a:p>
        </p:txBody>
      </p:sp>
      <p:pic>
        <p:nvPicPr>
          <p:cNvPr id="73731" name="Picture 3"/>
          <p:cNvPicPr>
            <a:picLocks noChangeAspect="1" noChangeArrowheads="1"/>
          </p:cNvPicPr>
          <p:nvPr/>
        </p:nvPicPr>
        <p:blipFill>
          <a:blip r:embed="rId1" cstate="print"/>
          <a:srcRect/>
          <a:stretch>
            <a:fillRect/>
          </a:stretch>
        </p:blipFill>
        <p:spPr bwMode="auto">
          <a:xfrm>
            <a:off x="5927" y="1978661"/>
            <a:ext cx="1877060" cy="2010833"/>
          </a:xfrm>
          <a:prstGeom prst="rect">
            <a:avLst/>
          </a:prstGeom>
          <a:noFill/>
          <a:ln w="9525">
            <a:noFill/>
            <a:miter lim="800000"/>
            <a:headEnd/>
            <a:tailEnd/>
          </a:ln>
          <a:effectLst/>
          <a:scene3d>
            <a:camera prst="orthographicFront"/>
            <a:lightRig rig="threePt" dir="t"/>
          </a:scene3d>
          <a:sp3d>
            <a:bevelT/>
          </a:sp3d>
        </p:spPr>
      </p:pic>
      <p:pic>
        <p:nvPicPr>
          <p:cNvPr id="73733" name="Picture 5" descr="https://timgsa.baidu.com/timg?image&amp;quality=80&amp;size=b9999_10000&amp;sec=1514218154848&amp;di=6520f1008ccee56b2ddaef42c6e48caa&amp;imgtype=0&amp;src=http%3A%2F%2Fimgsrc.baidu.com%2Fimage%2Fc0%253Dshijue1%252C0%252C0%252C294%252C40%2Fsign%3D9a9720003c7adab429dd1300e3bdd969%2F4bed2e738bd4b31ce58f07938dd6277f9e2ff863.jpg"/>
          <p:cNvPicPr>
            <a:picLocks noChangeAspect="1" noChangeArrowheads="1"/>
          </p:cNvPicPr>
          <p:nvPr/>
        </p:nvPicPr>
        <p:blipFill>
          <a:blip r:embed="rId2" cstate="print"/>
          <a:srcRect b="2358"/>
          <a:stretch>
            <a:fillRect/>
          </a:stretch>
        </p:blipFill>
        <p:spPr bwMode="auto">
          <a:xfrm>
            <a:off x="10422940" y="2588242"/>
            <a:ext cx="1786417" cy="2189497"/>
          </a:xfrm>
          <a:prstGeom prst="rect">
            <a:avLst/>
          </a:prstGeom>
          <a:noFill/>
          <a:scene3d>
            <a:camera prst="orthographicFront"/>
            <a:lightRig rig="threePt" dir="t"/>
          </a:scene3d>
          <a:sp3d>
            <a:bevelT/>
          </a:sp3d>
        </p:spPr>
      </p:pic>
      <p:pic>
        <p:nvPicPr>
          <p:cNvPr id="73735" name="Picture 7" descr="https://timgsa.baidu.com/timg?image&amp;quality=80&amp;size=b10000_10000&amp;sec=1514208168&amp;di=702e854e7fdaba6ff116e3b1b81c3978&amp;src=http://photocdn.sohu.com/20151111/mp41103446_1447238188889_6.jpeg"/>
          <p:cNvPicPr>
            <a:picLocks noChangeAspect="1" noChangeArrowheads="1"/>
          </p:cNvPicPr>
          <p:nvPr/>
        </p:nvPicPr>
        <p:blipFill>
          <a:blip r:embed="rId3"/>
          <a:srcRect l="6716" r="22597"/>
          <a:stretch>
            <a:fillRect/>
          </a:stretch>
        </p:blipFill>
        <p:spPr bwMode="auto">
          <a:xfrm>
            <a:off x="1587110" y="5227005"/>
            <a:ext cx="1759975" cy="1818640"/>
          </a:xfrm>
          <a:prstGeom prst="rect">
            <a:avLst/>
          </a:prstGeom>
          <a:noFill/>
          <a:scene3d>
            <a:camera prst="orthographicFront"/>
            <a:lightRig rig="threePt" dir="t"/>
          </a:scene3d>
          <a:sp3d>
            <a:bevelT/>
          </a:sp3d>
        </p:spPr>
      </p:pic>
      <p:pic>
        <p:nvPicPr>
          <p:cNvPr id="73736" name="Picture 8"/>
          <p:cNvPicPr>
            <a:picLocks noChangeAspect="1" noChangeArrowheads="1"/>
          </p:cNvPicPr>
          <p:nvPr/>
        </p:nvPicPr>
        <p:blipFill>
          <a:blip r:embed="rId4" cstate="print"/>
          <a:srcRect b="2434"/>
          <a:stretch>
            <a:fillRect/>
          </a:stretch>
        </p:blipFill>
        <p:spPr bwMode="auto">
          <a:xfrm>
            <a:off x="9017725" y="5102474"/>
            <a:ext cx="1610767" cy="1908772"/>
          </a:xfrm>
          <a:prstGeom prst="rect">
            <a:avLst/>
          </a:prstGeom>
          <a:noFill/>
          <a:ln w="9525">
            <a:noFill/>
            <a:miter lim="800000"/>
            <a:headEnd/>
            <a:tailEnd/>
          </a:ln>
          <a:effectLst/>
          <a:scene3d>
            <a:camera prst="orthographicFront"/>
            <a:lightRig rig="threePt" dir="t"/>
          </a:scene3d>
          <a:sp3d>
            <a:bevelT/>
          </a:sp3d>
        </p:spPr>
      </p:pic>
      <p:cxnSp>
        <p:nvCxnSpPr>
          <p:cNvPr id="33" name="直接连接符 32"/>
          <p:cNvCxnSpPr/>
          <p:nvPr/>
        </p:nvCxnSpPr>
        <p:spPr>
          <a:xfrm>
            <a:off x="3385821" y="6651413"/>
            <a:ext cx="5588847" cy="33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0454" y="4067388"/>
            <a:ext cx="1611207" cy="420564"/>
          </a:xfrm>
          <a:prstGeom prst="rect">
            <a:avLst/>
          </a:prstGeom>
          <a:noFill/>
          <a:ln w="9525">
            <a:noFill/>
            <a:miter/>
          </a:ln>
        </p:spPr>
        <p:txBody>
          <a:bodyPr wrap="square">
            <a:spAutoFit/>
          </a:bodyPr>
          <a:lstStyle/>
          <a:p>
            <a:pPr algn="ctr" eaLnBrk="1" hangingPunct="1">
              <a:spcBef>
                <a:spcPct val="50000"/>
              </a:spcBef>
            </a:pPr>
            <a:r>
              <a:rPr lang="zh-CN" altLang="en-US" sz="2135"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爱尔维修</a:t>
            </a:r>
            <a:endParaRPr lang="zh-CN" altLang="en-US" sz="2135"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2" name="文本框 11"/>
          <p:cNvSpPr txBox="1"/>
          <p:nvPr/>
        </p:nvSpPr>
        <p:spPr>
          <a:xfrm>
            <a:off x="10628207" y="4777740"/>
            <a:ext cx="1611207" cy="420564"/>
          </a:xfrm>
          <a:prstGeom prst="rect">
            <a:avLst/>
          </a:prstGeom>
          <a:noFill/>
          <a:ln w="9525">
            <a:noFill/>
            <a:miter/>
          </a:ln>
        </p:spPr>
        <p:txBody>
          <a:bodyPr wrap="square">
            <a:spAutoFit/>
          </a:bodyPr>
          <a:lstStyle/>
          <a:p>
            <a:pPr algn="ctr" eaLnBrk="1" hangingPunct="1">
              <a:spcBef>
                <a:spcPct val="50000"/>
              </a:spcBef>
            </a:pPr>
            <a:r>
              <a:rPr lang="zh-CN" altLang="en-US" sz="2135"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卢梭</a:t>
            </a:r>
            <a:endParaRPr lang="zh-CN" altLang="en-US" sz="2135"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3" name="文本框 12"/>
          <p:cNvSpPr txBox="1"/>
          <p:nvPr/>
        </p:nvSpPr>
        <p:spPr>
          <a:xfrm>
            <a:off x="5927" y="6190827"/>
            <a:ext cx="1611207" cy="420564"/>
          </a:xfrm>
          <a:prstGeom prst="rect">
            <a:avLst/>
          </a:prstGeom>
          <a:noFill/>
          <a:ln w="9525">
            <a:noFill/>
            <a:miter/>
          </a:ln>
        </p:spPr>
        <p:txBody>
          <a:bodyPr wrap="square">
            <a:spAutoFit/>
          </a:bodyPr>
          <a:lstStyle/>
          <a:p>
            <a:pPr algn="ctr" eaLnBrk="1" hangingPunct="1">
              <a:spcBef>
                <a:spcPct val="50000"/>
              </a:spcBef>
            </a:pPr>
            <a:r>
              <a:rPr lang="zh-CN" altLang="en-US" sz="2135"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亚当·斯密</a:t>
            </a:r>
            <a:endParaRPr lang="zh-CN" altLang="en-US" sz="2135"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4" name="文本框 13"/>
          <p:cNvSpPr txBox="1"/>
          <p:nvPr/>
        </p:nvSpPr>
        <p:spPr>
          <a:xfrm>
            <a:off x="10640907" y="6190827"/>
            <a:ext cx="1555234" cy="420564"/>
          </a:xfrm>
          <a:prstGeom prst="rect">
            <a:avLst/>
          </a:prstGeom>
          <a:noFill/>
          <a:ln w="9525">
            <a:noFill/>
            <a:miter/>
          </a:ln>
        </p:spPr>
        <p:txBody>
          <a:bodyPr wrap="none" anchor="t">
            <a:spAutoFit/>
          </a:bodyPr>
          <a:lstStyle/>
          <a:p>
            <a:pPr algn="l" eaLnBrk="1" hangingPunct="1">
              <a:spcBef>
                <a:spcPct val="50000"/>
              </a:spcBef>
            </a:pPr>
            <a:r>
              <a:rPr lang="zh-CN" altLang="en-US" sz="2135"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大卫·休谟</a:t>
            </a:r>
            <a:endParaRPr lang="zh-CN" altLang="en-US" sz="2400" dirty="0">
              <a:ln>
                <a:solidFill>
                  <a:schemeClr val="tx2"/>
                </a:solidFill>
              </a:ln>
              <a:solidFill>
                <a:srgbClr val="000000"/>
              </a:solidFill>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300"/>
                                        <p:tgtEl>
                                          <p:spTgt spid="28"/>
                                        </p:tgtEl>
                                      </p:cBhvr>
                                    </p:animEffect>
                                  </p:childTnLst>
                                </p:cTn>
                              </p:par>
                              <p:par>
                                <p:cTn id="11" presetID="22" presetClass="entr" presetSubtype="8"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300"/>
                                        <p:tgtEl>
                                          <p:spTgt spid="30"/>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3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3731"/>
                                        </p:tgtEl>
                                        <p:attrNameLst>
                                          <p:attrName>style.visibility</p:attrName>
                                        </p:attrNameLst>
                                      </p:cBhvr>
                                      <p:to>
                                        <p:strVal val="visible"/>
                                      </p:to>
                                    </p:set>
                                    <p:animEffect transition="in" filter="blinds(horizontal)">
                                      <p:cBhvr>
                                        <p:cTn id="21" dur="500"/>
                                        <p:tgtEl>
                                          <p:spTgt spid="737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blinds(horizontal)">
                                      <p:cBhvr>
                                        <p:cTn id="31" dur="500"/>
                                        <p:tgtEl>
                                          <p:spTgt spid="5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73733"/>
                                        </p:tgtEl>
                                        <p:attrNameLst>
                                          <p:attrName>style.visibility</p:attrName>
                                        </p:attrNameLst>
                                      </p:cBhvr>
                                      <p:to>
                                        <p:strVal val="visible"/>
                                      </p:to>
                                    </p:set>
                                    <p:animEffect transition="in" filter="blinds(horizontal)">
                                      <p:cBhvr>
                                        <p:cTn id="36" dur="500"/>
                                        <p:tgtEl>
                                          <p:spTgt spid="7373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blinds(horizontal)">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73735"/>
                                        </p:tgtEl>
                                        <p:attrNameLst>
                                          <p:attrName>style.visibility</p:attrName>
                                        </p:attrNameLst>
                                      </p:cBhvr>
                                      <p:to>
                                        <p:strVal val="visible"/>
                                      </p:to>
                                    </p:set>
                                    <p:animEffect transition="in" filter="blinds(horizontal)">
                                      <p:cBhvr>
                                        <p:cTn id="51" dur="500"/>
                                        <p:tgtEl>
                                          <p:spTgt spid="73735"/>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linds(horizont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3736"/>
                                        </p:tgtEl>
                                        <p:attrNameLst>
                                          <p:attrName>style.visibility</p:attrName>
                                        </p:attrNameLst>
                                      </p:cBhvr>
                                      <p:to>
                                        <p:strVal val="visible"/>
                                      </p:to>
                                    </p:set>
                                    <p:animEffect transition="in" filter="blinds(horizontal)">
                                      <p:cBhvr>
                                        <p:cTn id="61" dur="500"/>
                                        <p:tgtEl>
                                          <p:spTgt spid="73736"/>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linds(horizontal)">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blinds(horizontal)">
                                      <p:cBhvr>
                                        <p:cTn id="7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9" grpId="0"/>
      <p:bldP spid="62" grpId="0"/>
      <p:bldP spid="63" grpId="0"/>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97485" y="1365885"/>
            <a:ext cx="4949190" cy="583565"/>
          </a:xfrm>
          <a:prstGeom prst="rect">
            <a:avLst/>
          </a:prstGeom>
          <a:noFill/>
        </p:spPr>
        <p:txBody>
          <a:bodyPr wrap="square" rtlCol="0">
            <a:spAutoFit/>
          </a:bodyPr>
          <a:p>
            <a:r>
              <a:rPr lang="en-US" altLang="zh-CN" sz="3200" b="1" dirty="0">
                <a:solidFill>
                  <a:srgbClr val="C00000"/>
                </a:solidFill>
                <a:latin typeface="微软雅黑" panose="020B0503020204020204" pitchFamily="34" charset="-122"/>
                <a:ea typeface="微软雅黑" panose="020B0503020204020204" pitchFamily="34" charset="-122"/>
              </a:rPr>
              <a:t>4.</a:t>
            </a:r>
            <a:r>
              <a:rPr lang="zh-CN" altLang="en-US" sz="3200" b="1" dirty="0">
                <a:solidFill>
                  <a:srgbClr val="C00000"/>
                </a:solidFill>
                <a:latin typeface="微软雅黑" panose="020B0503020204020204" pitchFamily="34" charset="-122"/>
                <a:ea typeface="微软雅黑" panose="020B0503020204020204" pitchFamily="34" charset="-122"/>
              </a:rPr>
              <a:t>动物本能论</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2" name="矩形 47"/>
          <p:cNvSpPr>
            <a:spLocks noChangeArrowheads="1"/>
          </p:cNvSpPr>
          <p:nvPr/>
        </p:nvSpPr>
        <p:spPr bwMode="auto">
          <a:xfrm>
            <a:off x="3978487" y="2599268"/>
            <a:ext cx="7291493" cy="298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50000"/>
              </a:lnSpc>
              <a:spcBef>
                <a:spcPct val="0"/>
              </a:spcBef>
              <a:spcAft>
                <a:spcPts val="500"/>
              </a:spcAft>
              <a:buBlip>
                <a:blip r:embed="rId1"/>
              </a:buBlip>
            </a:pPr>
            <a:r>
              <a:rPr lang="zh-CN" altLang="en-US" sz="2400" b="1" dirty="0">
                <a:solidFill>
                  <a:schemeClr val="tx1"/>
                </a:solidFill>
                <a:latin typeface="黑体" panose="02010609060101010101" charset="-122"/>
                <a:ea typeface="黑体" panose="02010609060101010101" charset="-122"/>
              </a:rPr>
              <a:t>以</a:t>
            </a:r>
            <a:r>
              <a:rPr lang="zh-CN" altLang="en-US" sz="2400" b="1" dirty="0">
                <a:solidFill>
                  <a:schemeClr val="tx2"/>
                </a:solidFill>
                <a:latin typeface="黑体" panose="02010609060101010101" charset="-122"/>
                <a:ea typeface="黑体" panose="02010609060101010101" charset="-122"/>
              </a:rPr>
              <a:t>达尔文</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为代表的进化论伦理学认为，道德起源就起源于</a:t>
            </a:r>
            <a:r>
              <a:rPr lang="zh-CN" altLang="en-US" sz="2400" b="1" dirty="0">
                <a:solidFill>
                  <a:srgbClr val="FF3399"/>
                </a:solidFill>
                <a:latin typeface="黑体" panose="02010609060101010101" charset="-122"/>
                <a:ea typeface="黑体" panose="02010609060101010101" charset="-122"/>
              </a:rPr>
              <a:t>群居性动物的社会性本能</a:t>
            </a:r>
            <a:r>
              <a:rPr lang="zh-CN" altLang="en-US" sz="2400" b="1" dirty="0">
                <a:solidFill>
                  <a:schemeClr val="hlink"/>
                </a:solidFill>
                <a:latin typeface="黑体" panose="02010609060101010101" charset="-122"/>
                <a:ea typeface="黑体" panose="02010609060101010101" charset="-122"/>
              </a:rPr>
              <a:t>。</a:t>
            </a:r>
            <a:endParaRPr lang="en-US" altLang="zh-CN" sz="2400" b="1" dirty="0">
              <a:solidFill>
                <a:schemeClr val="hlink"/>
              </a:solidFill>
              <a:latin typeface="黑体" panose="02010609060101010101" charset="-122"/>
              <a:ea typeface="黑体" panose="02010609060101010101" charset="-122"/>
            </a:endParaRPr>
          </a:p>
          <a:p>
            <a:pPr eaLnBrk="1" hangingPunct="1">
              <a:lnSpc>
                <a:spcPct val="150000"/>
              </a:lnSpc>
              <a:spcBef>
                <a:spcPct val="0"/>
              </a:spcBef>
              <a:spcAft>
                <a:spcPts val="500"/>
              </a:spcAft>
              <a:buBlip>
                <a:blip r:embed="rId1"/>
              </a:buBlip>
            </a:pPr>
            <a:r>
              <a:rPr lang="zh-CN" altLang="en-US" sz="2400" b="1" dirty="0">
                <a:solidFill>
                  <a:schemeClr val="hlink"/>
                </a:solidFill>
                <a:latin typeface="黑体" panose="02010609060101010101" charset="-122"/>
                <a:ea typeface="黑体" panose="02010609060101010101" charset="-122"/>
              </a:rPr>
              <a:t> </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合群性本能</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区别于生物本能，是指动物之间同种或在一起生活的异种群有一种互助的精神。</a:t>
            </a:r>
            <a:endParaRPr lang="en-US" altLang="zh-CN" sz="24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a:p>
            <a:pPr eaLnBrk="1" hangingPunct="1">
              <a:lnSpc>
                <a:spcPct val="150000"/>
              </a:lnSpc>
              <a:spcBef>
                <a:spcPct val="0"/>
              </a:spcBef>
              <a:spcAft>
                <a:spcPts val="500"/>
              </a:spcAft>
              <a:buBlip>
                <a:blip r:embed="rId1"/>
              </a:buBlip>
            </a:pP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道德不是人所独有的，一切群居性动物都有道德感。</a:t>
            </a:r>
            <a:endParaRPr lang="zh-CN" altLang="en-US" sz="24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cxnSp>
        <p:nvCxnSpPr>
          <p:cNvPr id="108" name="直接连接符 107"/>
          <p:cNvCxnSpPr/>
          <p:nvPr/>
        </p:nvCxnSpPr>
        <p:spPr>
          <a:xfrm>
            <a:off x="687010" y="944503"/>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ectangle 4"/>
          <p:cNvSpPr>
            <a:spLocks noGrp="1"/>
          </p:cNvSpPr>
          <p:nvPr/>
        </p:nvSpPr>
        <p:spPr>
          <a:xfrm>
            <a:off x="4277995" y="1433830"/>
            <a:ext cx="6149975" cy="675005"/>
          </a:xfrm>
          <a:prstGeom prst="rect">
            <a:avLst/>
          </a:prstGeom>
        </p:spPr>
        <p:txBody>
          <a:bodyPr vert="horz" wrap="square" lIns="121920" tIns="60960" rIns="121920" bIns="60960" rtlCol="0" anchor="t">
            <a:noAutofit/>
          </a:bodyPr>
          <a:lstStyle>
            <a:lvl1pPr lvl="0">
              <a:defRPr sz="2800" kern="1200"/>
            </a:lvl1pPr>
            <a:lvl2pPr lvl="1">
              <a:defRPr sz="2400" kern="1200"/>
            </a:lvl2pPr>
            <a:lvl3pPr lvl="2">
              <a:defRPr sz="2000" kern="1200"/>
            </a:lvl3pPr>
            <a:lvl4pPr lvl="3">
              <a:defRPr sz="1800" kern="1200"/>
            </a:lvl4pPr>
            <a:lvl5pPr lvl="4">
              <a:defRPr sz="1800" kern="1200"/>
            </a:lvl5pPr>
          </a:lstStyle>
          <a:p>
            <a:pPr lvl="0">
              <a:buNone/>
            </a:pPr>
            <a:r>
              <a:rPr lang="zh-CN" altLang="en-US" sz="3200" dirty="0">
                <a:solidFill>
                  <a:srgbClr val="0070C0"/>
                </a:solidFill>
                <a:latin typeface="微软雅黑" panose="020B0503020204020204" pitchFamily="34" charset="-122"/>
                <a:ea typeface="微软雅黑" panose="020B0503020204020204" pitchFamily="34" charset="-122"/>
              </a:rPr>
              <a:t>道德观念是动物本能的延续</a:t>
            </a:r>
            <a:endParaRPr lang="zh-CN" altLang="en-US" sz="3200" dirty="0">
              <a:solidFill>
                <a:srgbClr val="0070C0"/>
              </a:solidFill>
              <a:latin typeface="微软雅黑" panose="020B0503020204020204" pitchFamily="34" charset="-122"/>
              <a:ea typeface="微软雅黑" panose="020B0503020204020204" pitchFamily="34" charset="-122"/>
            </a:endParaRPr>
          </a:p>
        </p:txBody>
      </p:sp>
      <p:pic>
        <p:nvPicPr>
          <p:cNvPr id="18" name="Picture 3" descr="daerw"/>
          <p:cNvPicPr>
            <a:picLocks noGrp="1" noChangeAspect="1"/>
          </p:cNvPicPr>
          <p:nvPr/>
        </p:nvPicPr>
        <p:blipFill>
          <a:blip r:embed="rId2"/>
          <a:srcRect l="3345" r="-4190" b="13097"/>
          <a:stretch>
            <a:fillRect/>
          </a:stretch>
        </p:blipFill>
        <p:spPr>
          <a:xfrm>
            <a:off x="-3386" y="2007448"/>
            <a:ext cx="3853180" cy="4794673"/>
          </a:xfrm>
          <a:prstGeom prst="rect">
            <a:avLst/>
          </a:prstGeom>
          <a:scene3d>
            <a:camera prst="orthographicFront"/>
            <a:lightRig rig="threePt" dir="t"/>
          </a:scene3d>
          <a:sp3d>
            <a:bevelT/>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3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nvSpPr>
        <p:spPr>
          <a:xfrm>
            <a:off x="838200" y="1529715"/>
            <a:ext cx="10515600" cy="924560"/>
          </a:xfrm>
          <a:prstGeom prst="rect">
            <a:avLst/>
          </a:prstGeom>
          <a:solidFill>
            <a:srgbClr val="CE4C2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pPr lvl="0" algn="ctr"/>
            <a:r>
              <a:rPr lang="zh-CN" altLang="en-US" b="1" dirty="0">
                <a:solidFill>
                  <a:schemeClr val="bg1"/>
                </a:solidFill>
                <a:ea typeface="黑体" panose="02010609060101010101" charset="-122"/>
              </a:rPr>
              <a:t>上述观点的理论误区</a:t>
            </a:r>
            <a:r>
              <a:rPr lang="zh-CN" altLang="en-US" b="1" dirty="0">
                <a:solidFill>
                  <a:schemeClr val="bg1"/>
                </a:solidFill>
                <a:ea typeface="黑体" panose="02010609060101010101" charset="-122"/>
              </a:rPr>
              <a:t>是什么？</a:t>
            </a:r>
            <a:endParaRPr lang="zh-CN" altLang="en-US" b="1" dirty="0">
              <a:solidFill>
                <a:schemeClr val="bg1"/>
              </a:solidFill>
              <a:ea typeface="黑体" panose="02010609060101010101" charset="-122"/>
            </a:endParaRPr>
          </a:p>
        </p:txBody>
      </p:sp>
      <p:sp>
        <p:nvSpPr>
          <p:cNvPr id="3" name="内容占位符 2"/>
          <p:cNvSpPr>
            <a:spLocks noGrp="1"/>
          </p:cNvSpPr>
          <p:nvPr/>
        </p:nvSpPr>
        <p:spPr>
          <a:xfrm>
            <a:off x="756920" y="2964180"/>
            <a:ext cx="10515600" cy="303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FF0000"/>
              </a:buClr>
              <a:buFont typeface="Wingdings" panose="05000000000000000000" charset="0"/>
              <a:buChar char=""/>
            </a:pPr>
            <a:r>
              <a:rPr lang="zh-CN" altLang="en-US" dirty="0">
                <a:latin typeface="黑体" panose="02010609060101010101" charset="-122"/>
                <a:ea typeface="黑体" panose="02010609060101010101" charset="-122"/>
              </a:rPr>
              <a:t>离开人的社会实践、人的生活、人类的历史发展来思考道德的起源和基础。</a:t>
            </a:r>
            <a:endParaRPr lang="zh-CN" altLang="en-US" dirty="0">
              <a:latin typeface="黑体" panose="02010609060101010101" charset="-122"/>
              <a:ea typeface="黑体" panose="02010609060101010101" charset="-122"/>
            </a:endParaRPr>
          </a:p>
          <a:p>
            <a:pPr>
              <a:lnSpc>
                <a:spcPct val="150000"/>
              </a:lnSpc>
              <a:spcBef>
                <a:spcPts val="0"/>
              </a:spcBef>
              <a:buClr>
                <a:srgbClr val="FF0000"/>
              </a:buClr>
              <a:buFont typeface="Wingdings" panose="05000000000000000000" charset="0"/>
              <a:buChar char=""/>
            </a:pPr>
            <a:r>
              <a:rPr lang="zh-CN" altLang="en-US" dirty="0">
                <a:latin typeface="黑体" panose="02010609060101010101" charset="-122"/>
                <a:ea typeface="黑体" panose="02010609060101010101" charset="-122"/>
              </a:rPr>
              <a:t>把道德看成是外在强加于人的规约。</a:t>
            </a:r>
            <a:endParaRPr lang="zh-CN" altLang="en-US" dirty="0">
              <a:latin typeface="黑体" panose="02010609060101010101" charset="-122"/>
              <a:ea typeface="黑体" panose="02010609060101010101" charset="-122"/>
            </a:endParaRPr>
          </a:p>
          <a:p>
            <a:pPr>
              <a:lnSpc>
                <a:spcPct val="150000"/>
              </a:lnSpc>
              <a:spcBef>
                <a:spcPts val="0"/>
              </a:spcBef>
              <a:buClr>
                <a:srgbClr val="FF6600"/>
              </a:buClr>
              <a:buFont typeface="Wingdings" panose="05000000000000000000" charset="0"/>
              <a:buChar char=""/>
            </a:pPr>
            <a:r>
              <a:rPr lang="zh-CN" altLang="en-US" dirty="0">
                <a:latin typeface="黑体" panose="02010609060101010101" charset="-122"/>
                <a:ea typeface="黑体" panose="02010609060101010101" charset="-122"/>
              </a:rPr>
              <a:t>把道德看成是一成不变的情感要素和心理体验，把道德神秘化。</a:t>
            </a:r>
            <a:endParaRPr lang="zh-CN" altLang="en-US" dirty="0">
              <a:latin typeface="黑体" panose="02010609060101010101" charset="-122"/>
              <a:ea typeface="黑体" panose="02010609060101010101" charset="-122"/>
            </a:endParaRPr>
          </a:p>
          <a:p>
            <a:pPr marL="0" indent="0">
              <a:buNone/>
            </a:pPr>
            <a:endParaRPr lang="zh-CN" altLang="en-US" dirty="0"/>
          </a:p>
        </p:txBody>
      </p:sp>
      <p:grpSp>
        <p:nvGrpSpPr>
          <p:cNvPr id="4" name="Group 4"/>
          <p:cNvGrpSpPr/>
          <p:nvPr/>
        </p:nvGrpSpPr>
        <p:grpSpPr bwMode="auto">
          <a:xfrm>
            <a:off x="9766863" y="5508504"/>
            <a:ext cx="2303396" cy="1721296"/>
            <a:chOff x="3168" y="3236"/>
            <a:chExt cx="768" cy="629"/>
          </a:xfrm>
        </p:grpSpPr>
        <p:pic>
          <p:nvPicPr>
            <p:cNvPr id="5" name="Picture 5" descr="BD05629_"/>
            <p:cNvPicPr>
              <a:picLocks noChangeAspect="1" noChangeArrowheads="1"/>
            </p:cNvPicPr>
            <p:nvPr/>
          </p:nvPicPr>
          <p:blipFill>
            <a:blip r:embed="rId1">
              <a:lum contrast="18000"/>
            </a:blip>
            <a:srcRect/>
            <a:stretch>
              <a:fillRect/>
            </a:stretch>
          </p:blipFill>
          <p:spPr bwMode="auto">
            <a:xfrm>
              <a:off x="3268" y="3236"/>
              <a:ext cx="638" cy="493"/>
            </a:xfrm>
            <a:prstGeom prst="rect">
              <a:avLst/>
            </a:prstGeom>
            <a:noFill/>
            <a:ln w="9525">
              <a:noFill/>
              <a:miter lim="800000"/>
              <a:headEnd/>
              <a:tailEnd/>
            </a:ln>
          </p:spPr>
        </p:pic>
        <p:sp>
          <p:nvSpPr>
            <p:cNvPr id="6" name="Text Box 6"/>
            <p:cNvSpPr txBox="1">
              <a:spLocks noChangeArrowheads="1"/>
            </p:cNvSpPr>
            <p:nvPr/>
          </p:nvSpPr>
          <p:spPr bwMode="auto">
            <a:xfrm>
              <a:off x="3168" y="3696"/>
              <a:ext cx="768" cy="169"/>
            </a:xfrm>
            <a:prstGeom prst="rect">
              <a:avLst/>
            </a:prstGeom>
            <a:noFill/>
            <a:ln w="9525">
              <a:noFill/>
              <a:miter lim="800000"/>
            </a:ln>
          </p:spPr>
          <p:txBody>
            <a:bodyPr>
              <a:spAutoFit/>
            </a:bodyPr>
            <a:lstStyle/>
            <a:p>
              <a:pPr algn="ctr" eaLnBrk="0" hangingPunct="0"/>
              <a:endParaRPr lang="zh-CN" altLang="en-US" sz="2400">
                <a:latin typeface="Tahoma" panose="020B060403050404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9" name="矩形 47"/>
          <p:cNvSpPr>
            <a:spLocks noChangeArrowheads="1"/>
          </p:cNvSpPr>
          <p:nvPr/>
        </p:nvSpPr>
        <p:spPr bwMode="auto">
          <a:xfrm>
            <a:off x="4145624" y="1234166"/>
            <a:ext cx="6651281" cy="83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lvl="0" algn="ctr" eaLnBrk="1" hangingPunct="1">
              <a:lnSpc>
                <a:spcPct val="130000"/>
              </a:lnSpc>
              <a:spcBef>
                <a:spcPct val="0"/>
              </a:spcBef>
              <a:buNone/>
            </a:pPr>
            <a:r>
              <a:rPr lang="zh-CN" altLang="en-US" sz="3735" dirty="0">
                <a:solidFill>
                  <a:srgbClr val="0070C0"/>
                </a:solidFill>
                <a:latin typeface="微软雅黑" panose="020B0503020204020204" pitchFamily="34" charset="-122"/>
                <a:ea typeface="微软雅黑" panose="020B0503020204020204" pitchFamily="34" charset="-122"/>
              </a:rPr>
              <a:t>道德来自于人类社会实践</a:t>
            </a:r>
            <a:endParaRPr lang="zh-CN" altLang="en-US" sz="3735" dirty="0">
              <a:solidFill>
                <a:srgbClr val="0070C0"/>
              </a:solidFill>
              <a:latin typeface="微软雅黑" panose="020B0503020204020204" pitchFamily="34" charset="-122"/>
              <a:ea typeface="微软雅黑" panose="020B0503020204020204" pitchFamily="34" charset="-122"/>
            </a:endParaRPr>
          </a:p>
        </p:txBody>
      </p:sp>
      <p:cxnSp>
        <p:nvCxnSpPr>
          <p:cNvPr id="108" name="直接连接符 107"/>
          <p:cNvCxnSpPr/>
          <p:nvPr/>
        </p:nvCxnSpPr>
        <p:spPr>
          <a:xfrm>
            <a:off x="731036" y="1073831"/>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143579" y="6544455"/>
            <a:ext cx="3286832" cy="379656"/>
          </a:xfrm>
          <a:prstGeom prst="rect">
            <a:avLst/>
          </a:prstGeom>
        </p:spPr>
        <p:txBody>
          <a:bodyPr wrap="square">
            <a:spAutoFit/>
          </a:bodyPr>
          <a:lstStyle/>
          <a:p>
            <a:pPr algn="ctr"/>
            <a:r>
              <a:rPr lang="zh-CN" altLang="en-US" sz="1865" dirty="0">
                <a:latin typeface="楷体" panose="02010609060101010101" pitchFamily="49" charset="-122"/>
                <a:ea typeface="楷体" panose="02010609060101010101" pitchFamily="49" charset="-122"/>
              </a:rPr>
              <a:t>卡尔</a:t>
            </a:r>
            <a:r>
              <a:rPr lang="en-US" altLang="zh-CN" sz="1865" dirty="0">
                <a:latin typeface="楷体" panose="02010609060101010101" pitchFamily="49" charset="-122"/>
                <a:ea typeface="楷体" panose="02010609060101010101" pitchFamily="49" charset="-122"/>
              </a:rPr>
              <a:t>·</a:t>
            </a:r>
            <a:r>
              <a:rPr lang="zh-CN" altLang="en-US" sz="1865" dirty="0">
                <a:latin typeface="楷体" panose="02010609060101010101" pitchFamily="49" charset="-122"/>
                <a:ea typeface="楷体" panose="02010609060101010101" pitchFamily="49" charset="-122"/>
              </a:rPr>
              <a:t>马克思</a:t>
            </a:r>
            <a:endParaRPr lang="zh-CN" altLang="en-US" sz="1865" dirty="0">
              <a:latin typeface="楷体" panose="02010609060101010101" pitchFamily="49" charset="-122"/>
              <a:ea typeface="楷体" panose="02010609060101010101" pitchFamily="49" charset="-122"/>
            </a:endParaRPr>
          </a:p>
        </p:txBody>
      </p:sp>
      <p:sp>
        <p:nvSpPr>
          <p:cNvPr id="37" name="Rectangle 3"/>
          <p:cNvSpPr>
            <a:spLocks noGrp="1" noRot="1"/>
          </p:cNvSpPr>
          <p:nvPr/>
        </p:nvSpPr>
        <p:spPr>
          <a:xfrm>
            <a:off x="5007399" y="2413847"/>
            <a:ext cx="5789506" cy="3905251"/>
          </a:xfrm>
          <a:prstGeom prst="rect">
            <a:avLst/>
          </a:prstGeom>
        </p:spPr>
        <p:txBody>
          <a:bodyPr vert="horz" wrap="square" lIns="121920" tIns="60960" rIns="121920" bIns="6096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None/>
            </a:pPr>
            <a:r>
              <a:rPr lang="zh-CN" altLang="en-US" sz="2665" dirty="0">
                <a:latin typeface="+mj-lt"/>
                <a:ea typeface="黑体" panose="02010609060101010101" charset="-122"/>
              </a:rPr>
              <a:t>         “思想、观念、意识的生产最初是直接与人们的物质活动，与人们的物质交往，与现实生活的语言交织在一起</a:t>
            </a:r>
            <a:r>
              <a:rPr lang="en-US" altLang="x-none" sz="2665" dirty="0">
                <a:latin typeface="+mj-lt"/>
                <a:ea typeface="黑体" panose="02010609060101010101" charset="-122"/>
              </a:rPr>
              <a:t>……</a:t>
            </a:r>
            <a:r>
              <a:rPr lang="zh-CN" altLang="en-US" sz="2665" dirty="0">
                <a:latin typeface="+mj-lt"/>
                <a:ea typeface="黑体" panose="02010609060101010101" charset="-122"/>
              </a:rPr>
              <a:t>表现在某一民族的政治、法律、道德、宗教、形而上学等的语言中的精神生产也是这样。”</a:t>
            </a:r>
            <a:endParaRPr lang="en-US" altLang="zh-CN" sz="2665" dirty="0">
              <a:latin typeface="+mj-lt"/>
              <a:ea typeface="黑体" panose="02010609060101010101" charset="-122"/>
            </a:endParaRPr>
          </a:p>
          <a:p>
            <a:pPr lvl="0">
              <a:buNone/>
            </a:pPr>
            <a:r>
              <a:rPr lang="zh-CN" altLang="en-US" dirty="0"/>
              <a:t>         </a:t>
            </a:r>
            <a:r>
              <a:rPr lang="en-US" altLang="x-none" sz="1865" b="1" dirty="0">
                <a:latin typeface="宋体" panose="02010600030101010101" pitchFamily="2" charset="-122"/>
                <a:ea typeface="宋体" panose="02010600030101010101" pitchFamily="2" charset="-122"/>
              </a:rPr>
              <a:t>——</a:t>
            </a:r>
            <a:r>
              <a:rPr lang="zh-CN" altLang="en-US" sz="1865" b="1" dirty="0">
                <a:latin typeface="宋体" panose="02010600030101010101" pitchFamily="2" charset="-122"/>
                <a:ea typeface="宋体" panose="02010600030101010101" pitchFamily="2" charset="-122"/>
              </a:rPr>
              <a:t>马克思、恩格斯</a:t>
            </a:r>
            <a:r>
              <a:rPr lang="en-US" altLang="x-none" sz="1865" b="1" dirty="0">
                <a:latin typeface="宋体" panose="02010600030101010101" pitchFamily="2" charset="-122"/>
                <a:ea typeface="宋体" panose="02010600030101010101" pitchFamily="2" charset="-122"/>
              </a:rPr>
              <a:t>《</a:t>
            </a:r>
            <a:r>
              <a:rPr lang="zh-CN" altLang="en-US" sz="1865" b="1" dirty="0">
                <a:latin typeface="宋体" panose="02010600030101010101" pitchFamily="2" charset="-122"/>
                <a:ea typeface="宋体" panose="02010600030101010101" pitchFamily="2" charset="-122"/>
              </a:rPr>
              <a:t>德意志意识形态</a:t>
            </a:r>
            <a:r>
              <a:rPr lang="en-US" altLang="x-none" sz="1865" b="1" dirty="0">
                <a:latin typeface="宋体" panose="02010600030101010101" pitchFamily="2" charset="-122"/>
                <a:ea typeface="宋体" panose="02010600030101010101" pitchFamily="2" charset="-122"/>
              </a:rPr>
              <a:t>》</a:t>
            </a:r>
            <a:endParaRPr lang="en-US" altLang="x-none" sz="1865" b="1" dirty="0">
              <a:latin typeface="宋体" panose="02010600030101010101" pitchFamily="2" charset="-122"/>
              <a:ea typeface="宋体" panose="02010600030101010101" pitchFamily="2" charset="-122"/>
            </a:endParaRPr>
          </a:p>
        </p:txBody>
      </p:sp>
      <p:pic>
        <p:nvPicPr>
          <p:cNvPr id="38" name="Picture 5" descr="马克思"/>
          <p:cNvPicPr>
            <a:picLocks noChangeAspect="1"/>
          </p:cNvPicPr>
          <p:nvPr/>
        </p:nvPicPr>
        <p:blipFill>
          <a:blip r:embed="rId1"/>
          <a:srcRect/>
          <a:stretch>
            <a:fillRect/>
          </a:stretch>
        </p:blipFill>
        <p:spPr>
          <a:xfrm>
            <a:off x="1" y="1154642"/>
            <a:ext cx="3839633" cy="5310293"/>
          </a:xfrm>
          <a:prstGeom prst="rect">
            <a:avLst/>
          </a:prstGeom>
          <a:noFill/>
          <a:ln w="9525">
            <a:noFill/>
            <a:miter/>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300"/>
                                        <p:tgtEl>
                                          <p:spTgt spid="108"/>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9910" y="534035"/>
            <a:ext cx="5810250" cy="553085"/>
          </a:xfrm>
          <a:prstGeom prst="rect">
            <a:avLst/>
          </a:prstGeom>
          <a:noFill/>
        </p:spPr>
        <p:txBody>
          <a:bodyPr wrap="square" rtlCol="0">
            <a:spAutoFit/>
          </a:bodyPr>
          <a:p>
            <a:pPr marL="0" marR="0" lvl="0" algn="l" rtl="0" eaLnBrk="1" fontAlgn="auto" latinLnBrk="0" hangingPunct="1">
              <a:lnSpc>
                <a:spcPct val="100000"/>
              </a:lnSpc>
              <a:spcBef>
                <a:spcPts val="0"/>
              </a:spcBef>
              <a:spcAft>
                <a:spcPts val="0"/>
              </a:spcAft>
              <a:buClrTx/>
              <a:buSzTx/>
              <a:buFontTx/>
              <a:buNone/>
              <a:defRPr/>
            </a:pPr>
            <a:r>
              <a:rPr kumimoji="1" lang="zh-CN" altLang="en-US" sz="3000" b="1" dirty="0">
                <a:solidFill>
                  <a:schemeClr val="bg1"/>
                </a:solidFill>
                <a:latin typeface="微软雅黑" panose="020B0503020204020204" pitchFamily="34" charset="-122"/>
                <a:ea typeface="微软雅黑" panose="020B0503020204020204" pitchFamily="34" charset="-122"/>
                <a:sym typeface="+mn-ea"/>
              </a:rPr>
              <a:t>案例导入：</a:t>
            </a:r>
            <a:endParaRPr kumimoji="1" lang="zh-CN" altLang="en-US" sz="3000" b="1" i="0" u="none" strike="noStrike" kern="1200" cap="none" spc="0" normalizeH="0" baseline="0" dirty="0">
              <a:solidFill>
                <a:schemeClr val="bg1"/>
              </a:solidFill>
              <a:latin typeface="微软雅黑" panose="020B0503020204020204" pitchFamily="34" charset="-122"/>
              <a:ea typeface="微软雅黑" panose="020B0503020204020204" pitchFamily="34" charset="-122"/>
              <a:cs typeface="+mn-cs"/>
            </a:endParaRPr>
          </a:p>
        </p:txBody>
      </p:sp>
      <p:pic>
        <p:nvPicPr>
          <p:cNvPr id="4" name="0001.新浪微博-这样抓拍海鸥一点都不美[高清版]">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1391285" y="1254760"/>
            <a:ext cx="9480550" cy="5477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2" name="矩形 6"/>
          <p:cNvSpPr>
            <a:spLocks noChangeArrowheads="1"/>
          </p:cNvSpPr>
          <p:nvPr/>
        </p:nvSpPr>
        <p:spPr bwMode="auto">
          <a:xfrm flipV="1">
            <a:off x="0" y="4078290"/>
            <a:ext cx="4595813" cy="369887"/>
          </a:xfrm>
          <a:prstGeom prst="rect">
            <a:avLst/>
          </a:prstGeom>
          <a:solidFill>
            <a:schemeClr val="tx1">
              <a:lumMod val="65000"/>
              <a:lumOff val="35000"/>
              <a:alpha val="39999"/>
            </a:schemeClr>
          </a:solidFill>
          <a:ln>
            <a:noFill/>
          </a:ln>
        </p:spPr>
        <p:txBody>
          <a:bodyPr lIns="91431" tIns="45716" rIns="91431" bIns="45716"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sym typeface="方正兰亭黑_GBK" panose="02000000000000000000" pitchFamily="2" charset="-122"/>
            </a:endParaRPr>
          </a:p>
        </p:txBody>
      </p:sp>
      <p:grpSp>
        <p:nvGrpSpPr>
          <p:cNvPr id="2" name="组合 8"/>
          <p:cNvGrpSpPr/>
          <p:nvPr/>
        </p:nvGrpSpPr>
        <p:grpSpPr bwMode="auto">
          <a:xfrm flipV="1">
            <a:off x="3720762" y="4055121"/>
            <a:ext cx="2064038" cy="2194558"/>
            <a:chOff x="0" y="0"/>
            <a:chExt cx="1970470" cy="1970470"/>
          </a:xfrm>
        </p:grpSpPr>
        <p:sp>
          <p:nvSpPr>
            <p:cNvPr id="15" name="任意多边形 9"/>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400" dirty="0">
                <a:ea typeface="微软雅黑" panose="020B0503020204020204" pitchFamily="34" charset="-122"/>
              </a:endParaRPr>
            </a:p>
          </p:txBody>
        </p:sp>
        <p:sp>
          <p:nvSpPr>
            <p:cNvPr id="16" name="任意多边形 10"/>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2">
                <a:lumMod val="50000"/>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400" dirty="0">
                <a:ea typeface="微软雅黑" panose="020B0503020204020204" pitchFamily="34" charset="-122"/>
              </a:endParaRPr>
            </a:p>
          </p:txBody>
        </p:sp>
      </p:grpSp>
      <p:sp>
        <p:nvSpPr>
          <p:cNvPr id="17" name="矩形 11"/>
          <p:cNvSpPr>
            <a:spLocks noChangeArrowheads="1"/>
          </p:cNvSpPr>
          <p:nvPr/>
        </p:nvSpPr>
        <p:spPr bwMode="auto">
          <a:xfrm flipV="1">
            <a:off x="6991349" y="4078290"/>
            <a:ext cx="5200651" cy="369887"/>
          </a:xfrm>
          <a:prstGeom prst="rect">
            <a:avLst/>
          </a:prstGeom>
          <a:solidFill>
            <a:schemeClr val="tx1">
              <a:lumMod val="65000"/>
              <a:lumOff val="35000"/>
              <a:alpha val="39999"/>
            </a:schemeClr>
          </a:solidFill>
          <a:ln>
            <a:noFill/>
          </a:ln>
        </p:spPr>
        <p:txBody>
          <a:bodyPr lIns="91431" tIns="45716" rIns="91431" bIns="45716"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sym typeface="方正兰亭黑_GBK" panose="02000000000000000000" pitchFamily="2" charset="-122"/>
            </a:endParaRPr>
          </a:p>
        </p:txBody>
      </p:sp>
      <p:grpSp>
        <p:nvGrpSpPr>
          <p:cNvPr id="3" name="组合 13"/>
          <p:cNvGrpSpPr/>
          <p:nvPr/>
        </p:nvGrpSpPr>
        <p:grpSpPr bwMode="auto">
          <a:xfrm flipV="1">
            <a:off x="5932487" y="4066705"/>
            <a:ext cx="2117724" cy="2171390"/>
            <a:chOff x="0" y="0"/>
            <a:chExt cx="1970470" cy="1970470"/>
          </a:xfrm>
        </p:grpSpPr>
        <p:sp>
          <p:nvSpPr>
            <p:cNvPr id="20" name="任意多边形 1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400" dirty="0">
                <a:ea typeface="微软雅黑" panose="020B0503020204020204" pitchFamily="34" charset="-122"/>
              </a:endParaRPr>
            </a:p>
          </p:txBody>
        </p:sp>
        <p:sp>
          <p:nvSpPr>
            <p:cNvPr id="21" name="任意多边形 1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2">
                <a:lumMod val="50000"/>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400" dirty="0">
                <a:ea typeface="微软雅黑" panose="020B0503020204020204" pitchFamily="34" charset="-122"/>
              </a:endParaRPr>
            </a:p>
          </p:txBody>
        </p:sp>
      </p:grpSp>
      <p:sp>
        <p:nvSpPr>
          <p:cNvPr id="7" name="矩形 6"/>
          <p:cNvSpPr>
            <a:spLocks noChangeArrowheads="1"/>
          </p:cNvSpPr>
          <p:nvPr/>
        </p:nvSpPr>
        <p:spPr bwMode="auto">
          <a:xfrm>
            <a:off x="17780" y="3297133"/>
            <a:ext cx="6738939" cy="368300"/>
          </a:xfrm>
          <a:prstGeom prst="rect">
            <a:avLst/>
          </a:prstGeom>
          <a:solidFill>
            <a:schemeClr val="tx1">
              <a:lumMod val="65000"/>
              <a:lumOff val="35000"/>
              <a:alpha val="39999"/>
            </a:schemeClr>
          </a:solidFill>
          <a:ln>
            <a:noFill/>
          </a:ln>
        </p:spPr>
        <p:txBody>
          <a:bodyPr lIns="91431" tIns="45716" rIns="91431" bIns="45716"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sym typeface="方正兰亭黑_GBK" panose="02000000000000000000" pitchFamily="2" charset="-122"/>
            </a:endParaRPr>
          </a:p>
        </p:txBody>
      </p:sp>
      <p:grpSp>
        <p:nvGrpSpPr>
          <p:cNvPr id="4" name="组合 3"/>
          <p:cNvGrpSpPr/>
          <p:nvPr/>
        </p:nvGrpSpPr>
        <p:grpSpPr bwMode="auto">
          <a:xfrm>
            <a:off x="5619751" y="1696941"/>
            <a:ext cx="2249765" cy="2080342"/>
            <a:chOff x="0" y="0"/>
            <a:chExt cx="1970470" cy="1970470"/>
          </a:xfrm>
        </p:grpSpPr>
        <p:sp>
          <p:nvSpPr>
            <p:cNvPr id="10" name="任意多边形 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400" dirty="0">
                <a:solidFill>
                  <a:schemeClr val="accent2"/>
                </a:solidFill>
                <a:ea typeface="微软雅黑" panose="020B0503020204020204" pitchFamily="34" charset="-122"/>
              </a:endParaRPr>
            </a:p>
          </p:txBody>
        </p:sp>
        <p:sp>
          <p:nvSpPr>
            <p:cNvPr id="5" name="任意多边形 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2">
                <a:lumMod val="50000"/>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sz="2400" dirty="0">
                <a:ea typeface="微软雅黑" panose="020B0503020204020204" pitchFamily="34" charset="-122"/>
              </a:endParaRPr>
            </a:p>
          </p:txBody>
        </p:sp>
      </p:grpSp>
      <p:sp>
        <p:nvSpPr>
          <p:cNvPr id="6" name="任意多边形 5"/>
          <p:cNvSpPr>
            <a:spLocks noChangeArrowheads="1"/>
          </p:cNvSpPr>
          <p:nvPr/>
        </p:nvSpPr>
        <p:spPr bwMode="auto">
          <a:xfrm>
            <a:off x="11658600" y="6162675"/>
            <a:ext cx="635000" cy="400051"/>
          </a:xfrm>
          <a:custGeom>
            <a:avLst/>
            <a:gdLst>
              <a:gd name="T0" fmla="*/ 154365 w 808522"/>
              <a:gd name="T1" fmla="*/ 0 h 510140"/>
              <a:gd name="T2" fmla="*/ 157334 w 808522"/>
              <a:gd name="T3" fmla="*/ 0 h 510140"/>
              <a:gd name="T4" fmla="*/ 498719 w 808522"/>
              <a:gd name="T5" fmla="*/ 0 h 510140"/>
              <a:gd name="T6" fmla="*/ 498719 w 808522"/>
              <a:gd name="T7" fmla="*/ 313717 h 510140"/>
              <a:gd name="T8" fmla="*/ 157341 w 808522"/>
              <a:gd name="T9" fmla="*/ 313717 h 510140"/>
              <a:gd name="T10" fmla="*/ 157334 w 808522"/>
              <a:gd name="T11" fmla="*/ 313718 h 510140"/>
              <a:gd name="T12" fmla="*/ 157328 w 808522"/>
              <a:gd name="T13" fmla="*/ 313717 h 510140"/>
              <a:gd name="T14" fmla="*/ 154365 w 808522"/>
              <a:gd name="T15" fmla="*/ 313717 h 510140"/>
              <a:gd name="T16" fmla="*/ 154365 w 808522"/>
              <a:gd name="T17" fmla="*/ 313420 h 510140"/>
              <a:gd name="T18" fmla="*/ 125625 w 808522"/>
              <a:gd name="T19" fmla="*/ 310531 h 510140"/>
              <a:gd name="T20" fmla="*/ 0 w 808522"/>
              <a:gd name="T21" fmla="*/ 156859 h 510140"/>
              <a:gd name="T22" fmla="*/ 125625 w 808522"/>
              <a:gd name="T23" fmla="*/ 3187 h 510140"/>
              <a:gd name="T24" fmla="*/ 154365 w 808522"/>
              <a:gd name="T25" fmla="*/ 298 h 510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8522"/>
              <a:gd name="T40" fmla="*/ 0 h 510140"/>
              <a:gd name="T41" fmla="*/ 808522 w 808522"/>
              <a:gd name="T42" fmla="*/ 510140 h 510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8522" h="510140">
                <a:moveTo>
                  <a:pt x="250256" y="0"/>
                </a:moveTo>
                <a:lnTo>
                  <a:pt x="255070" y="0"/>
                </a:lnTo>
                <a:lnTo>
                  <a:pt x="808522" y="0"/>
                </a:lnTo>
                <a:lnTo>
                  <a:pt x="808522" y="510139"/>
                </a:lnTo>
                <a:lnTo>
                  <a:pt x="255080" y="510139"/>
                </a:lnTo>
                <a:lnTo>
                  <a:pt x="255070" y="510140"/>
                </a:lnTo>
                <a:lnTo>
                  <a:pt x="255060" y="510139"/>
                </a:lnTo>
                <a:lnTo>
                  <a:pt x="250256" y="510139"/>
                </a:lnTo>
                <a:lnTo>
                  <a:pt x="250256" y="509655"/>
                </a:lnTo>
                <a:lnTo>
                  <a:pt x="203664" y="504958"/>
                </a:lnTo>
                <a:cubicBezTo>
                  <a:pt x="87433" y="481174"/>
                  <a:pt x="0" y="378332"/>
                  <a:pt x="0" y="255070"/>
                </a:cubicBezTo>
                <a:cubicBezTo>
                  <a:pt x="0" y="131808"/>
                  <a:pt x="87433" y="28967"/>
                  <a:pt x="203664" y="5182"/>
                </a:cubicBezTo>
                <a:lnTo>
                  <a:pt x="250256" y="485"/>
                </a:lnTo>
                <a:lnTo>
                  <a:pt x="250256" y="0"/>
                </a:lnTo>
                <a:close/>
              </a:path>
            </a:pathLst>
          </a:cu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lIns="91440" tIns="45720" rIns="91440" bIns="45720" anchor="ctr"/>
          <a:lstStyle/>
          <a:p>
            <a:endParaRPr lang="zh-CN" altLang="en-US" sz="2400" dirty="0">
              <a:ea typeface="微软雅黑" panose="020B0503020204020204" pitchFamily="34" charset="-122"/>
            </a:endParaRPr>
          </a:p>
        </p:txBody>
      </p:sp>
      <p:sp>
        <p:nvSpPr>
          <p:cNvPr id="8" name="TextBox 15"/>
          <p:cNvSpPr>
            <a:spLocks noChangeArrowheads="1"/>
          </p:cNvSpPr>
          <p:nvPr/>
        </p:nvSpPr>
        <p:spPr bwMode="auto">
          <a:xfrm>
            <a:off x="11737977" y="6216333"/>
            <a:ext cx="454025" cy="29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9" tIns="34279" rIns="68559" bIns="34279">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zh-CN" sz="1465">
                <a:solidFill>
                  <a:schemeClr val="bg1"/>
                </a:solidFill>
                <a:latin typeface="Arial Unicode MS" panose="020B0604020202020204" charset="-122"/>
                <a:ea typeface="Arial Unicode MS" panose="020B0604020202020204" charset="-122"/>
                <a:cs typeface="Arial Unicode MS" panose="020B0604020202020204" charset="-122"/>
                <a:sym typeface="Arial Unicode MS" panose="020B0604020202020204" charset="-122"/>
              </a:rPr>
              <a:t>* </a:t>
            </a:r>
            <a:endParaRPr lang="zh-CN" altLang="zh-CN" sz="1465" b="1">
              <a:solidFill>
                <a:schemeClr val="bg1"/>
              </a:solidFill>
              <a:latin typeface="Arial Unicode MS" panose="020B0604020202020204" charset="-122"/>
              <a:ea typeface="Arial Unicode MS" panose="020B0604020202020204" charset="-122"/>
              <a:cs typeface="Arial Unicode MS" panose="020B0604020202020204" charset="-122"/>
              <a:sym typeface="Arial Unicode MS" panose="020B0604020202020204" charset="-122"/>
            </a:endParaRPr>
          </a:p>
        </p:txBody>
      </p:sp>
      <p:grpSp>
        <p:nvGrpSpPr>
          <p:cNvPr id="9" name="组合 47"/>
          <p:cNvGrpSpPr/>
          <p:nvPr/>
        </p:nvGrpSpPr>
        <p:grpSpPr>
          <a:xfrm>
            <a:off x="6014720" y="1956817"/>
            <a:ext cx="1560301" cy="1568608"/>
            <a:chOff x="4415780" y="1327378"/>
            <a:chExt cx="1244010" cy="1244013"/>
          </a:xfrm>
        </p:grpSpPr>
        <p:grpSp>
          <p:nvGrpSpPr>
            <p:cNvPr id="14" name="组合 28"/>
            <p:cNvGrpSpPr/>
            <p:nvPr/>
          </p:nvGrpSpPr>
          <p:grpSpPr>
            <a:xfrm>
              <a:off x="4415780" y="1327378"/>
              <a:ext cx="1244010" cy="1244013"/>
              <a:chOff x="95020" y="694918"/>
              <a:chExt cx="4000500" cy="4000500"/>
            </a:xfrm>
            <a:effectLst>
              <a:outerShdw blurRad="444500" dist="254000" dir="8100000" algn="tr" rotWithShape="0">
                <a:prstClr val="black">
                  <a:alpha val="50000"/>
                </a:prstClr>
              </a:outerShdw>
            </a:effectLst>
          </p:grpSpPr>
          <p:sp>
            <p:nvSpPr>
              <p:cNvPr id="31" name="同心圆 30"/>
              <p:cNvSpPr/>
              <p:nvPr/>
            </p:nvSpPr>
            <p:spPr>
              <a:xfrm>
                <a:off x="95020" y="694918"/>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63A5A"/>
                  </a:solidFill>
                  <a:ea typeface="微软雅黑" panose="020B0503020204020204" pitchFamily="34" charset="-122"/>
                </a:endParaRPr>
              </a:p>
            </p:txBody>
          </p:sp>
          <p:sp>
            <p:nvSpPr>
              <p:cNvPr id="32" name="椭圆 31"/>
              <p:cNvSpPr/>
              <p:nvPr/>
            </p:nvSpPr>
            <p:spPr>
              <a:xfrm>
                <a:off x="148363" y="782229"/>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63A5A"/>
                  </a:solidFill>
                  <a:ea typeface="微软雅黑" panose="020B0503020204020204" pitchFamily="34" charset="-122"/>
                </a:endParaRPr>
              </a:p>
            </p:txBody>
          </p:sp>
        </p:grpSp>
        <p:sp>
          <p:nvSpPr>
            <p:cNvPr id="13" name="文本框 3"/>
            <p:cNvSpPr>
              <a:spLocks noChangeArrowheads="1"/>
            </p:cNvSpPr>
            <p:nvPr/>
          </p:nvSpPr>
          <p:spPr bwMode="auto">
            <a:xfrm>
              <a:off x="4506877" y="1669256"/>
              <a:ext cx="1061816" cy="56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spcBef>
                  <a:spcPct val="0"/>
                </a:spcBef>
                <a:buNone/>
              </a:pPr>
              <a:r>
                <a:rPr lang="zh-CN" altLang="en-US" sz="4800" dirty="0">
                  <a:solidFill>
                    <a:srgbClr val="163A5A"/>
                  </a:solidFill>
                  <a:sym typeface="方正兰亭黑_GBK" panose="02000000000000000000" pitchFamily="2" charset="-122"/>
                </a:rPr>
                <a:t>第一</a:t>
              </a:r>
              <a:endParaRPr lang="en-US" altLang="zh-CN" sz="4800" dirty="0">
                <a:solidFill>
                  <a:srgbClr val="163A5A"/>
                </a:solidFill>
                <a:sym typeface="方正兰亭黑_GBK" panose="02000000000000000000" pitchFamily="2" charset="-122"/>
              </a:endParaRPr>
            </a:p>
          </p:txBody>
        </p:sp>
      </p:grpSp>
      <p:grpSp>
        <p:nvGrpSpPr>
          <p:cNvPr id="19" name="组合 48"/>
          <p:cNvGrpSpPr/>
          <p:nvPr/>
        </p:nvGrpSpPr>
        <p:grpSpPr>
          <a:xfrm>
            <a:off x="4018874" y="4448177"/>
            <a:ext cx="1531436" cy="1622128"/>
            <a:chOff x="2824855" y="3294915"/>
            <a:chExt cx="1244010" cy="1244013"/>
          </a:xfrm>
        </p:grpSpPr>
        <p:grpSp>
          <p:nvGrpSpPr>
            <p:cNvPr id="28" name="组合 39"/>
            <p:cNvGrpSpPr/>
            <p:nvPr/>
          </p:nvGrpSpPr>
          <p:grpSpPr>
            <a:xfrm>
              <a:off x="2824855" y="3294915"/>
              <a:ext cx="1244010" cy="1244013"/>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63A5A"/>
                  </a:solidFill>
                  <a:ea typeface="微软雅黑" panose="020B0503020204020204" pitchFamily="34" charset="-122"/>
                </a:endParaRPr>
              </a:p>
            </p:txBody>
          </p:sp>
          <p:sp>
            <p:nvSpPr>
              <p:cNvPr id="42" name="椭圆 41"/>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63A5A"/>
                  </a:solidFill>
                  <a:ea typeface="微软雅黑" panose="020B0503020204020204" pitchFamily="34" charset="-122"/>
                </a:endParaRPr>
              </a:p>
            </p:txBody>
          </p:sp>
        </p:grpSp>
        <p:sp>
          <p:nvSpPr>
            <p:cNvPr id="18" name="文本框 16"/>
            <p:cNvSpPr>
              <a:spLocks noChangeArrowheads="1"/>
            </p:cNvSpPr>
            <p:nvPr/>
          </p:nvSpPr>
          <p:spPr bwMode="auto">
            <a:xfrm>
              <a:off x="2891635" y="3614738"/>
              <a:ext cx="1061816" cy="56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4800" dirty="0">
                  <a:solidFill>
                    <a:srgbClr val="163A5A"/>
                  </a:solidFill>
                  <a:sym typeface="方正兰亭黑_GBK" panose="02000000000000000000" pitchFamily="2" charset="-122"/>
                </a:rPr>
                <a:t>第二</a:t>
              </a:r>
              <a:endParaRPr lang="zh-CN" altLang="en-US" sz="4800" dirty="0">
                <a:solidFill>
                  <a:srgbClr val="163A5A"/>
                </a:solidFill>
                <a:sym typeface="方正兰亭黑_GBK" panose="02000000000000000000" pitchFamily="2" charset="-122"/>
              </a:endParaRPr>
            </a:p>
          </p:txBody>
        </p:sp>
      </p:grpSp>
      <p:grpSp>
        <p:nvGrpSpPr>
          <p:cNvPr id="29" name="组合 49"/>
          <p:cNvGrpSpPr/>
          <p:nvPr/>
        </p:nvGrpSpPr>
        <p:grpSpPr>
          <a:xfrm>
            <a:off x="6238690" y="4358258"/>
            <a:ext cx="1638678" cy="1526197"/>
            <a:chOff x="4679017" y="3268693"/>
            <a:chExt cx="1244010" cy="1244013"/>
          </a:xfrm>
        </p:grpSpPr>
        <p:grpSp>
          <p:nvGrpSpPr>
            <p:cNvPr id="30" name="组合 36"/>
            <p:cNvGrpSpPr/>
            <p:nvPr/>
          </p:nvGrpSpPr>
          <p:grpSpPr>
            <a:xfrm>
              <a:off x="4679017" y="3268693"/>
              <a:ext cx="1244010" cy="1244013"/>
              <a:chOff x="236655" y="589626"/>
              <a:chExt cx="4000500" cy="4000500"/>
            </a:xfrm>
            <a:effectLst>
              <a:outerShdw blurRad="444500" dist="254000" dir="8100000" algn="tr" rotWithShape="0">
                <a:prstClr val="black">
                  <a:alpha val="50000"/>
                </a:prstClr>
              </a:outerShdw>
            </a:effectLst>
          </p:grpSpPr>
          <p:sp>
            <p:nvSpPr>
              <p:cNvPr id="38" name="同心圆 37"/>
              <p:cNvSpPr/>
              <p:nvPr/>
            </p:nvSpPr>
            <p:spPr>
              <a:xfrm>
                <a:off x="236655" y="589626"/>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anose="020B0503020204020204" pitchFamily="34" charset="-122"/>
                </a:endParaRPr>
              </a:p>
            </p:txBody>
          </p:sp>
          <p:sp>
            <p:nvSpPr>
              <p:cNvPr id="39" name="椭圆 3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sp>
          <p:nvSpPr>
            <p:cNvPr id="22" name="文本框 24"/>
            <p:cNvSpPr>
              <a:spLocks noChangeArrowheads="1"/>
            </p:cNvSpPr>
            <p:nvPr/>
          </p:nvSpPr>
          <p:spPr bwMode="auto">
            <a:xfrm>
              <a:off x="4770115" y="3633787"/>
              <a:ext cx="1061816" cy="56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4800" dirty="0">
                  <a:solidFill>
                    <a:srgbClr val="163A5A"/>
                  </a:solidFill>
                  <a:sym typeface="方正兰亭黑_GBK" panose="02000000000000000000" pitchFamily="2" charset="-122"/>
                </a:rPr>
                <a:t>第三</a:t>
              </a:r>
              <a:endParaRPr lang="zh-CN" altLang="en-US" sz="4800" dirty="0">
                <a:solidFill>
                  <a:srgbClr val="163A5A"/>
                </a:solidFill>
                <a:sym typeface="方正兰亭黑_GBK" panose="02000000000000000000" pitchFamily="2" charset="-122"/>
              </a:endParaRPr>
            </a:p>
          </p:txBody>
        </p:sp>
      </p:grpSp>
      <p:sp>
        <p:nvSpPr>
          <p:cNvPr id="47" name="Rectangle 2"/>
          <p:cNvSpPr>
            <a:spLocks noGrp="1" noRot="1"/>
          </p:cNvSpPr>
          <p:nvPr/>
        </p:nvSpPr>
        <p:spPr>
          <a:xfrm>
            <a:off x="579580" y="4806168"/>
            <a:ext cx="3141182" cy="1028701"/>
          </a:xfrm>
          <a:prstGeom prst="rect">
            <a:avLst/>
          </a:prstGeom>
        </p:spPr>
        <p:txBody>
          <a:bodyPr vert="horz" wrap="square" lIns="121920" tIns="60960" rIns="121920" bIns="60960" rtlCol="0" anchor="t">
            <a:noAutofit/>
          </a:bodyPr>
          <a:lstStyle>
            <a:lvl1pPr lvl="0">
              <a:defRPr sz="2800" kern="1200"/>
            </a:lvl1pPr>
            <a:lvl2pPr lvl="1">
              <a:defRPr sz="2400" kern="1200"/>
            </a:lvl2pPr>
            <a:lvl3pPr lvl="2">
              <a:defRPr sz="2000" kern="1200"/>
            </a:lvl3pPr>
            <a:lvl4pPr lvl="3">
              <a:defRPr sz="1800" kern="1200"/>
            </a:lvl4pPr>
            <a:lvl5pPr lvl="4">
              <a:defRPr sz="1800" kern="1200"/>
            </a:lvl5pPr>
          </a:lstStyle>
          <a:p>
            <a:pPr lvl="0">
              <a:spcBef>
                <a:spcPct val="0"/>
              </a:spcBef>
              <a:buNone/>
            </a:pPr>
            <a:r>
              <a:rPr lang="zh-CN" altLang="en-US" sz="2665"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社会关系</a:t>
            </a:r>
            <a:r>
              <a:rPr lang="zh-CN" altLang="en-US" sz="2665" dirty="0">
                <a:latin typeface="微软雅黑" panose="020B0503020204020204" pitchFamily="34" charset="-122"/>
                <a:ea typeface="微软雅黑" panose="020B0503020204020204" pitchFamily="34" charset="-122"/>
                <a:sym typeface="Arial" panose="020B0604020202020204" pitchFamily="34" charset="0"/>
              </a:rPr>
              <a:t>是道德赖以产生的</a:t>
            </a:r>
            <a:r>
              <a:rPr lang="zh-CN" altLang="en-US" sz="2665"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客观</a:t>
            </a:r>
            <a:r>
              <a:rPr lang="zh-CN" altLang="en-US" sz="2665" dirty="0">
                <a:latin typeface="微软雅黑" panose="020B0503020204020204" pitchFamily="34" charset="-122"/>
                <a:ea typeface="微软雅黑" panose="020B0503020204020204" pitchFamily="34" charset="-122"/>
                <a:sym typeface="Arial" panose="020B0604020202020204" pitchFamily="34" charset="0"/>
              </a:rPr>
              <a:t>条件</a:t>
            </a:r>
            <a:endParaRPr lang="zh-CN" altLang="en-US" sz="2665"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Rectangle 3"/>
          <p:cNvSpPr/>
          <p:nvPr/>
        </p:nvSpPr>
        <p:spPr>
          <a:xfrm>
            <a:off x="8342313" y="4726015"/>
            <a:ext cx="3524251" cy="2017183"/>
          </a:xfrm>
          <a:prstGeom prst="rect">
            <a:avLst/>
          </a:prstGeom>
          <a:noFill/>
          <a:ln w="9525">
            <a:noFill/>
            <a:miter/>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eaLnBrk="0" hangingPunct="0">
              <a:buClr>
                <a:schemeClr val="hlink"/>
              </a:buClr>
              <a:buSzPct val="75000"/>
            </a:pPr>
            <a:r>
              <a:rPr lang="zh-CN" altLang="en-US" sz="2665" b="1" dirty="0">
                <a:solidFill>
                  <a:srgbClr val="0070C0"/>
                </a:solidFill>
                <a:latin typeface="微软雅黑" panose="020B0503020204020204" pitchFamily="34" charset="-122"/>
                <a:ea typeface="微软雅黑" panose="020B0503020204020204" pitchFamily="34" charset="-122"/>
                <a:sym typeface="方正兰亭黑_GBK" panose="02000000000000000000" pitchFamily="2" charset="-122"/>
              </a:rPr>
              <a:t>人的自我意识</a:t>
            </a:r>
            <a:r>
              <a:rPr lang="zh-CN" altLang="en-US" sz="2665" dirty="0">
                <a:latin typeface="微软雅黑" panose="020B0503020204020204" pitchFamily="34" charset="-122"/>
                <a:ea typeface="微软雅黑" panose="020B0503020204020204" pitchFamily="34" charset="-122"/>
                <a:sym typeface="方正兰亭黑_GBK" panose="02000000000000000000" pitchFamily="2" charset="-122"/>
              </a:rPr>
              <a:t>是道德产生的主观条件</a:t>
            </a:r>
            <a:endParaRPr lang="zh-CN" altLang="en-US" sz="2665" dirty="0">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0" name="文本框 62468"/>
          <p:cNvSpPr txBox="1"/>
          <p:nvPr/>
        </p:nvSpPr>
        <p:spPr>
          <a:xfrm>
            <a:off x="1198098" y="2187138"/>
            <a:ext cx="4648169" cy="1552575"/>
          </a:xfrm>
          <a:prstGeom prst="rect">
            <a:avLst/>
          </a:prstGeom>
          <a:noFill/>
          <a:ln w="9525">
            <a:noFill/>
            <a:miter/>
          </a:ln>
        </p:spPr>
        <p:txBody>
          <a:bodyPr vert="horz" wrap="square"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eaLnBrk="0" hangingPunct="0">
              <a:buClr>
                <a:schemeClr val="hlink"/>
              </a:buClr>
              <a:buSzPct val="75000"/>
            </a:pPr>
            <a:r>
              <a:rPr lang="zh-CN" altLang="en-US" sz="2665"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劳动</a:t>
            </a:r>
            <a:r>
              <a:rPr lang="zh-CN" altLang="en-US" sz="2665" dirty="0">
                <a:latin typeface="微软雅黑" panose="020B0503020204020204" pitchFamily="34" charset="-122"/>
                <a:ea typeface="微软雅黑" panose="020B0503020204020204" pitchFamily="34" charset="-122"/>
                <a:sym typeface="Arial" panose="020B0604020202020204" pitchFamily="34" charset="0"/>
              </a:rPr>
              <a:t>是道德起源的</a:t>
            </a:r>
            <a:r>
              <a:rPr lang="zh-CN" altLang="en-US" sz="2665"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首要</a:t>
            </a:r>
            <a:r>
              <a:rPr lang="zh-CN" altLang="en-US" sz="2665" dirty="0">
                <a:latin typeface="微软雅黑" panose="020B0503020204020204" pitchFamily="34" charset="-122"/>
                <a:ea typeface="微软雅黑" panose="020B0503020204020204" pitchFamily="34" charset="-122"/>
                <a:sym typeface="Arial" panose="020B0604020202020204" pitchFamily="34" charset="0"/>
              </a:rPr>
              <a:t>前提</a:t>
            </a:r>
            <a:endParaRPr lang="zh-CN" altLang="en-US" sz="2665" dirty="0">
              <a:latin typeface="微软雅黑" panose="020B0503020204020204" pitchFamily="34" charset="-122"/>
              <a:ea typeface="微软雅黑" panose="020B0503020204020204" pitchFamily="34" charset="-122"/>
              <a:sym typeface="Arial" panose="020B0604020202020204" pitchFamily="34" charset="0"/>
            </a:endParaRPr>
          </a:p>
          <a:p>
            <a:pPr marL="457200" indent="-457200" eaLnBrk="0" hangingPunct="0">
              <a:buClr>
                <a:schemeClr val="hlink"/>
              </a:buClr>
              <a:buSzPct val="75000"/>
            </a:pPr>
            <a:endParaRPr lang="zh-CN" altLang="en-US" sz="2665" b="1" dirty="0">
              <a:solidFill>
                <a:srgbClr val="0070C0"/>
              </a:solidFill>
              <a:latin typeface="方正兰亭黑_GBK" panose="02000000000000000000" pitchFamily="2" charset="-122"/>
              <a:ea typeface="方正兰亭黑_GBK" panose="02000000000000000000" pitchFamily="2" charset="-122"/>
              <a:sym typeface="Arial" panose="020B0604020202020204" pitchFamily="34" charset="0"/>
            </a:endParaRPr>
          </a:p>
        </p:txBody>
      </p:sp>
      <p:pic>
        <p:nvPicPr>
          <p:cNvPr id="2050" name="Picture 2" descr="http://s4.sinaimg.cn/bmiddle/001qSiEPgy6R6ktNHA733&amp;690"/>
          <p:cNvPicPr>
            <a:picLocks noChangeAspect="1" noChangeArrowheads="1"/>
          </p:cNvPicPr>
          <p:nvPr/>
        </p:nvPicPr>
        <p:blipFill>
          <a:blip r:embed="rId1"/>
          <a:srcRect/>
          <a:stretch>
            <a:fillRect/>
          </a:stretch>
        </p:blipFill>
        <p:spPr bwMode="auto">
          <a:xfrm>
            <a:off x="8022802" y="1318480"/>
            <a:ext cx="3510271" cy="227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3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6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800"/>
                                        <p:tgtEl>
                                          <p:spTgt spid="4"/>
                                        </p:tgtEl>
                                      </p:cBhvr>
                                    </p:animEffect>
                                  </p:childTnLst>
                                </p:cTn>
                              </p:par>
                              <p:par>
                                <p:cTn id="25" presetID="21" presetClass="entr" presetSubtype="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800"/>
                                        <p:tgtEl>
                                          <p:spTgt spid="3"/>
                                        </p:tgtEl>
                                      </p:cBhvr>
                                    </p:animEffect>
                                  </p:childTnLst>
                                </p:cTn>
                              </p:par>
                              <p:par>
                                <p:cTn id="28" presetID="21" presetClass="entr" presetSubtype="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8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right)">
                                      <p:cBhvr>
                                        <p:cTn id="35" dur="500"/>
                                        <p:tgtEl>
                                          <p:spTgt spid="7"/>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righ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7" grpId="0" bldLvl="0" animBg="1"/>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87325" y="1365885"/>
            <a:ext cx="4949190"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（一）道德的起源与本质</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7067018" y="2954850"/>
            <a:ext cx="4726735" cy="3622431"/>
            <a:chOff x="6095097" y="1433039"/>
            <a:chExt cx="5028112" cy="4402137"/>
          </a:xfrm>
        </p:grpSpPr>
        <p:sp>
          <p:nvSpPr>
            <p:cNvPr id="17" name="矩形: 圆顶角 16"/>
            <p:cNvSpPr/>
            <p:nvPr/>
          </p:nvSpPr>
          <p:spPr>
            <a:xfrm>
              <a:off x="6095097" y="1433039"/>
              <a:ext cx="5028112" cy="2279575"/>
            </a:xfrm>
            <a:prstGeom prst="round2SameRect">
              <a:avLst>
                <a:gd name="adj1" fmla="val 8356"/>
                <a:gd name="adj2" fmla="val 0"/>
              </a:avLst>
            </a:prstGeom>
            <a:noFill/>
            <a:ln w="9525">
              <a:gradFill flip="none" rotWithShape="1">
                <a:gsLst>
                  <a:gs pos="13000">
                    <a:srgbClr val="F2B835">
                      <a:lumMod val="80000"/>
                      <a:lumOff val="20000"/>
                      <a:alpha val="0"/>
                    </a:srgbClr>
                  </a:gs>
                  <a:gs pos="100000">
                    <a:srgbClr val="F2B835">
                      <a:lumMod val="80000"/>
                      <a:lumOff val="20000"/>
                    </a:srgbClr>
                  </a:gs>
                </a:gsLst>
                <a:lin ang="16200000" scaled="1"/>
                <a:tileRect/>
              </a:gradFill>
            </a:ln>
            <a:effectLst>
              <a:outerShdw blurRad="50800" dist="38100" dir="16200000" rotWithShape="0">
                <a:srgbClr val="463D2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圆顶角 17"/>
            <p:cNvSpPr/>
            <p:nvPr/>
          </p:nvSpPr>
          <p:spPr>
            <a:xfrm flipV="1">
              <a:off x="6095097" y="3429000"/>
              <a:ext cx="5028112" cy="2406176"/>
            </a:xfrm>
            <a:prstGeom prst="round2SameRect">
              <a:avLst>
                <a:gd name="adj1" fmla="val 8356"/>
                <a:gd name="adj2" fmla="val 0"/>
              </a:avLst>
            </a:prstGeom>
            <a:noFill/>
            <a:ln w="9525">
              <a:gradFill flip="none" rotWithShape="1">
                <a:gsLst>
                  <a:gs pos="13000">
                    <a:srgbClr val="F2B835">
                      <a:lumMod val="80000"/>
                      <a:lumOff val="20000"/>
                      <a:alpha val="0"/>
                    </a:srgbClr>
                  </a:gs>
                  <a:gs pos="100000">
                    <a:srgbClr val="F2B835">
                      <a:lumMod val="80000"/>
                      <a:lumOff val="20000"/>
                    </a:srgbClr>
                  </a:gs>
                </a:gsLst>
                <a:lin ang="16200000" scaled="1"/>
                <a:tileRect/>
              </a:gradFill>
            </a:ln>
            <a:effectLst>
              <a:outerShdw blurRad="50800" dist="38100" dir="16200000" rotWithShape="0">
                <a:srgbClr val="463D2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latin typeface="Calibri" panose="020F0502020204030204"/>
                <a:ea typeface="等线" panose="02010600030101010101" pitchFamily="2" charset="-122"/>
              </a:endParaRPr>
            </a:p>
          </p:txBody>
        </p:sp>
      </p:grpSp>
      <p:sp>
        <p:nvSpPr>
          <p:cNvPr id="19" name="矩形 18"/>
          <p:cNvSpPr/>
          <p:nvPr/>
        </p:nvSpPr>
        <p:spPr>
          <a:xfrm>
            <a:off x="7476867" y="3181636"/>
            <a:ext cx="4000820" cy="3323987"/>
          </a:xfrm>
          <a:prstGeom prst="rect">
            <a:avLst/>
          </a:prstGeom>
        </p:spPr>
        <p:txBody>
          <a:bodyPr wrap="square">
            <a:spAutoFit/>
          </a:bodyPr>
          <a:p>
            <a:pPr indent="53975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正是劳动把人与动物区分开来，创造了人、社会和社会关系，也创造了道德。劳动在创造人的同时也形成了人与人的关系，原始的劳动分工与协作，使相互依赖、相互扶持自觉不自觉地成为当时最自然、最朴实的道德生活状态。</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3904546" y="2061801"/>
            <a:ext cx="4541659" cy="476017"/>
            <a:chOff x="5360895" y="4782611"/>
            <a:chExt cx="4541659" cy="476017"/>
          </a:xfrm>
          <a:effectLst>
            <a:outerShdw blurRad="50800" dist="38100" dir="2700000" algn="tl" rotWithShape="0">
              <a:prstClr val="black">
                <a:alpha val="40000"/>
              </a:prstClr>
            </a:outerShdw>
          </a:effectLst>
        </p:grpSpPr>
        <p:sp>
          <p:nvSpPr>
            <p:cNvPr id="23" name="矩形 22"/>
            <p:cNvSpPr/>
            <p:nvPr/>
          </p:nvSpPr>
          <p:spPr>
            <a:xfrm>
              <a:off x="5360895" y="4782611"/>
              <a:ext cx="4541659" cy="476017"/>
            </a:xfrm>
            <a:prstGeom prst="rect">
              <a:avLst/>
            </a:prstGeom>
            <a:solidFill>
              <a:srgbClr val="B43A1C"/>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5921217" y="4820716"/>
              <a:ext cx="3262432" cy="400110"/>
            </a:xfrm>
            <a:prstGeom prst="rect">
              <a:avLst/>
            </a:prstGeom>
          </p:spPr>
          <p:txBody>
            <a:bodyPr wrap="none">
              <a:spAutoFit/>
            </a:bodyPr>
            <a:p>
              <a:pPr lvl="0">
                <a:defRPr/>
              </a:pPr>
              <a:r>
                <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劳动是道德起源的首要前提</a:t>
              </a:r>
              <a:endPar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2746" t="4761" r="2566" b="4121"/>
          <a:stretch>
            <a:fillRect/>
          </a:stretch>
        </p:blipFill>
        <p:spPr>
          <a:xfrm>
            <a:off x="347074" y="2775075"/>
            <a:ext cx="6995563" cy="40827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2973" y="1233489"/>
            <a:ext cx="9946103" cy="5553730"/>
            <a:chOff x="0" y="552112"/>
            <a:chExt cx="10304361" cy="5753775"/>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52112"/>
              <a:ext cx="5753775" cy="5753775"/>
            </a:xfrm>
            <a:prstGeom prst="rect">
              <a:avLst/>
            </a:prstGeom>
            <a:effectLst>
              <a:softEdge rad="127000"/>
            </a:effectLst>
          </p:spPr>
        </p:pic>
        <p:sp>
          <p:nvSpPr>
            <p:cNvPr id="12" name="矩形 11"/>
            <p:cNvSpPr/>
            <p:nvPr/>
          </p:nvSpPr>
          <p:spPr>
            <a:xfrm rot="5400000">
              <a:off x="2276832" y="-1721641"/>
              <a:ext cx="5753775" cy="10301282"/>
            </a:xfrm>
            <a:prstGeom prst="rect">
              <a:avLst/>
            </a:prstGeom>
            <a:gradFill flip="none" rotWithShape="1">
              <a:gsLst>
                <a:gs pos="0">
                  <a:srgbClr val="FAFAFA">
                    <a:alpha val="33000"/>
                  </a:srgbClr>
                </a:gs>
                <a:gs pos="40000">
                  <a:srgbClr val="FAFAFA">
                    <a:alpha val="50000"/>
                  </a:srgbClr>
                </a:gs>
                <a:gs pos="100000">
                  <a:srgbClr val="FAFAF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4406843" y="1999505"/>
            <a:ext cx="6680201" cy="1224000"/>
            <a:chOff x="1415231" y="1778405"/>
            <a:chExt cx="9360000" cy="1224000"/>
          </a:xfrm>
        </p:grpSpPr>
        <p:sp>
          <p:nvSpPr>
            <p:cNvPr id="14" name="对角圆角矩形 7"/>
            <p:cNvSpPr/>
            <p:nvPr/>
          </p:nvSpPr>
          <p:spPr>
            <a:xfrm>
              <a:off x="1415231" y="1778405"/>
              <a:ext cx="9360000" cy="1224000"/>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14"/>
            <p:cNvSpPr txBox="1"/>
            <p:nvPr/>
          </p:nvSpPr>
          <p:spPr>
            <a:xfrm>
              <a:off x="2673347" y="1909761"/>
              <a:ext cx="6843769" cy="961289"/>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在生产生活的实践活动中，人类必然要发生各种各样的人际交往和社会关系。</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35" name="Rectangle 5" descr="e7d195523061f1c0d318120d6aeaf1b6ccceb6ba3da59c0775C5DE19DDDEBC09ED96DBD9900D9848D623ECAD1D4904B78047D0015C22C8BE97228BE8B5BFF08FE7A3AE04126DA07312A96C0F69F9BAB7855CE8A8E0D78DD9CBCC5723AF3F0D5518488603DBB44D4537990A5C1490180740213805EB57D8B287A26639B217D445C996CD81E5E17AD7"/>
          <p:cNvSpPr>
            <a:spLocks noChangeArrowheads="1"/>
          </p:cNvSpPr>
          <p:nvPr/>
        </p:nvSpPr>
        <p:spPr bwMode="auto">
          <a:xfrm>
            <a:off x="2933700" y="3604016"/>
            <a:ext cx="9258300" cy="2317754"/>
          </a:xfrm>
          <a:prstGeom prst="rect">
            <a:avLst/>
          </a:prstGeom>
          <a:solidFill>
            <a:srgbClr val="B43A1C"/>
          </a:solidFill>
          <a:ln>
            <a:noFill/>
          </a:ln>
          <a:effectLst>
            <a:outerShdw blurRad="647700" sx="102000" sy="102000" algn="ctr" rotWithShape="0">
              <a:prstClr val="black">
                <a:alpha val="13000"/>
              </a:prstClr>
            </a:outerShdw>
          </a:effectLst>
        </p:spPr>
        <p:txBody>
          <a:bodyPr vert="horz" wrap="square" lIns="91440" tIns="45720" rIns="91440" bIns="45720" numCol="1" anchor="t" anchorCtr="0" compatLnSpc="1"/>
          <a:lstStyle/>
          <a:p>
            <a:endParaRPr lang="zh-CN" altLang="en-US">
              <a:latin typeface="Open Sans" panose="020B0606030504020204" pitchFamily="34" charset="0"/>
              <a:cs typeface="Open Sans" panose="020B0606030504020204" pitchFamily="34" charset="0"/>
            </a:endParaRPr>
          </a:p>
        </p:txBody>
      </p:sp>
      <p:sp>
        <p:nvSpPr>
          <p:cNvPr id="36" name="文本框 35"/>
          <p:cNvSpPr txBox="1"/>
          <p:nvPr/>
        </p:nvSpPr>
        <p:spPr>
          <a:xfrm>
            <a:off x="3529156" y="4051416"/>
            <a:ext cx="8067388" cy="1422954"/>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随着社会分工的不断发展，各种利益关系更为凸显，要求规范、协调或制约利益冲突的意识更为强烈，由此促进了人类道德的不断进步和发展。</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7" name="组合 36"/>
          <p:cNvGrpSpPr/>
          <p:nvPr/>
        </p:nvGrpSpPr>
        <p:grpSpPr>
          <a:xfrm>
            <a:off x="4785985" y="1259796"/>
            <a:ext cx="5553730" cy="500952"/>
            <a:chOff x="5301205" y="4352081"/>
            <a:chExt cx="5425509" cy="500952"/>
          </a:xfrm>
          <a:effectLst>
            <a:outerShdw blurRad="50800" dist="38100" dir="2700000" algn="tl" rotWithShape="0">
              <a:prstClr val="black">
                <a:alpha val="40000"/>
              </a:prstClr>
            </a:outerShdw>
          </a:effectLst>
        </p:grpSpPr>
        <p:sp>
          <p:nvSpPr>
            <p:cNvPr id="38" name="矩形 37"/>
            <p:cNvSpPr/>
            <p:nvPr/>
          </p:nvSpPr>
          <p:spPr>
            <a:xfrm>
              <a:off x="5301205" y="4352081"/>
              <a:ext cx="5425509" cy="500952"/>
            </a:xfrm>
            <a:prstGeom prst="rect">
              <a:avLst/>
            </a:prstGeom>
            <a:solidFill>
              <a:srgbClr val="B43A1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5923122" y="4382566"/>
              <a:ext cx="4288353" cy="400110"/>
            </a:xfrm>
            <a:prstGeom prst="rect">
              <a:avLst/>
            </a:prstGeom>
          </p:spPr>
          <p:txBody>
            <a:bodyPr wrap="none">
              <a:spAutoFit/>
            </a:bodyPr>
            <a:lstStyle/>
            <a:p>
              <a:pPr lvl="0">
                <a:defRPr/>
              </a:pPr>
              <a:r>
                <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社会关系是道德赖以产生的客观条件</a:t>
              </a:r>
              <a:endPar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40" name="组合 39"/>
            <p:cNvGrpSpPr/>
            <p:nvPr/>
          </p:nvGrpSpPr>
          <p:grpSpPr>
            <a:xfrm>
              <a:off x="5530698" y="4487467"/>
              <a:ext cx="4951259" cy="190308"/>
              <a:chOff x="5512096" y="4487467"/>
              <a:chExt cx="4951259" cy="190308"/>
            </a:xfrm>
          </p:grpSpPr>
          <p:sp>
            <p:nvSpPr>
              <p:cNvPr id="41" name="菱形 40"/>
              <p:cNvSpPr/>
              <p:nvPr/>
            </p:nvSpPr>
            <p:spPr>
              <a:xfrm>
                <a:off x="5512096" y="4487467"/>
                <a:ext cx="190308" cy="190308"/>
              </a:xfrm>
              <a:prstGeom prst="diamond">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菱形 41"/>
              <p:cNvSpPr/>
              <p:nvPr/>
            </p:nvSpPr>
            <p:spPr>
              <a:xfrm>
                <a:off x="10273047" y="4487467"/>
                <a:ext cx="190308" cy="190308"/>
              </a:xfrm>
              <a:prstGeom prst="diamond">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16" presetClass="entr" presetSubtype="21"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2" presetClass="entr" presetSubtype="4" decel="10000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1000" fill="hold"/>
                                        <p:tgtEl>
                                          <p:spTgt spid="35"/>
                                        </p:tgtEl>
                                        <p:attrNameLst>
                                          <p:attrName>ppt_x</p:attrName>
                                        </p:attrNameLst>
                                      </p:cBhvr>
                                      <p:tavLst>
                                        <p:tav tm="0">
                                          <p:val>
                                            <p:strVal val="#ppt_x"/>
                                          </p:val>
                                        </p:tav>
                                        <p:tav tm="100000">
                                          <p:val>
                                            <p:strVal val="#ppt_x"/>
                                          </p:val>
                                        </p:tav>
                                      </p:tavLst>
                                    </p:anim>
                                    <p:anim calcmode="lin" valueType="num">
                                      <p:cBhvr additive="base">
                                        <p:cTn id="15" dur="1000" fill="hold"/>
                                        <p:tgtEl>
                                          <p:spTgt spid="35"/>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nvGrpSpPr>
        <p:grpSpPr>
          <a:xfrm>
            <a:off x="6005660" y="2509503"/>
            <a:ext cx="5186300" cy="3879286"/>
            <a:chOff x="4020430" y="1420903"/>
            <a:chExt cx="5186300" cy="3879286"/>
          </a:xfrm>
        </p:grpSpPr>
        <p:sp>
          <p:nvSpPr>
            <p:cNvPr id="4" name="矩形 3"/>
            <p:cNvSpPr/>
            <p:nvPr/>
          </p:nvSpPr>
          <p:spPr>
            <a:xfrm>
              <a:off x="4405688" y="2055358"/>
              <a:ext cx="4601116" cy="2635593"/>
            </a:xfrm>
            <a:prstGeom prst="rect">
              <a:avLst/>
            </a:prstGeom>
          </p:spPr>
          <p:txBody>
            <a:bodyPr wrap="square">
              <a:spAutoFit/>
            </a:bodyPr>
            <a:p>
              <a:pPr indent="457200" algn="just">
                <a:lnSpc>
                  <a:spcPct val="130000"/>
                </a:lnSpc>
              </a:pPr>
              <a:r>
                <a:rPr lang="zh-CN" altLang="en-US" sz="2200" b="1" dirty="0">
                  <a:latin typeface="楷体" panose="02010609060101010101" pitchFamily="49" charset="-122"/>
                  <a:ea typeface="楷体" panose="02010609060101010101" pitchFamily="49" charset="-122"/>
                </a:rPr>
                <a:t>动物和自己的生命活动是直接同一的。动物不把自己同自己的生命活动区别开来。它就是自己的生命活动。人则使自己的生命活动本身变成自己意志的和自己意识的对象。</a:t>
              </a:r>
              <a:endParaRPr lang="zh-CN" altLang="en-US" sz="2200" b="1" dirty="0">
                <a:latin typeface="楷体" panose="02010609060101010101" pitchFamily="49" charset="-122"/>
                <a:ea typeface="楷体" panose="02010609060101010101" pitchFamily="49" charset="-122"/>
              </a:endParaRPr>
            </a:p>
            <a:p>
              <a:pPr indent="457200" algn="r">
                <a:lnSpc>
                  <a:spcPct val="130000"/>
                </a:lnSpc>
                <a:spcBef>
                  <a:spcPts val="800"/>
                </a:spcBef>
              </a:pPr>
              <a:r>
                <a:rPr lang="en-US" altLang="zh-CN" sz="1200" b="1" dirty="0">
                  <a:solidFill>
                    <a:schemeClr val="tx1">
                      <a:lumMod val="65000"/>
                      <a:lumOff val="35000"/>
                    </a:schemeClr>
                  </a:solidFill>
                  <a:latin typeface="楷体" panose="02010609060101010101" pitchFamily="49" charset="-122"/>
                  <a:ea typeface="楷体" panose="02010609060101010101" pitchFamily="49" charset="-122"/>
                </a:rPr>
                <a:t>——</a:t>
              </a:r>
              <a:r>
                <a:rPr lang="zh-CN" altLang="en-US" sz="1200" b="1" dirty="0">
                  <a:solidFill>
                    <a:schemeClr val="tx1">
                      <a:lumMod val="65000"/>
                      <a:lumOff val="35000"/>
                    </a:schemeClr>
                  </a:solidFill>
                  <a:latin typeface="楷体" panose="02010609060101010101" pitchFamily="49" charset="-122"/>
                  <a:ea typeface="楷体" panose="02010609060101010101" pitchFamily="49" charset="-122"/>
                </a:rPr>
                <a:t>马克思</a:t>
              </a:r>
              <a:endParaRPr lang="en-US" altLang="zh-CN" sz="1200" b="1" dirty="0">
                <a:solidFill>
                  <a:schemeClr val="tx1">
                    <a:lumMod val="65000"/>
                    <a:lumOff val="35000"/>
                  </a:schemeClr>
                </a:solidFill>
                <a:latin typeface="楷体" panose="02010609060101010101" pitchFamily="49" charset="-122"/>
                <a:ea typeface="楷体" panose="02010609060101010101" pitchFamily="49" charset="-122"/>
              </a:endParaRPr>
            </a:p>
          </p:txBody>
        </p:sp>
        <p:cxnSp>
          <p:nvCxnSpPr>
            <p:cNvPr id="5" name="直接连接符 4"/>
            <p:cNvCxnSpPr/>
            <p:nvPr/>
          </p:nvCxnSpPr>
          <p:spPr>
            <a:xfrm>
              <a:off x="4020430" y="5300189"/>
              <a:ext cx="5186300" cy="0"/>
            </a:xfrm>
            <a:prstGeom prst="line">
              <a:avLst/>
            </a:prstGeom>
            <a:ln w="25400">
              <a:solidFill>
                <a:srgbClr val="027159"/>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4020430" y="1420903"/>
              <a:ext cx="5186300" cy="0"/>
            </a:xfrm>
            <a:prstGeom prst="line">
              <a:avLst/>
            </a:prstGeom>
            <a:ln w="25400">
              <a:solidFill>
                <a:srgbClr val="027159"/>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475478" y="2219960"/>
            <a:ext cx="5588602" cy="4496653"/>
            <a:chOff x="4814589" y="1420253"/>
            <a:chExt cx="7037887" cy="4980547"/>
          </a:xfrm>
          <a:solidFill>
            <a:srgbClr val="B43A1C"/>
          </a:solidFill>
        </p:grpSpPr>
        <p:sp>
          <p:nvSpPr>
            <p:cNvPr id="24" name="矩形 23"/>
            <p:cNvSpPr/>
            <p:nvPr/>
          </p:nvSpPr>
          <p:spPr>
            <a:xfrm>
              <a:off x="5080806" y="1420253"/>
              <a:ext cx="6771670" cy="47033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4814589" y="1772104"/>
              <a:ext cx="6771670" cy="4628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矩形 16"/>
          <p:cNvSpPr/>
          <p:nvPr/>
        </p:nvSpPr>
        <p:spPr>
          <a:xfrm>
            <a:off x="1078343" y="4707327"/>
            <a:ext cx="4650533" cy="1422954"/>
          </a:xfrm>
          <a:prstGeom prst="rect">
            <a:avLst/>
          </a:prstGeom>
        </p:spPr>
        <p:txBody>
          <a:bodyPr wrap="square">
            <a:spAutoFit/>
          </a:bodyPr>
          <a:p>
            <a:pPr indent="53975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人只有在社会实践中，充分意识到自我作为社会成员并由此产生调节利益矛盾的迫切要求时，道德才得以产生。</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8" name="组合 17"/>
          <p:cNvGrpSpPr/>
          <p:nvPr/>
        </p:nvGrpSpPr>
        <p:grpSpPr>
          <a:xfrm>
            <a:off x="3140065" y="1181056"/>
            <a:ext cx="5553730" cy="500952"/>
            <a:chOff x="5301205" y="4352081"/>
            <a:chExt cx="5425509" cy="500952"/>
          </a:xfrm>
          <a:effectLst>
            <a:outerShdw blurRad="50800" dist="38100" dir="2700000" algn="tl" rotWithShape="0">
              <a:prstClr val="black">
                <a:alpha val="40000"/>
              </a:prstClr>
            </a:outerShdw>
          </a:effectLst>
        </p:grpSpPr>
        <p:sp>
          <p:nvSpPr>
            <p:cNvPr id="19" name="矩形 18"/>
            <p:cNvSpPr/>
            <p:nvPr/>
          </p:nvSpPr>
          <p:spPr>
            <a:xfrm>
              <a:off x="5301205" y="4352081"/>
              <a:ext cx="5425509" cy="500952"/>
            </a:xfrm>
            <a:prstGeom prst="rect">
              <a:avLst/>
            </a:prstGeom>
            <a:solidFill>
              <a:srgbClr val="B43A1C"/>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5923122" y="4382566"/>
              <a:ext cx="4288353" cy="400110"/>
            </a:xfrm>
            <a:prstGeom prst="rect">
              <a:avLst/>
            </a:prstGeom>
          </p:spPr>
          <p:txBody>
            <a:bodyPr wrap="none">
              <a:spAutoFit/>
            </a:bodyPr>
            <a:p>
              <a:pPr lvl="0">
                <a:defRPr/>
              </a:pPr>
              <a:r>
                <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人的自我意识是道德产生的主观条件</a:t>
              </a:r>
              <a:endPar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1" name="组合 20"/>
            <p:cNvGrpSpPr/>
            <p:nvPr/>
          </p:nvGrpSpPr>
          <p:grpSpPr>
            <a:xfrm>
              <a:off x="5530698" y="4487467"/>
              <a:ext cx="4951259" cy="190308"/>
              <a:chOff x="5512096" y="4487467"/>
              <a:chExt cx="4951259" cy="190308"/>
            </a:xfrm>
          </p:grpSpPr>
          <p:sp>
            <p:nvSpPr>
              <p:cNvPr id="26" name="菱形 25"/>
              <p:cNvSpPr/>
              <p:nvPr/>
            </p:nvSpPr>
            <p:spPr>
              <a:xfrm>
                <a:off x="5512096" y="4487467"/>
                <a:ext cx="190308" cy="190308"/>
              </a:xfrm>
              <a:prstGeom prst="diamond">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菱形 26"/>
              <p:cNvSpPr/>
              <p:nvPr/>
            </p:nvSpPr>
            <p:spPr>
              <a:xfrm>
                <a:off x="10273047" y="4487467"/>
                <a:ext cx="190308" cy="190308"/>
              </a:xfrm>
              <a:prstGeom prst="diamond">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12832" b="17231"/>
          <a:stretch>
            <a:fillRect/>
          </a:stretch>
        </p:blipFill>
        <p:spPr>
          <a:xfrm>
            <a:off x="686874" y="2219960"/>
            <a:ext cx="5377206" cy="24909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4400"/>
                            </p:stCondLst>
                            <p:childTnLst>
                              <p:par>
                                <p:cTn id="21" presetID="16" presetClass="entr" presetSubtype="2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Rectangle 1"/>
          <p:cNvSpPr/>
          <p:nvPr/>
        </p:nvSpPr>
        <p:spPr>
          <a:xfrm>
            <a:off x="0" y="2431661"/>
            <a:ext cx="12192000" cy="3895464"/>
          </a:xfrm>
          <a:prstGeom prst="rect">
            <a:avLst/>
          </a:prstGeom>
          <a:solidFill>
            <a:srgbClr val="B43A1C"/>
          </a:solidFill>
          <a:ln w="12700" cap="flat" cmpd="sng" algn="ctr">
            <a:noFill/>
            <a:prstDash val="solid"/>
            <a:miter lim="800000"/>
          </a:ln>
          <a:effectLst/>
        </p:spPr>
        <p:txBody>
          <a:bodyPr rtlCol="0" anchor="ctr"/>
          <a:lstStyle/>
          <a:p>
            <a:pPr algn="ctr">
              <a:defRPr/>
            </a:pPr>
            <a:endParaRPr lang="en-US" kern="0">
              <a:solidFill>
                <a:srgbClr val="FFFFFF"/>
              </a:solidFill>
            </a:endParaRPr>
          </a:p>
        </p:txBody>
      </p:sp>
      <p:sp>
        <p:nvSpPr>
          <p:cNvPr id="16" name="矩形 15"/>
          <p:cNvSpPr/>
          <p:nvPr/>
        </p:nvSpPr>
        <p:spPr>
          <a:xfrm>
            <a:off x="1058779" y="2835657"/>
            <a:ext cx="10785391" cy="3087472"/>
          </a:xfrm>
          <a:prstGeom prst="rect">
            <a:avLst/>
          </a:prstGeom>
          <a:noFill/>
          <a:ln w="12700" cap="flat" cmpd="sng" algn="ctr">
            <a:solidFill>
              <a:schemeClr val="bg1">
                <a:alpha val="60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42" name="矩形 41"/>
          <p:cNvSpPr/>
          <p:nvPr/>
        </p:nvSpPr>
        <p:spPr>
          <a:xfrm>
            <a:off x="5016500" y="3484180"/>
            <a:ext cx="6324599" cy="1755352"/>
          </a:xfrm>
          <a:prstGeom prst="rect">
            <a:avLst/>
          </a:prstGeom>
        </p:spPr>
        <p:txBody>
          <a:bodyPr wrap="square">
            <a:spAutoFit/>
          </a:bodyPr>
          <a:lstStyle/>
          <a:p>
            <a:pPr indent="539750" algn="just">
              <a:lnSpc>
                <a:spcPct val="130000"/>
              </a:lnSpc>
            </a:pP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人们自觉地或不自觉地，归根到底总是从他们阶级地位所依据的实际关系中</a:t>
            </a:r>
            <a:r>
              <a:rPr lang="en-US" altLang="zh-CN"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从他们进行生产和交换的经济关系中，获得自己的伦理观念。</a:t>
            </a:r>
            <a:endParaRPr lang="en-US" altLang="zh-CN"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indent="457200" algn="r">
              <a:lnSpc>
                <a:spcPct val="130000"/>
              </a:lnSpc>
              <a:spcBef>
                <a:spcPts val="800"/>
              </a:spcBef>
            </a:pPr>
            <a:r>
              <a:rPr lang="en-US" altLang="zh-CN"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恩格斯</a:t>
            </a:r>
            <a:r>
              <a:rPr lang="en-US" altLang="zh-CN"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endParaRPr lang="zh-CN" altLang="en-US"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22" name="TextBox 3"/>
          <p:cNvSpPr txBox="1"/>
          <p:nvPr/>
        </p:nvSpPr>
        <p:spPr>
          <a:xfrm>
            <a:off x="304165" y="1233805"/>
            <a:ext cx="5334000" cy="583565"/>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pPr algn="l"/>
            <a:r>
              <a:rPr lang="zh-CN" altLang="en-US" sz="3200" dirty="0">
                <a:solidFill>
                  <a:srgbClr val="C00000"/>
                </a:solidFill>
                <a:latin typeface="华文中宋" panose="02010600040101010101" pitchFamily="2" charset="-122"/>
                <a:ea typeface="华文中宋" panose="02010600040101010101" pitchFamily="2" charset="-122"/>
              </a:rPr>
              <a:t>道德的本质</a:t>
            </a:r>
            <a:endParaRPr lang="zh-CN" altLang="en-US" sz="3200" dirty="0">
              <a:solidFill>
                <a:srgbClr val="C00000"/>
              </a:solidFill>
              <a:latin typeface="华文中宋" panose="02010600040101010101" pitchFamily="2" charset="-122"/>
              <a:ea typeface="华文中宋" panose="02010600040101010101" pitchFamily="2" charset="-122"/>
            </a:endParaRPr>
          </a:p>
        </p:txBody>
      </p:sp>
      <p:grpSp>
        <p:nvGrpSpPr>
          <p:cNvPr id="25" name="组合 24"/>
          <p:cNvGrpSpPr/>
          <p:nvPr/>
        </p:nvGrpSpPr>
        <p:grpSpPr>
          <a:xfrm>
            <a:off x="5403279" y="1682046"/>
            <a:ext cx="5922579" cy="500952"/>
            <a:chOff x="5301204" y="4352081"/>
            <a:chExt cx="5785842" cy="500952"/>
          </a:xfrm>
          <a:solidFill>
            <a:srgbClr val="B43A1C"/>
          </a:solidFill>
          <a:effectLst>
            <a:outerShdw blurRad="50800" dist="38100" dir="2700000" algn="tl" rotWithShape="0">
              <a:prstClr val="black">
                <a:alpha val="40000"/>
              </a:prstClr>
            </a:outerShdw>
          </a:effectLst>
        </p:grpSpPr>
        <p:sp>
          <p:nvSpPr>
            <p:cNvPr id="29" name="矩形 28"/>
            <p:cNvSpPr/>
            <p:nvPr/>
          </p:nvSpPr>
          <p:spPr>
            <a:xfrm>
              <a:off x="5301204" y="4352081"/>
              <a:ext cx="5785842" cy="500952"/>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0" name="矩形 29"/>
            <p:cNvSpPr/>
            <p:nvPr/>
          </p:nvSpPr>
          <p:spPr>
            <a:xfrm>
              <a:off x="5923122" y="4382566"/>
              <a:ext cx="4690464" cy="400110"/>
            </a:xfrm>
            <a:prstGeom prst="rect">
              <a:avLst/>
            </a:prstGeom>
            <a:grpFill/>
          </p:spPr>
          <p:txBody>
            <a:bodyPr wrap="none">
              <a:spAutoFit/>
            </a:bodyPr>
            <a:lstStyle/>
            <a:p>
              <a:pPr lvl="0">
                <a:defRPr/>
              </a:pPr>
              <a:r>
                <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道德是反映社会经济关系的特殊意识形态</a:t>
              </a:r>
              <a:endPar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1" name="组合 30"/>
            <p:cNvGrpSpPr/>
            <p:nvPr/>
          </p:nvGrpSpPr>
          <p:grpSpPr>
            <a:xfrm>
              <a:off x="5530698" y="4487467"/>
              <a:ext cx="5368122" cy="190308"/>
              <a:chOff x="5512096" y="4487467"/>
              <a:chExt cx="5368122" cy="190308"/>
            </a:xfrm>
            <a:grpFill/>
          </p:grpSpPr>
          <p:sp>
            <p:nvSpPr>
              <p:cNvPr id="32" name="菱形 31"/>
              <p:cNvSpPr/>
              <p:nvPr/>
            </p:nvSpPr>
            <p:spPr>
              <a:xfrm>
                <a:off x="5512096" y="4487467"/>
                <a:ext cx="190308" cy="190308"/>
              </a:xfrm>
              <a:prstGeom prst="diamond">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菱形 32"/>
              <p:cNvSpPr/>
              <p:nvPr/>
            </p:nvSpPr>
            <p:spPr>
              <a:xfrm>
                <a:off x="10689910" y="4487467"/>
                <a:ext cx="190308" cy="190308"/>
              </a:xfrm>
              <a:prstGeom prst="diamond">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1028" y="1932522"/>
            <a:ext cx="3702401" cy="464507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本框 10"/>
          <p:cNvSpPr txBox="1"/>
          <p:nvPr/>
        </p:nvSpPr>
        <p:spPr>
          <a:xfrm>
            <a:off x="96" y="46713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87325" y="1365885"/>
            <a:ext cx="4949190"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（一）道德的起源与本质</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2" name="空心弧 40"/>
          <p:cNvSpPr>
            <a:spLocks noChangeArrowheads="1"/>
          </p:cNvSpPr>
          <p:nvPr/>
        </p:nvSpPr>
        <p:spPr bwMode="auto">
          <a:xfrm rot="5400000">
            <a:off x="901860" y="2812576"/>
            <a:ext cx="4090987" cy="4092575"/>
          </a:xfrm>
          <a:custGeom>
            <a:avLst/>
            <a:gdLst>
              <a:gd name="T0" fmla="*/ 387411545 w 21600"/>
              <a:gd name="T1" fmla="*/ 0 h 21600"/>
              <a:gd name="T2" fmla="*/ 4806720 w 21600"/>
              <a:gd name="T3" fmla="*/ 387712366 h 21600"/>
              <a:gd name="T4" fmla="*/ 387411545 w 21600"/>
              <a:gd name="T5" fmla="*/ 9656961 h 21600"/>
              <a:gd name="T6" fmla="*/ 770016179 w 21600"/>
              <a:gd name="T7" fmla="*/ 38771236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269" y="10800"/>
                </a:moveTo>
                <a:cubicBezTo>
                  <a:pt x="269" y="4983"/>
                  <a:pt x="4983" y="269"/>
                  <a:pt x="10800" y="269"/>
                </a:cubicBezTo>
                <a:cubicBezTo>
                  <a:pt x="16616" y="268"/>
                  <a:pt x="21330" y="4983"/>
                  <a:pt x="21331" y="10799"/>
                </a:cubicBezTo>
                <a:lnTo>
                  <a:pt x="21600" y="10800"/>
                </a:lnTo>
                <a:cubicBezTo>
                  <a:pt x="21600" y="4835"/>
                  <a:pt x="16764" y="0"/>
                  <a:pt x="10800" y="0"/>
                </a:cubicBezTo>
                <a:cubicBezTo>
                  <a:pt x="4835" y="0"/>
                  <a:pt x="0" y="4835"/>
                  <a:pt x="0" y="10800"/>
                </a:cubicBezTo>
                <a:lnTo>
                  <a:pt x="269" y="10800"/>
                </a:lnTo>
                <a:close/>
              </a:path>
            </a:pathLst>
          </a:custGeom>
          <a:solidFill>
            <a:schemeClr val="tx1">
              <a:lumMod val="65000"/>
              <a:lumOff val="35000"/>
              <a:alpha val="39999"/>
            </a:schemeClr>
          </a:solidFill>
          <a:ln>
            <a:noFill/>
          </a:ln>
        </p:spPr>
        <p:txBody>
          <a:bodyPr lIns="91431" tIns="45716" rIns="91431" bIns="45716" anchor="ctr"/>
          <a:lstStyle/>
          <a:p>
            <a:endParaRPr lang="zh-CN" altLang="en-US" sz="2400" dirty="0">
              <a:ea typeface="微软雅黑" panose="020B0503020204020204" pitchFamily="34" charset="-122"/>
            </a:endParaRPr>
          </a:p>
        </p:txBody>
      </p:sp>
      <p:sp>
        <p:nvSpPr>
          <p:cNvPr id="4" name="直接连接符 52"/>
          <p:cNvSpPr>
            <a:spLocks noChangeShapeType="1"/>
          </p:cNvSpPr>
          <p:nvPr/>
        </p:nvSpPr>
        <p:spPr bwMode="auto">
          <a:xfrm>
            <a:off x="4432774" y="3327686"/>
            <a:ext cx="1439892"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sz="2400" dirty="0">
              <a:ea typeface="微软雅黑" panose="020B0503020204020204" pitchFamily="34" charset="-122"/>
            </a:endParaRPr>
          </a:p>
        </p:txBody>
      </p:sp>
      <p:cxnSp>
        <p:nvCxnSpPr>
          <p:cNvPr id="5" name="直接连接符 62"/>
          <p:cNvCxnSpPr>
            <a:cxnSpLocks noChangeShapeType="1"/>
          </p:cNvCxnSpPr>
          <p:nvPr/>
        </p:nvCxnSpPr>
        <p:spPr bwMode="auto">
          <a:xfrm flipV="1">
            <a:off x="5190876" y="4476086"/>
            <a:ext cx="1406403" cy="17709"/>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cxnSp>
      <p:sp>
        <p:nvSpPr>
          <p:cNvPr id="6" name="矩形 71"/>
          <p:cNvSpPr>
            <a:spLocks noChangeArrowheads="1"/>
          </p:cNvSpPr>
          <p:nvPr/>
        </p:nvSpPr>
        <p:spPr bwMode="auto">
          <a:xfrm>
            <a:off x="5797943" y="3116532"/>
            <a:ext cx="4692651"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cs typeface="Segoe UI Black" panose="020B0A02040204020203" pitchFamily="34" charset="0"/>
                <a:sym typeface="方正兰亭黑_GBK" panose="02000000000000000000" pitchFamily="2" charset="-122"/>
              </a:rPr>
              <a:t>道德是反映社会经济关系的特殊意识</a:t>
            </a:r>
            <a:endParaRPr lang="zh-CN" altLang="en-US" sz="2400" dirty="0">
              <a:latin typeface="微软雅黑" panose="020B0503020204020204" pitchFamily="34" charset="-122"/>
              <a:ea typeface="微软雅黑" panose="020B0503020204020204" pitchFamily="34" charset="-122"/>
              <a:cs typeface="Segoe UI Black" panose="020B0A02040204020203" pitchFamily="34" charset="0"/>
              <a:sym typeface="方正兰亭黑_GBK" panose="02000000000000000000" pitchFamily="2" charset="-122"/>
            </a:endParaRPr>
          </a:p>
        </p:txBody>
      </p:sp>
      <p:sp>
        <p:nvSpPr>
          <p:cNvPr id="7" name="矩形 75"/>
          <p:cNvSpPr>
            <a:spLocks noChangeArrowheads="1"/>
          </p:cNvSpPr>
          <p:nvPr/>
        </p:nvSpPr>
        <p:spPr bwMode="auto">
          <a:xfrm>
            <a:off x="6477000" y="4239160"/>
            <a:ext cx="4630613"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sym typeface="方正兰亭黑_GBK" panose="02000000000000000000" pitchFamily="2" charset="-122"/>
              </a:rPr>
              <a:t>道德是社会利益关系的特殊调节方式</a:t>
            </a:r>
            <a:endParaRPr lang="en-US" altLang="zh-CN" sz="2400" dirty="0">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8" name="矩形 77"/>
          <p:cNvSpPr>
            <a:spLocks noChangeArrowheads="1"/>
          </p:cNvSpPr>
          <p:nvPr/>
        </p:nvSpPr>
        <p:spPr bwMode="auto">
          <a:xfrm>
            <a:off x="6353282" y="5491885"/>
            <a:ext cx="4607169"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cs typeface="Segoe UI Black" panose="020B0A02040204020203" pitchFamily="34" charset="0"/>
                <a:sym typeface="方正兰亭黑_GBK" panose="02000000000000000000" pitchFamily="2" charset="-122"/>
              </a:rPr>
              <a:t>道德是一种实践精神</a:t>
            </a:r>
            <a:endParaRPr lang="en-US" altLang="zh-CN" sz="2400" dirty="0">
              <a:sym typeface="方正兰亭黑_GBK" panose="02000000000000000000" pitchFamily="2" charset="-122"/>
            </a:endParaRPr>
          </a:p>
        </p:txBody>
      </p:sp>
      <p:grpSp>
        <p:nvGrpSpPr>
          <p:cNvPr id="9" name="组合 41"/>
          <p:cNvGrpSpPr/>
          <p:nvPr/>
        </p:nvGrpSpPr>
        <p:grpSpPr>
          <a:xfrm>
            <a:off x="1098301" y="3184390"/>
            <a:ext cx="3329896" cy="3329896"/>
            <a:chOff x="-112105" y="2839261"/>
            <a:chExt cx="2497422" cy="2497422"/>
          </a:xfrm>
        </p:grpSpPr>
        <p:grpSp>
          <p:nvGrpSpPr>
            <p:cNvPr id="10" name="组合 38"/>
            <p:cNvGrpSpPr/>
            <p:nvPr/>
          </p:nvGrpSpPr>
          <p:grpSpPr>
            <a:xfrm>
              <a:off x="-112105" y="2839261"/>
              <a:ext cx="2497422" cy="2497422"/>
              <a:chOff x="304800" y="673100"/>
              <a:chExt cx="4000500" cy="4000500"/>
            </a:xfrm>
            <a:effectLst>
              <a:outerShdw blurRad="444500" dist="254000" dir="8100000" algn="tr" rotWithShape="0">
                <a:prstClr val="black">
                  <a:alpha val="50000"/>
                </a:prstClr>
              </a:outerShdw>
            </a:effectLst>
          </p:grpSpPr>
          <p:sp>
            <p:nvSpPr>
              <p:cNvPr id="12"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anose="020B0503020204020204" pitchFamily="34" charset="-122"/>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sp>
          <p:nvSpPr>
            <p:cNvPr id="14" name="椭圆 81"/>
            <p:cNvSpPr>
              <a:spLocks noChangeArrowheads="1"/>
            </p:cNvSpPr>
            <p:nvPr/>
          </p:nvSpPr>
          <p:spPr bwMode="auto">
            <a:xfrm>
              <a:off x="75318" y="3038785"/>
              <a:ext cx="2104717" cy="2104715"/>
            </a:xfrm>
            <a:prstGeom prst="ellipse">
              <a:avLst/>
            </a:prstGeom>
            <a:blipFill dpi="0" rotWithShape="1">
              <a:blip r:embed="rId1" cstate="print"/>
              <a:srcRect/>
              <a:stretch>
                <a:fillRect/>
              </a:stretch>
            </a:blipFill>
            <a:ln>
              <a:noFill/>
            </a:ln>
            <a:effectLst>
              <a:innerShdw blurRad="63500" dist="50800" dir="18900000">
                <a:prstClr val="black">
                  <a:alpha val="50000"/>
                </a:prstClr>
              </a:innerShdw>
            </a:effectLst>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65">
                <a:solidFill>
                  <a:srgbClr val="FFFFFF"/>
                </a:solidFill>
                <a:latin typeface="Arial" panose="020B0604020202020204" pitchFamily="34" charset="0"/>
                <a:sym typeface="Arial" panose="020B0604020202020204" pitchFamily="34" charset="0"/>
              </a:endParaRPr>
            </a:p>
          </p:txBody>
        </p:sp>
      </p:grpSp>
      <p:sp>
        <p:nvSpPr>
          <p:cNvPr id="15" name="椭圆 14"/>
          <p:cNvSpPr/>
          <p:nvPr/>
        </p:nvSpPr>
        <p:spPr>
          <a:xfrm>
            <a:off x="4051694" y="3133543"/>
            <a:ext cx="461331" cy="461331"/>
          </a:xfrm>
          <a:prstGeom prst="ellipse">
            <a:avLst/>
          </a:prstGeom>
          <a:solidFill>
            <a:schemeClr val="tx2">
              <a:lumMod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a typeface="微软雅黑" panose="020B0503020204020204" pitchFamily="34" charset="-122"/>
              </a:rPr>
              <a:t>1</a:t>
            </a:r>
            <a:endParaRPr lang="zh-CN" altLang="en-US" sz="2400" b="1" dirty="0">
              <a:ea typeface="微软雅黑" panose="020B0503020204020204" pitchFamily="34" charset="-122"/>
            </a:endParaRPr>
          </a:p>
        </p:txBody>
      </p:sp>
      <p:sp>
        <p:nvSpPr>
          <p:cNvPr id="16" name="椭圆 15"/>
          <p:cNvSpPr/>
          <p:nvPr/>
        </p:nvSpPr>
        <p:spPr>
          <a:xfrm>
            <a:off x="4674672" y="4275741"/>
            <a:ext cx="461331" cy="461331"/>
          </a:xfrm>
          <a:prstGeom prst="ellipse">
            <a:avLst/>
          </a:prstGeom>
          <a:solidFill>
            <a:schemeClr val="tx2">
              <a:lumMod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a typeface="微软雅黑" panose="020B0503020204020204" pitchFamily="34" charset="-122"/>
              </a:rPr>
              <a:t>2</a:t>
            </a:r>
            <a:endParaRPr lang="zh-CN" altLang="en-US" sz="2400" b="1" dirty="0">
              <a:ea typeface="微软雅黑" panose="020B0503020204020204" pitchFamily="34" charset="-122"/>
            </a:endParaRPr>
          </a:p>
        </p:txBody>
      </p:sp>
      <p:sp>
        <p:nvSpPr>
          <p:cNvPr id="17" name="椭圆 16"/>
          <p:cNvSpPr/>
          <p:nvPr/>
        </p:nvSpPr>
        <p:spPr>
          <a:xfrm>
            <a:off x="4471299" y="5541772"/>
            <a:ext cx="461331" cy="461331"/>
          </a:xfrm>
          <a:prstGeom prst="ellipse">
            <a:avLst/>
          </a:prstGeom>
          <a:solidFill>
            <a:schemeClr val="tx2">
              <a:lumMod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a typeface="微软雅黑" panose="020B0503020204020204" pitchFamily="34" charset="-122"/>
              </a:rPr>
              <a:t>3</a:t>
            </a:r>
            <a:endParaRPr lang="zh-CN" altLang="en-US" sz="2400" b="1" dirty="0">
              <a:ea typeface="微软雅黑" panose="020B0503020204020204" pitchFamily="34" charset="-122"/>
            </a:endParaRPr>
          </a:p>
        </p:txBody>
      </p:sp>
      <p:pic>
        <p:nvPicPr>
          <p:cNvPr id="18" name="Picture 3"/>
          <p:cNvPicPr>
            <a:picLocks noChangeAspect="1" noChangeArrowheads="1"/>
          </p:cNvPicPr>
          <p:nvPr/>
        </p:nvPicPr>
        <p:blipFill>
          <a:blip r:embed="rId2" cstate="print"/>
          <a:srcRect t="4402" r="23311" b="2113"/>
          <a:stretch>
            <a:fillRect/>
          </a:stretch>
        </p:blipFill>
        <p:spPr bwMode="auto">
          <a:xfrm>
            <a:off x="1250315" y="3370581"/>
            <a:ext cx="3038475" cy="30289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60"/>
          <p:cNvSpPr txBox="1"/>
          <p:nvPr/>
        </p:nvSpPr>
        <p:spPr>
          <a:xfrm>
            <a:off x="1898016" y="3980180"/>
            <a:ext cx="1819275" cy="1733680"/>
          </a:xfrm>
          <a:prstGeom prst="rect">
            <a:avLst/>
          </a:prstGeom>
          <a:noFill/>
          <a:ln>
            <a:noFill/>
          </a:ln>
        </p:spPr>
        <p:txBody>
          <a:bodyPr wrap="square" rtlCol="0">
            <a:spAutoFit/>
          </a:bodyPr>
          <a:lstStyle/>
          <a:p>
            <a:r>
              <a:rPr lang="zh-CN" altLang="en-US" sz="5335" dirty="0">
                <a:solidFill>
                  <a:srgbClr val="0000CC"/>
                </a:solidFill>
              </a:rPr>
              <a:t>道德本质</a:t>
            </a:r>
            <a:endParaRPr lang="zh-CN" altLang="en-US" sz="5335" dirty="0">
              <a:solidFill>
                <a:srgbClr val="0000CC"/>
              </a:solidFill>
            </a:endParaRPr>
          </a:p>
        </p:txBody>
      </p:sp>
      <p:sp>
        <p:nvSpPr>
          <p:cNvPr id="20" name="Rectangle 3"/>
          <p:cNvSpPr>
            <a:spLocks noGrp="1" noRot="1"/>
          </p:cNvSpPr>
          <p:nvPr/>
        </p:nvSpPr>
        <p:spPr>
          <a:xfrm>
            <a:off x="1250529" y="1968925"/>
            <a:ext cx="10205507" cy="905932"/>
          </a:xfrm>
          <a:prstGeom prst="rect">
            <a:avLst/>
          </a:prstGeom>
        </p:spPr>
        <p:txBody>
          <a:bodyPr vert="horz" wrap="square" lIns="121920" tIns="60960" rIns="121920" bIns="6096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eaLnBrk="1" hangingPunct="1">
              <a:buFont typeface="Wingdings" panose="05000000000000000000" pitchFamily="2" charset="2"/>
              <a:buChar char="p"/>
            </a:pPr>
            <a:r>
              <a:rPr lang="zh-CN" altLang="en-US" sz="2400" b="1" dirty="0">
                <a:solidFill>
                  <a:srgbClr val="000000"/>
                </a:solidFill>
                <a:latin typeface="宋体" panose="02010600030101010101" pitchFamily="2" charset="-122"/>
                <a:ea typeface="宋体" panose="02010600030101010101" pitchFamily="2" charset="-122"/>
              </a:rPr>
              <a:t>道德作为一种特殊的社会意识形式，归根到底是由经济基础决定的，是社会经济关系的反映。</a:t>
            </a:r>
            <a:endParaRPr lang="en-US" altLang="x-none" sz="2400" b="1" dirty="0">
              <a:latin typeface="方正兰亭黑_GBK" panose="02000000000000000000" pitchFamily="2" charset="-122"/>
              <a:ea typeface="方正兰亭黑_GBK" panose="02000000000000000000" pitchFamily="2" charset="-122"/>
              <a:sym typeface="方正兰亭黑_GBK" panose="02000000000000000000" pitchFamily="2" charset="-122"/>
            </a:endParaRPr>
          </a:p>
        </p:txBody>
      </p:sp>
      <p:cxnSp>
        <p:nvCxnSpPr>
          <p:cNvPr id="21" name="直接连接符 62"/>
          <p:cNvCxnSpPr>
            <a:cxnSpLocks noChangeShapeType="1"/>
          </p:cNvCxnSpPr>
          <p:nvPr/>
        </p:nvCxnSpPr>
        <p:spPr bwMode="auto">
          <a:xfrm flipV="1">
            <a:off x="4863453" y="5713860"/>
            <a:ext cx="1406403" cy="17709"/>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3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par>
                                <p:cTn id="27" presetID="22" presetClass="entr" presetSubtype="8"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iterate type="lt">
                                    <p:tmPct val="15000"/>
                                  </p:iterate>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200"/>
                                  </p:stCondLst>
                                  <p:iterate type="lt">
                                    <p:tmPct val="15000"/>
                                  </p:iterate>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400"/>
                                  </p:stCondLst>
                                  <p:iterate type="lt">
                                    <p:tmPct val="15000"/>
                                  </p:iterate>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par>
                                <p:cTn id="44" presetID="2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6" grpId="0"/>
      <p:bldP spid="7" grpId="0"/>
      <p:bldP spid="8" grpId="0"/>
      <p:bldP spid="15" grpId="0" bldLvl="0" animBg="1"/>
      <p:bldP spid="16" grpId="0" bldLvl="0" animBg="1"/>
      <p:bldP spid="1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pic>
        <p:nvPicPr>
          <p:cNvPr id="48131" name="Picture 11" descr="u=4267041047,2772290928&amp;fm=23&amp;gp=0"/>
          <p:cNvPicPr>
            <a:picLocks noChangeAspect="1" noChangeArrowheads="1"/>
          </p:cNvPicPr>
          <p:nvPr/>
        </p:nvPicPr>
        <p:blipFill>
          <a:blip r:embed="rId1"/>
          <a:srcRect/>
          <a:stretch>
            <a:fillRect/>
          </a:stretch>
        </p:blipFill>
        <p:spPr bwMode="auto">
          <a:xfrm>
            <a:off x="1" y="1219412"/>
            <a:ext cx="3105151" cy="2209800"/>
          </a:xfrm>
          <a:prstGeom prst="rect">
            <a:avLst/>
          </a:prstGeom>
          <a:noFill/>
          <a:ln w="9525">
            <a:noFill/>
            <a:miter lim="800000"/>
            <a:headEnd/>
            <a:tailEnd/>
          </a:ln>
        </p:spPr>
      </p:pic>
      <p:pic>
        <p:nvPicPr>
          <p:cNvPr id="48133" name="Picture 11" descr="29501303233714703"/>
          <p:cNvPicPr>
            <a:picLocks noChangeAspect="1" noChangeArrowheads="1"/>
          </p:cNvPicPr>
          <p:nvPr/>
        </p:nvPicPr>
        <p:blipFill>
          <a:blip r:embed="rId2"/>
          <a:srcRect/>
          <a:stretch>
            <a:fillRect/>
          </a:stretch>
        </p:blipFill>
        <p:spPr bwMode="auto">
          <a:xfrm>
            <a:off x="3205696" y="4278314"/>
            <a:ext cx="2965449" cy="1827212"/>
          </a:xfrm>
          <a:prstGeom prst="rect">
            <a:avLst/>
          </a:prstGeom>
          <a:noFill/>
          <a:ln w="9525">
            <a:noFill/>
            <a:miter lim="800000"/>
            <a:headEnd/>
            <a:tailEnd/>
          </a:ln>
        </p:spPr>
      </p:pic>
      <p:pic>
        <p:nvPicPr>
          <p:cNvPr id="48134" name="Picture 10" descr="14feb5e05709100dcf441b"/>
          <p:cNvPicPr>
            <a:picLocks noChangeAspect="1" noChangeArrowheads="1"/>
          </p:cNvPicPr>
          <p:nvPr/>
        </p:nvPicPr>
        <p:blipFill>
          <a:blip r:embed="rId3"/>
          <a:srcRect/>
          <a:stretch>
            <a:fillRect/>
          </a:stretch>
        </p:blipFill>
        <p:spPr bwMode="auto">
          <a:xfrm>
            <a:off x="0" y="4276726"/>
            <a:ext cx="3158067" cy="1852615"/>
          </a:xfrm>
          <a:prstGeom prst="rect">
            <a:avLst/>
          </a:prstGeom>
          <a:noFill/>
          <a:ln w="9525">
            <a:noFill/>
            <a:miter lim="800000"/>
            <a:headEnd/>
            <a:tailEnd/>
          </a:ln>
        </p:spPr>
      </p:pic>
      <p:pic>
        <p:nvPicPr>
          <p:cNvPr id="48136" name="图片 1"/>
          <p:cNvPicPr>
            <a:picLocks noChangeAspect="1" noChangeArrowheads="1"/>
          </p:cNvPicPr>
          <p:nvPr/>
        </p:nvPicPr>
        <p:blipFill>
          <a:blip r:embed="rId4"/>
          <a:srcRect/>
          <a:stretch>
            <a:fillRect/>
          </a:stretch>
        </p:blipFill>
        <p:spPr bwMode="auto">
          <a:xfrm>
            <a:off x="6221941" y="4298950"/>
            <a:ext cx="3081867" cy="1798639"/>
          </a:xfrm>
          <a:prstGeom prst="rect">
            <a:avLst/>
          </a:prstGeom>
          <a:noFill/>
          <a:ln w="9525">
            <a:noFill/>
            <a:miter lim="800000"/>
            <a:headEnd/>
            <a:tailEnd/>
          </a:ln>
        </p:spPr>
      </p:pic>
      <p:pic>
        <p:nvPicPr>
          <p:cNvPr id="48137" name="图片 2"/>
          <p:cNvPicPr>
            <a:picLocks noChangeAspect="1" noChangeArrowheads="1"/>
          </p:cNvPicPr>
          <p:nvPr/>
        </p:nvPicPr>
        <p:blipFill>
          <a:blip r:embed="rId5"/>
          <a:srcRect/>
          <a:stretch>
            <a:fillRect/>
          </a:stretch>
        </p:blipFill>
        <p:spPr bwMode="auto">
          <a:xfrm>
            <a:off x="9148234" y="4295776"/>
            <a:ext cx="3043767" cy="1809749"/>
          </a:xfrm>
          <a:prstGeom prst="rect">
            <a:avLst/>
          </a:prstGeom>
          <a:noFill/>
          <a:ln w="9525">
            <a:noFill/>
            <a:miter lim="800000"/>
            <a:headEnd/>
            <a:tailEnd/>
          </a:ln>
        </p:spPr>
      </p:pic>
      <p:pic>
        <p:nvPicPr>
          <p:cNvPr id="48138" name="图片 3"/>
          <p:cNvPicPr>
            <a:picLocks noChangeAspect="1" noChangeArrowheads="1"/>
          </p:cNvPicPr>
          <p:nvPr/>
        </p:nvPicPr>
        <p:blipFill>
          <a:blip r:embed="rId6"/>
          <a:srcRect/>
          <a:stretch>
            <a:fillRect/>
          </a:stretch>
        </p:blipFill>
        <p:spPr bwMode="auto">
          <a:xfrm>
            <a:off x="3094990" y="1190625"/>
            <a:ext cx="2794000" cy="2249805"/>
          </a:xfrm>
          <a:prstGeom prst="rect">
            <a:avLst/>
          </a:prstGeom>
          <a:noFill/>
          <a:ln w="9525">
            <a:noFill/>
            <a:miter lim="800000"/>
            <a:headEnd/>
            <a:tailEnd/>
          </a:ln>
        </p:spPr>
      </p:pic>
      <p:pic>
        <p:nvPicPr>
          <p:cNvPr id="48139" name="图片 4"/>
          <p:cNvPicPr>
            <a:picLocks noChangeAspect="1" noChangeArrowheads="1"/>
          </p:cNvPicPr>
          <p:nvPr/>
        </p:nvPicPr>
        <p:blipFill>
          <a:blip r:embed="rId7"/>
          <a:srcRect/>
          <a:stretch>
            <a:fillRect/>
          </a:stretch>
        </p:blipFill>
        <p:spPr bwMode="auto">
          <a:xfrm>
            <a:off x="5805528" y="1228726"/>
            <a:ext cx="3005667" cy="2211999"/>
          </a:xfrm>
          <a:prstGeom prst="rect">
            <a:avLst/>
          </a:prstGeom>
          <a:noFill/>
          <a:ln w="9525">
            <a:noFill/>
            <a:miter lim="800000"/>
            <a:headEnd/>
            <a:tailEnd/>
          </a:ln>
        </p:spPr>
      </p:pic>
      <p:pic>
        <p:nvPicPr>
          <p:cNvPr id="48140" name="图片 5"/>
          <p:cNvPicPr>
            <a:picLocks noChangeAspect="1" noChangeArrowheads="1"/>
          </p:cNvPicPr>
          <p:nvPr/>
        </p:nvPicPr>
        <p:blipFill>
          <a:blip r:embed="rId8"/>
          <a:srcRect/>
          <a:stretch>
            <a:fillRect/>
          </a:stretch>
        </p:blipFill>
        <p:spPr bwMode="auto">
          <a:xfrm>
            <a:off x="8752418" y="1209041"/>
            <a:ext cx="3439583" cy="2212609"/>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87325" y="1365885"/>
            <a:ext cx="4949190"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（二）道德的功能</a:t>
            </a:r>
            <a:r>
              <a:rPr lang="zh-CN" altLang="en-US" sz="3200" b="1" dirty="0">
                <a:solidFill>
                  <a:srgbClr val="C00000"/>
                </a:solidFill>
                <a:latin typeface="微软雅黑" panose="020B0503020204020204" pitchFamily="34" charset="-122"/>
                <a:ea typeface="微软雅黑" panose="020B0503020204020204" pitchFamily="34" charset="-122"/>
              </a:rPr>
              <a:t>与作用</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17" name="îṣľïḑe"/>
          <p:cNvSpPr/>
          <p:nvPr/>
        </p:nvSpPr>
        <p:spPr>
          <a:xfrm rot="10800000" flipV="1">
            <a:off x="-10160" y="6082080"/>
            <a:ext cx="12192000" cy="743728"/>
          </a:xfrm>
          <a:prstGeom prst="rect">
            <a:avLst/>
          </a:prstGeom>
          <a:gradFill flip="none" rotWithShape="1">
            <a:gsLst>
              <a:gs pos="43000">
                <a:srgbClr val="2C8894">
                  <a:alpha val="22000"/>
                </a:srgbClr>
              </a:gs>
              <a:gs pos="0">
                <a:srgbClr val="006C53">
                  <a:alpha val="72000"/>
                </a:srgbClr>
              </a:gs>
              <a:gs pos="82000">
                <a:srgbClr val="3F9B67">
                  <a:alpha val="17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3329" y="2774550"/>
            <a:ext cx="4391638" cy="4086795"/>
          </a:xfrm>
          <a:prstGeom prst="rect">
            <a:avLst/>
          </a:prstGeom>
        </p:spPr>
      </p:pic>
      <p:sp>
        <p:nvSpPr>
          <p:cNvPr id="23" name="文本框 22"/>
          <p:cNvSpPr txBox="1"/>
          <p:nvPr/>
        </p:nvSpPr>
        <p:spPr>
          <a:xfrm>
            <a:off x="1418590" y="2139315"/>
            <a:ext cx="9852025" cy="398780"/>
          </a:xfrm>
          <a:prstGeom prst="rect">
            <a:avLst/>
          </a:prstGeom>
          <a:noFill/>
        </p:spPr>
        <p:txBody>
          <a:bodyPr wrap="square" rtlCol="0">
            <a:spAutoFit/>
          </a:bodyPr>
          <a:lstStyle/>
          <a:p>
            <a:pPr algn="ct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道德的功能主要指道德作为社会意识的特殊形式对于社会发展所具有的功效与能力。</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4267560" y="2685929"/>
            <a:ext cx="6832240" cy="6832240"/>
            <a:chOff x="4277720" y="1969014"/>
            <a:chExt cx="6832240" cy="6832240"/>
          </a:xfrm>
        </p:grpSpPr>
        <p:grpSp>
          <p:nvGrpSpPr>
            <p:cNvPr id="36" name="组合 35"/>
            <p:cNvGrpSpPr/>
            <p:nvPr/>
          </p:nvGrpSpPr>
          <p:grpSpPr>
            <a:xfrm>
              <a:off x="5540225" y="3272385"/>
              <a:ext cx="4281127" cy="4240230"/>
              <a:chOff x="5540225" y="3272385"/>
              <a:chExt cx="4281127" cy="4240230"/>
            </a:xfrm>
          </p:grpSpPr>
          <p:sp>
            <p:nvSpPr>
              <p:cNvPr id="37" name="islîdè"/>
              <p:cNvSpPr/>
              <p:nvPr/>
            </p:nvSpPr>
            <p:spPr>
              <a:xfrm>
                <a:off x="5540225" y="3272385"/>
                <a:ext cx="4281127" cy="4240230"/>
              </a:xfrm>
              <a:prstGeom prst="pie">
                <a:avLst>
                  <a:gd name="adj1" fmla="val 10781684"/>
                  <a:gd name="adj2" fmla="val 12985479"/>
                </a:avLst>
              </a:prstGeom>
              <a:solidFill>
                <a:schemeClr val="accent6">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38" name="矩形 37"/>
              <p:cNvSpPr/>
              <p:nvPr/>
            </p:nvSpPr>
            <p:spPr>
              <a:xfrm>
                <a:off x="5797108" y="4548519"/>
                <a:ext cx="697627" cy="707886"/>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教育</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功能</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islîdè"/>
              <p:cNvSpPr/>
              <p:nvPr/>
            </p:nvSpPr>
            <p:spPr>
              <a:xfrm rot="2060179">
                <a:off x="5869944" y="3503367"/>
                <a:ext cx="2384482" cy="1324705"/>
              </a:xfrm>
              <a:custGeom>
                <a:avLst/>
                <a:gdLst>
                  <a:gd name="connsiteX0" fmla="*/ 35 w 4439702"/>
                  <a:gd name="connsiteY0" fmla="*/ 2131942 h 4240230"/>
                  <a:gd name="connsiteX1" fmla="*/ 445012 w 4439702"/>
                  <a:gd name="connsiteY1" fmla="*/ 846722 h 4240230"/>
                  <a:gd name="connsiteX2" fmla="*/ 2219851 w 4439702"/>
                  <a:gd name="connsiteY2" fmla="*/ 2120115 h 4240230"/>
                  <a:gd name="connsiteX3" fmla="*/ 35 w 4439702"/>
                  <a:gd name="connsiteY3" fmla="*/ 2131942 h 4240230"/>
                  <a:gd name="connsiteX0-1" fmla="*/ 35 w 2384482"/>
                  <a:gd name="connsiteY0-2" fmla="*/ 1285220 h 1324705"/>
                  <a:gd name="connsiteX1-3" fmla="*/ 445012 w 2384482"/>
                  <a:gd name="connsiteY1-4" fmla="*/ 0 h 1324705"/>
                  <a:gd name="connsiteX2-5" fmla="*/ 2384482 w 2384482"/>
                  <a:gd name="connsiteY2-6" fmla="*/ 1324471 h 1324705"/>
                  <a:gd name="connsiteX3-7" fmla="*/ 35 w 2384482"/>
                  <a:gd name="connsiteY3-8" fmla="*/ 1285220 h 1324705"/>
                </a:gdLst>
                <a:ahLst/>
                <a:cxnLst>
                  <a:cxn ang="0">
                    <a:pos x="connsiteX0-1" y="connsiteY0-2"/>
                  </a:cxn>
                  <a:cxn ang="0">
                    <a:pos x="connsiteX1-3" y="connsiteY1-4"/>
                  </a:cxn>
                  <a:cxn ang="0">
                    <a:pos x="connsiteX2-5" y="connsiteY2-6"/>
                  </a:cxn>
                  <a:cxn ang="0">
                    <a:pos x="connsiteX3-7" y="connsiteY3-8"/>
                  </a:cxn>
                </a:cxnLst>
                <a:rect l="l" t="t" r="r" b="b"/>
                <a:pathLst>
                  <a:path w="2384482" h="1324705">
                    <a:moveTo>
                      <a:pt x="35" y="1285220"/>
                    </a:moveTo>
                    <a:cubicBezTo>
                      <a:pt x="-2671" y="821884"/>
                      <a:pt x="153624" y="370457"/>
                      <a:pt x="445012" y="0"/>
                    </a:cubicBezTo>
                    <a:lnTo>
                      <a:pt x="2384482" y="1324471"/>
                    </a:lnTo>
                    <a:cubicBezTo>
                      <a:pt x="1644543" y="1328413"/>
                      <a:pt x="739974" y="1281278"/>
                      <a:pt x="35" y="1285220"/>
                    </a:cubicBezTo>
                    <a:close/>
                  </a:path>
                </a:pathLst>
              </a:custGeom>
              <a:solidFill>
                <a:srgbClr val="2C889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grpSp>
        <p:grpSp>
          <p:nvGrpSpPr>
            <p:cNvPr id="18" name="组合 17"/>
            <p:cNvGrpSpPr/>
            <p:nvPr/>
          </p:nvGrpSpPr>
          <p:grpSpPr>
            <a:xfrm>
              <a:off x="5069828" y="2761122"/>
              <a:ext cx="5248024" cy="5248024"/>
              <a:chOff x="5069828" y="2761122"/>
              <a:chExt cx="5248024" cy="5248024"/>
            </a:xfrm>
          </p:grpSpPr>
          <p:sp>
            <p:nvSpPr>
              <p:cNvPr id="19" name="ï$ḷîḋe"/>
              <p:cNvSpPr/>
              <p:nvPr/>
            </p:nvSpPr>
            <p:spPr>
              <a:xfrm rot="2938028">
                <a:off x="5069828" y="2761122"/>
                <a:ext cx="5248024" cy="5248024"/>
              </a:xfrm>
              <a:prstGeom prst="pie">
                <a:avLst>
                  <a:gd name="adj1" fmla="val 13989737"/>
                  <a:gd name="adj2" fmla="val 15706276"/>
                </a:avLst>
              </a:prstGeom>
              <a:solidFill>
                <a:srgbClr val="10A07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矩形 19"/>
              <p:cNvSpPr/>
              <p:nvPr/>
            </p:nvSpPr>
            <p:spPr>
              <a:xfrm>
                <a:off x="8216551" y="3239370"/>
                <a:ext cx="697627" cy="707886"/>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调节</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功能</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rot="240769">
              <a:off x="4688351" y="2370460"/>
              <a:ext cx="6029348" cy="6029348"/>
              <a:chOff x="4688351" y="2370460"/>
              <a:chExt cx="6029348" cy="6029348"/>
            </a:xfrm>
          </p:grpSpPr>
          <p:sp>
            <p:nvSpPr>
              <p:cNvPr id="31" name="íŝļïḑé"/>
              <p:cNvSpPr/>
              <p:nvPr/>
            </p:nvSpPr>
            <p:spPr>
              <a:xfrm rot="4800000">
                <a:off x="4688351" y="2370460"/>
                <a:ext cx="6029348" cy="6029348"/>
              </a:xfrm>
              <a:prstGeom prst="pie">
                <a:avLst>
                  <a:gd name="adj1" fmla="val 13619797"/>
                  <a:gd name="adj2" fmla="val 15205981"/>
                </a:avLst>
              </a:prstGeom>
              <a:solidFill>
                <a:srgbClr val="3F9B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2" name="矩形 31"/>
              <p:cNvSpPr/>
              <p:nvPr/>
            </p:nvSpPr>
            <p:spPr>
              <a:xfrm>
                <a:off x="9136187" y="3543236"/>
                <a:ext cx="697627" cy="707886"/>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规范</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功能</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5376760" y="3068054"/>
              <a:ext cx="4634160" cy="4634160"/>
              <a:chOff x="5376760" y="3068054"/>
              <a:chExt cx="4634160" cy="4634160"/>
            </a:xfrm>
          </p:grpSpPr>
          <p:sp>
            <p:nvSpPr>
              <p:cNvPr id="34" name="islîdè"/>
              <p:cNvSpPr/>
              <p:nvPr/>
            </p:nvSpPr>
            <p:spPr>
              <a:xfrm rot="924752">
                <a:off x="5376760" y="3068054"/>
                <a:ext cx="4634160" cy="4634160"/>
              </a:xfrm>
              <a:prstGeom prst="pie">
                <a:avLst>
                  <a:gd name="adj1" fmla="val 13981557"/>
                  <a:gd name="adj2" fmla="val 15984183"/>
                </a:avLst>
              </a:prstGeom>
              <a:solidFill>
                <a:srgbClr val="3CB67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5" name="矩形 34"/>
              <p:cNvSpPr/>
              <p:nvPr/>
            </p:nvSpPr>
            <p:spPr>
              <a:xfrm>
                <a:off x="7209948" y="3272385"/>
                <a:ext cx="697627" cy="707886"/>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激励</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功能</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2" name="矩形 41"/>
              <p:cNvSpPr/>
              <p:nvPr/>
            </p:nvSpPr>
            <p:spPr>
              <a:xfrm>
                <a:off x="6248649" y="3585211"/>
                <a:ext cx="697627" cy="707886"/>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导向</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功能</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4277720" y="1969014"/>
              <a:ext cx="6832240" cy="6832240"/>
              <a:chOff x="4277720" y="1969014"/>
              <a:chExt cx="6832240" cy="6832240"/>
            </a:xfrm>
          </p:grpSpPr>
          <p:sp>
            <p:nvSpPr>
              <p:cNvPr id="40" name="îŝḷiḓê"/>
              <p:cNvSpPr/>
              <p:nvPr/>
            </p:nvSpPr>
            <p:spPr>
              <a:xfrm rot="7200000">
                <a:off x="4277720" y="1969014"/>
                <a:ext cx="6832240" cy="6832240"/>
              </a:xfrm>
              <a:prstGeom prst="pie">
                <a:avLst>
                  <a:gd name="adj1" fmla="val 13060275"/>
                  <a:gd name="adj2" fmla="val 14400000"/>
                </a:avLst>
              </a:prstGeom>
              <a:solidFill>
                <a:srgbClr val="006C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1" name="矩形 40"/>
              <p:cNvSpPr/>
              <p:nvPr/>
            </p:nvSpPr>
            <p:spPr>
              <a:xfrm>
                <a:off x="9954781" y="4518376"/>
                <a:ext cx="697627" cy="707886"/>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认识</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功能</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2299"/>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2799"/>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2489397" y="1805980"/>
            <a:ext cx="8910113" cy="461665"/>
          </a:xfrm>
          <a:prstGeom prst="rect">
            <a:avLst/>
          </a:prstGeom>
        </p:spPr>
        <p:txBody>
          <a:bodyPr wrap="square">
            <a:spAutoFit/>
          </a:bodyPr>
          <a:p>
            <a:r>
              <a:rPr lang="zh-CN" altLang="en-US" sz="2400" b="1" dirty="0">
                <a:solidFill>
                  <a:srgbClr val="C00000"/>
                </a:solidFill>
                <a:latin typeface="微软雅黑" panose="020B0503020204020204" pitchFamily="34" charset="-122"/>
                <a:ea typeface="微软雅黑" panose="020B0503020204020204" pitchFamily="34" charset="-122"/>
              </a:rPr>
              <a:t>道德反映社会关系特别是反映社会经济关系的功效与能力。</a:t>
            </a:r>
            <a:endParaRPr lang="zh-CN" altLang="en-US" sz="2400" dirty="0">
              <a:solidFill>
                <a:srgbClr val="C00000"/>
              </a:solidFill>
              <a:latin typeface="微软雅黑" panose="020B0503020204020204" pitchFamily="34" charset="-122"/>
              <a:ea typeface="微软雅黑" panose="020B0503020204020204" pitchFamily="34" charset="-122"/>
            </a:endParaRPr>
          </a:p>
        </p:txBody>
      </p:sp>
      <p:sp>
        <p:nvSpPr>
          <p:cNvPr id="5" name="Text Box 17"/>
          <p:cNvSpPr txBox="1">
            <a:spLocks noChangeArrowheads="1"/>
          </p:cNvSpPr>
          <p:nvPr/>
        </p:nvSpPr>
        <p:spPr bwMode="auto">
          <a:xfrm>
            <a:off x="4698365" y="2588578"/>
            <a:ext cx="6019800" cy="461665"/>
          </a:xfrm>
          <a:prstGeom prst="rect">
            <a:avLst/>
          </a:prstGeom>
          <a:solidFill>
            <a:schemeClr val="accent1">
              <a:lumMod val="40000"/>
              <a:lumOff val="60000"/>
            </a:schemeClr>
          </a:solidFill>
          <a:ln w="9525">
            <a:solidFill>
              <a:srgbClr val="1C1C1C"/>
            </a:solidFill>
            <a:miter lim="800000"/>
          </a:ln>
        </p:spPr>
        <p:txBody>
          <a:bodyPr>
            <a:spAutoFit/>
          </a:bodyPr>
          <a:p>
            <a:pPr eaLnBrk="1" hangingPunct="1">
              <a:spcBef>
                <a:spcPct val="50000"/>
              </a:spcBef>
              <a:buFont typeface="Arial" panose="020B0604020202020204" pitchFamily="34" charset="0"/>
              <a:buNone/>
            </a:pPr>
            <a:r>
              <a:rPr lang="zh-CN" altLang="en-US" sz="2400" b="1">
                <a:latin typeface="+mn-ea"/>
              </a:rPr>
              <a:t>道德观念、道德准则、道德理想等 </a:t>
            </a:r>
            <a:endParaRPr kumimoji="1" lang="zh-CN" altLang="en-US" sz="2400" b="1">
              <a:latin typeface="+mn-ea"/>
            </a:endParaRPr>
          </a:p>
        </p:txBody>
      </p:sp>
      <p:sp>
        <p:nvSpPr>
          <p:cNvPr id="6" name="Rectangle 18"/>
          <p:cNvSpPr>
            <a:spLocks noChangeArrowheads="1"/>
          </p:cNvSpPr>
          <p:nvPr/>
        </p:nvSpPr>
        <p:spPr bwMode="auto">
          <a:xfrm>
            <a:off x="3250565" y="4144754"/>
            <a:ext cx="1066800" cy="830997"/>
          </a:xfrm>
          <a:prstGeom prst="rect">
            <a:avLst/>
          </a:prstGeom>
          <a:solidFill>
            <a:schemeClr val="accent1">
              <a:lumMod val="40000"/>
              <a:lumOff val="60000"/>
            </a:schemeClr>
          </a:solidFill>
          <a:ln w="9525">
            <a:solidFill>
              <a:srgbClr val="1C1C1C"/>
            </a:solidFill>
            <a:miter lim="800000"/>
          </a:ln>
        </p:spPr>
        <p:txBody>
          <a:bodyPr anchor="ctr">
            <a:spAutoFit/>
          </a:bodyPr>
          <a:p>
            <a:pPr eaLnBrk="1" hangingPunct="1">
              <a:spcBef>
                <a:spcPct val="50000"/>
              </a:spcBef>
              <a:buFont typeface="Wingdings" panose="05000000000000000000" pitchFamily="2" charset="2"/>
              <a:buNone/>
            </a:pPr>
            <a:r>
              <a:rPr lang="zh-CN" altLang="en-US" sz="2400" b="1">
                <a:latin typeface="+mn-ea"/>
              </a:rPr>
              <a:t>认识 </a:t>
            </a:r>
            <a:endParaRPr lang="zh-CN" altLang="en-US" sz="2400" b="1">
              <a:latin typeface="+mn-ea"/>
            </a:endParaRPr>
          </a:p>
          <a:p>
            <a:pPr eaLnBrk="1" hangingPunct="1">
              <a:buFont typeface="Arial" panose="020B0604020202020204" pitchFamily="34" charset="0"/>
              <a:buNone/>
            </a:pPr>
            <a:r>
              <a:rPr lang="zh-CN" altLang="en-US" sz="2400" b="1">
                <a:latin typeface="+mn-ea"/>
              </a:rPr>
              <a:t>对象</a:t>
            </a:r>
            <a:r>
              <a:rPr lang="zh-CN" altLang="en-US" sz="2400">
                <a:latin typeface="+mn-ea"/>
              </a:rPr>
              <a:t> </a:t>
            </a:r>
            <a:endParaRPr kumimoji="1" lang="zh-CN" altLang="en-US" sz="2400">
              <a:latin typeface="+mn-ea"/>
            </a:endParaRPr>
          </a:p>
        </p:txBody>
      </p:sp>
      <p:sp>
        <p:nvSpPr>
          <p:cNvPr id="7" name="Rectangle 19"/>
          <p:cNvSpPr>
            <a:spLocks noChangeArrowheads="1"/>
          </p:cNvSpPr>
          <p:nvPr/>
        </p:nvSpPr>
        <p:spPr bwMode="auto">
          <a:xfrm>
            <a:off x="4698365" y="3922782"/>
            <a:ext cx="6019800" cy="1200329"/>
          </a:xfrm>
          <a:prstGeom prst="rect">
            <a:avLst/>
          </a:prstGeom>
          <a:solidFill>
            <a:schemeClr val="accent1">
              <a:lumMod val="40000"/>
              <a:lumOff val="60000"/>
            </a:schemeClr>
          </a:solidFill>
          <a:ln w="9525">
            <a:solidFill>
              <a:srgbClr val="1C1C1C"/>
            </a:solidFill>
            <a:miter lim="800000"/>
          </a:ln>
        </p:spPr>
        <p:txBody>
          <a:bodyPr anchor="ctr">
            <a:spAutoFit/>
          </a:bodyPr>
          <a:p>
            <a:pPr eaLnBrk="1" hangingPunct="1">
              <a:spcBef>
                <a:spcPct val="50000"/>
              </a:spcBef>
              <a:buFont typeface="Wingdings" panose="05000000000000000000" pitchFamily="2" charset="2"/>
              <a:buNone/>
            </a:pPr>
            <a:r>
              <a:rPr lang="zh-CN" altLang="en-US" sz="2400" b="1" dirty="0">
                <a:latin typeface="+mn-ea"/>
              </a:rPr>
              <a:t>社会道德生活的规律和原则；人生的价值和意义；自己对家庭、他人、社会的义务和责任等</a:t>
            </a:r>
            <a:endParaRPr lang="zh-CN" altLang="en-US" sz="2400" b="1" dirty="0">
              <a:latin typeface="+mn-ea"/>
            </a:endParaRPr>
          </a:p>
        </p:txBody>
      </p:sp>
      <p:sp>
        <p:nvSpPr>
          <p:cNvPr id="8" name="Text Box 20"/>
          <p:cNvSpPr txBox="1">
            <a:spLocks noChangeArrowheads="1"/>
          </p:cNvSpPr>
          <p:nvPr/>
        </p:nvSpPr>
        <p:spPr bwMode="auto">
          <a:xfrm>
            <a:off x="2131417" y="3015615"/>
            <a:ext cx="553998" cy="3202936"/>
          </a:xfrm>
          <a:prstGeom prst="rect">
            <a:avLst/>
          </a:prstGeom>
          <a:solidFill>
            <a:schemeClr val="accent1">
              <a:lumMod val="40000"/>
              <a:lumOff val="60000"/>
            </a:schemeClr>
          </a:solidFill>
          <a:ln w="9525">
            <a:solidFill>
              <a:srgbClr val="1C1C1C"/>
            </a:solidFill>
            <a:miter lim="800000"/>
          </a:ln>
        </p:spPr>
        <p:txBody>
          <a:bodyPr vert="eaVert" wrap="square">
            <a:spAutoFit/>
          </a:bodyPr>
          <a:p>
            <a:pPr eaLnBrk="1" hangingPunct="1">
              <a:buFont typeface="Arial" panose="020B0604020202020204" pitchFamily="34" charset="0"/>
              <a:buNone/>
            </a:pPr>
            <a:r>
              <a:rPr lang="zh-CN" altLang="en-US" sz="2400" b="1" dirty="0">
                <a:solidFill>
                  <a:schemeClr val="tx2"/>
                </a:solidFill>
                <a:latin typeface="+mn-ea"/>
              </a:rPr>
              <a:t>道 德 的 认 识 功 能</a:t>
            </a:r>
            <a:endParaRPr lang="zh-CN" altLang="en-US" sz="2400" b="1" dirty="0">
              <a:solidFill>
                <a:schemeClr val="tx2"/>
              </a:solidFill>
              <a:latin typeface="+mn-ea"/>
            </a:endParaRPr>
          </a:p>
        </p:txBody>
      </p:sp>
      <p:sp>
        <p:nvSpPr>
          <p:cNvPr id="9" name="Text Box 21"/>
          <p:cNvSpPr txBox="1">
            <a:spLocks noChangeArrowheads="1"/>
          </p:cNvSpPr>
          <p:nvPr/>
        </p:nvSpPr>
        <p:spPr bwMode="auto">
          <a:xfrm>
            <a:off x="4698365" y="5484178"/>
            <a:ext cx="6019800" cy="1200329"/>
          </a:xfrm>
          <a:prstGeom prst="rect">
            <a:avLst/>
          </a:prstGeom>
          <a:solidFill>
            <a:schemeClr val="accent1">
              <a:lumMod val="40000"/>
              <a:lumOff val="60000"/>
            </a:schemeClr>
          </a:solidFill>
          <a:ln w="9525">
            <a:solidFill>
              <a:srgbClr val="1C1C1C"/>
            </a:solidFill>
            <a:miter lim="800000"/>
          </a:ln>
        </p:spPr>
        <p:txBody>
          <a:bodyPr>
            <a:spAutoFit/>
          </a:bodyPr>
          <a:p>
            <a:pPr eaLnBrk="1" hangingPunct="1">
              <a:spcBef>
                <a:spcPct val="50000"/>
              </a:spcBef>
              <a:buFont typeface="Wingdings" panose="05000000000000000000" pitchFamily="2" charset="2"/>
              <a:buNone/>
            </a:pPr>
            <a:r>
              <a:rPr lang="zh-CN" altLang="en-US" sz="2400" b="1">
                <a:latin typeface="+mn-ea"/>
              </a:rPr>
              <a:t>使人们的道德实践建立在明辨善恶的认识基础上，从而正确选择自己的道德行为，指导自己的道德实践，积极塑造自身的道德人格。 </a:t>
            </a:r>
            <a:endParaRPr lang="zh-CN" altLang="en-US" sz="2400" b="1">
              <a:latin typeface="+mn-ea"/>
            </a:endParaRPr>
          </a:p>
        </p:txBody>
      </p:sp>
      <p:sp>
        <p:nvSpPr>
          <p:cNvPr id="10" name="Rectangle 22"/>
          <p:cNvSpPr>
            <a:spLocks noChangeArrowheads="1"/>
          </p:cNvSpPr>
          <p:nvPr/>
        </p:nvSpPr>
        <p:spPr bwMode="auto">
          <a:xfrm>
            <a:off x="3250565" y="5973554"/>
            <a:ext cx="1066800" cy="830997"/>
          </a:xfrm>
          <a:prstGeom prst="rect">
            <a:avLst/>
          </a:prstGeom>
          <a:solidFill>
            <a:schemeClr val="accent1">
              <a:lumMod val="40000"/>
              <a:lumOff val="60000"/>
            </a:schemeClr>
          </a:solidFill>
          <a:ln w="9525">
            <a:solidFill>
              <a:srgbClr val="1C1C1C"/>
            </a:solidFill>
            <a:miter lim="800000"/>
          </a:ln>
        </p:spPr>
        <p:txBody>
          <a:bodyPr wrap="square" anchor="ctr">
            <a:spAutoFit/>
          </a:bodyPr>
          <a:p>
            <a:pPr algn="ctr" eaLnBrk="1" hangingPunct="1">
              <a:buFont typeface="Wingdings" panose="05000000000000000000" pitchFamily="2" charset="2"/>
              <a:buNone/>
            </a:pPr>
            <a:r>
              <a:rPr lang="zh-CN" altLang="en-US" sz="2400" b="1" dirty="0">
                <a:latin typeface="+mn-ea"/>
              </a:rPr>
              <a:t>认识 </a:t>
            </a:r>
            <a:endParaRPr lang="zh-CN" altLang="en-US" sz="2400" b="1" dirty="0">
              <a:latin typeface="+mn-ea"/>
            </a:endParaRPr>
          </a:p>
          <a:p>
            <a:pPr algn="ctr" eaLnBrk="1" hangingPunct="1">
              <a:buFont typeface="Wingdings" panose="05000000000000000000" pitchFamily="2" charset="2"/>
              <a:buNone/>
            </a:pPr>
            <a:r>
              <a:rPr lang="zh-CN" altLang="en-US" sz="2400" b="1" dirty="0">
                <a:latin typeface="+mn-ea"/>
              </a:rPr>
              <a:t>目标 </a:t>
            </a:r>
            <a:endParaRPr lang="zh-CN" altLang="en-US" sz="2400" b="1" dirty="0">
              <a:latin typeface="+mn-ea"/>
            </a:endParaRPr>
          </a:p>
        </p:txBody>
      </p:sp>
      <p:sp>
        <p:nvSpPr>
          <p:cNvPr id="2" name="Rectangle 23"/>
          <p:cNvSpPr>
            <a:spLocks noChangeArrowheads="1"/>
          </p:cNvSpPr>
          <p:nvPr/>
        </p:nvSpPr>
        <p:spPr bwMode="auto">
          <a:xfrm>
            <a:off x="3250565" y="2467560"/>
            <a:ext cx="1066800" cy="830997"/>
          </a:xfrm>
          <a:prstGeom prst="rect">
            <a:avLst/>
          </a:prstGeom>
          <a:solidFill>
            <a:schemeClr val="accent1">
              <a:lumMod val="40000"/>
              <a:lumOff val="60000"/>
            </a:schemeClr>
          </a:solidFill>
          <a:ln w="9525">
            <a:solidFill>
              <a:srgbClr val="1C1C1C"/>
            </a:solidFill>
            <a:miter lim="800000"/>
          </a:ln>
        </p:spPr>
        <p:txBody>
          <a:bodyPr anchor="ctr">
            <a:spAutoFit/>
          </a:bodyPr>
          <a:p>
            <a:pPr eaLnBrk="1" hangingPunct="1">
              <a:buFont typeface="Arial" panose="020B0604020202020204" pitchFamily="34" charset="0"/>
              <a:buNone/>
            </a:pPr>
            <a:r>
              <a:rPr lang="zh-CN" altLang="en-US" sz="2400" b="1">
                <a:latin typeface="+mn-ea"/>
              </a:rPr>
              <a:t>借助形式</a:t>
            </a:r>
            <a:r>
              <a:rPr lang="zh-CN" altLang="en-US" sz="2400">
                <a:latin typeface="+mn-ea"/>
              </a:rPr>
              <a:t> </a:t>
            </a:r>
            <a:endParaRPr kumimoji="1" lang="zh-CN" altLang="en-US" sz="2400">
              <a:latin typeface="+mn-ea"/>
            </a:endParaRPr>
          </a:p>
        </p:txBody>
      </p:sp>
      <p:sp>
        <p:nvSpPr>
          <p:cNvPr id="12" name="Line 24"/>
          <p:cNvSpPr>
            <a:spLocks noChangeShapeType="1"/>
          </p:cNvSpPr>
          <p:nvPr/>
        </p:nvSpPr>
        <p:spPr bwMode="auto">
          <a:xfrm>
            <a:off x="4317365" y="2817178"/>
            <a:ext cx="381000" cy="0"/>
          </a:xfrm>
          <a:prstGeom prst="line">
            <a:avLst/>
          </a:prstGeom>
          <a:noFill/>
          <a:ln w="9525">
            <a:solidFill>
              <a:srgbClr val="1C1C1C"/>
            </a:solidFill>
            <a:round/>
          </a:ln>
        </p:spPr>
        <p:txBody>
          <a:bodyPr/>
          <a:p>
            <a:endParaRPr lang="zh-CN" altLang="en-US" sz="2400">
              <a:latin typeface="+mn-ea"/>
            </a:endParaRPr>
          </a:p>
        </p:txBody>
      </p:sp>
      <p:sp>
        <p:nvSpPr>
          <p:cNvPr id="13" name="Line 25"/>
          <p:cNvSpPr>
            <a:spLocks noChangeShapeType="1"/>
          </p:cNvSpPr>
          <p:nvPr/>
        </p:nvSpPr>
        <p:spPr bwMode="auto">
          <a:xfrm>
            <a:off x="4317365" y="4569778"/>
            <a:ext cx="381000" cy="0"/>
          </a:xfrm>
          <a:prstGeom prst="line">
            <a:avLst/>
          </a:prstGeom>
          <a:noFill/>
          <a:ln w="9525">
            <a:solidFill>
              <a:srgbClr val="1C1C1C"/>
            </a:solidFill>
            <a:round/>
          </a:ln>
        </p:spPr>
        <p:txBody>
          <a:bodyPr/>
          <a:p>
            <a:endParaRPr lang="zh-CN" altLang="en-US" sz="2400">
              <a:latin typeface="+mn-ea"/>
            </a:endParaRPr>
          </a:p>
        </p:txBody>
      </p:sp>
      <p:sp>
        <p:nvSpPr>
          <p:cNvPr id="14" name="Line 26"/>
          <p:cNvSpPr>
            <a:spLocks noChangeShapeType="1"/>
          </p:cNvSpPr>
          <p:nvPr/>
        </p:nvSpPr>
        <p:spPr bwMode="auto">
          <a:xfrm>
            <a:off x="4317365" y="6398578"/>
            <a:ext cx="381000" cy="0"/>
          </a:xfrm>
          <a:prstGeom prst="line">
            <a:avLst/>
          </a:prstGeom>
          <a:noFill/>
          <a:ln w="9525">
            <a:solidFill>
              <a:srgbClr val="1C1C1C"/>
            </a:solidFill>
            <a:round/>
          </a:ln>
        </p:spPr>
        <p:txBody>
          <a:bodyPr/>
          <a:p>
            <a:endParaRPr lang="zh-CN" altLang="en-US" sz="2400">
              <a:latin typeface="+mn-ea"/>
            </a:endParaRPr>
          </a:p>
        </p:txBody>
      </p:sp>
      <p:sp>
        <p:nvSpPr>
          <p:cNvPr id="15" name="Line 27"/>
          <p:cNvSpPr>
            <a:spLocks noChangeShapeType="1"/>
          </p:cNvSpPr>
          <p:nvPr/>
        </p:nvSpPr>
        <p:spPr bwMode="auto">
          <a:xfrm flipH="1">
            <a:off x="3021965" y="6322378"/>
            <a:ext cx="228600" cy="0"/>
          </a:xfrm>
          <a:prstGeom prst="line">
            <a:avLst/>
          </a:prstGeom>
          <a:noFill/>
          <a:ln w="9525">
            <a:solidFill>
              <a:srgbClr val="1C1C1C"/>
            </a:solidFill>
            <a:round/>
          </a:ln>
        </p:spPr>
        <p:txBody>
          <a:bodyPr/>
          <a:p>
            <a:endParaRPr lang="zh-CN" altLang="en-US" sz="2400">
              <a:latin typeface="+mn-ea"/>
            </a:endParaRPr>
          </a:p>
        </p:txBody>
      </p:sp>
      <p:sp>
        <p:nvSpPr>
          <p:cNvPr id="16" name="Line 28"/>
          <p:cNvSpPr>
            <a:spLocks noChangeShapeType="1"/>
          </p:cNvSpPr>
          <p:nvPr/>
        </p:nvSpPr>
        <p:spPr bwMode="auto">
          <a:xfrm flipH="1">
            <a:off x="3021965" y="4569778"/>
            <a:ext cx="228600" cy="0"/>
          </a:xfrm>
          <a:prstGeom prst="line">
            <a:avLst/>
          </a:prstGeom>
          <a:noFill/>
          <a:ln w="9525">
            <a:solidFill>
              <a:srgbClr val="1C1C1C"/>
            </a:solidFill>
            <a:round/>
          </a:ln>
        </p:spPr>
        <p:txBody>
          <a:bodyPr/>
          <a:p>
            <a:endParaRPr lang="zh-CN" altLang="en-US" sz="2400">
              <a:latin typeface="+mn-ea"/>
            </a:endParaRPr>
          </a:p>
        </p:txBody>
      </p:sp>
      <p:sp>
        <p:nvSpPr>
          <p:cNvPr id="17" name="Line 29"/>
          <p:cNvSpPr>
            <a:spLocks noChangeShapeType="1"/>
          </p:cNvSpPr>
          <p:nvPr/>
        </p:nvSpPr>
        <p:spPr bwMode="auto">
          <a:xfrm flipH="1">
            <a:off x="3021965" y="2817178"/>
            <a:ext cx="228600" cy="0"/>
          </a:xfrm>
          <a:prstGeom prst="line">
            <a:avLst/>
          </a:prstGeom>
          <a:noFill/>
          <a:ln w="9525">
            <a:solidFill>
              <a:srgbClr val="1C1C1C"/>
            </a:solidFill>
            <a:round/>
          </a:ln>
        </p:spPr>
        <p:txBody>
          <a:bodyPr/>
          <a:p>
            <a:endParaRPr lang="zh-CN" altLang="en-US" sz="2400">
              <a:latin typeface="+mn-ea"/>
            </a:endParaRPr>
          </a:p>
        </p:txBody>
      </p:sp>
      <p:sp>
        <p:nvSpPr>
          <p:cNvPr id="18" name="Line 30"/>
          <p:cNvSpPr>
            <a:spLocks noChangeShapeType="1"/>
          </p:cNvSpPr>
          <p:nvPr/>
        </p:nvSpPr>
        <p:spPr bwMode="auto">
          <a:xfrm>
            <a:off x="3021965" y="2817178"/>
            <a:ext cx="0" cy="3505200"/>
          </a:xfrm>
          <a:prstGeom prst="line">
            <a:avLst/>
          </a:prstGeom>
          <a:noFill/>
          <a:ln w="9525">
            <a:solidFill>
              <a:srgbClr val="1C1C1C"/>
            </a:solidFill>
            <a:round/>
          </a:ln>
        </p:spPr>
        <p:txBody>
          <a:bodyPr/>
          <a:p>
            <a:endParaRPr lang="zh-CN" altLang="en-US" sz="2400">
              <a:latin typeface="+mn-ea"/>
            </a:endParaRPr>
          </a:p>
        </p:txBody>
      </p:sp>
      <p:sp>
        <p:nvSpPr>
          <p:cNvPr id="19" name="Line 31"/>
          <p:cNvSpPr>
            <a:spLocks noChangeShapeType="1"/>
          </p:cNvSpPr>
          <p:nvPr/>
        </p:nvSpPr>
        <p:spPr bwMode="auto">
          <a:xfrm flipH="1">
            <a:off x="2793365" y="4569778"/>
            <a:ext cx="228600" cy="0"/>
          </a:xfrm>
          <a:prstGeom prst="line">
            <a:avLst/>
          </a:prstGeom>
          <a:noFill/>
          <a:ln w="9525">
            <a:solidFill>
              <a:srgbClr val="1C1C1C"/>
            </a:solidFill>
            <a:round/>
          </a:ln>
        </p:spPr>
        <p:txBody>
          <a:bodyPr/>
          <a:p>
            <a:endParaRPr lang="zh-CN" altLang="en-US" sz="2400">
              <a:latin typeface="+mn-ea"/>
            </a:endParaRPr>
          </a:p>
        </p:txBody>
      </p:sp>
      <p:sp>
        <p:nvSpPr>
          <p:cNvPr id="21" name="云形标注 12"/>
          <p:cNvSpPr>
            <a:spLocks noChangeArrowheads="1"/>
          </p:cNvSpPr>
          <p:nvPr/>
        </p:nvSpPr>
        <p:spPr bwMode="auto">
          <a:xfrm>
            <a:off x="159815" y="2192154"/>
            <a:ext cx="2976450" cy="848629"/>
          </a:xfrm>
          <a:prstGeom prst="cloudCallout">
            <a:avLst>
              <a:gd name="adj1" fmla="val 21190"/>
              <a:gd name="adj2" fmla="val -132486"/>
            </a:avLst>
          </a:prstGeom>
          <a:solidFill>
            <a:srgbClr val="FF99FF"/>
          </a:solidFill>
          <a:ln w="9525">
            <a:solidFill>
              <a:schemeClr val="tx1"/>
            </a:solidFill>
            <a:round/>
          </a:ln>
        </p:spPr>
        <p:txBody>
          <a:bodyPr/>
          <a:p>
            <a:pPr algn="ctr"/>
            <a:r>
              <a:rPr lang="zh-CN" altLang="en-US" dirty="0">
                <a:latin typeface="微软雅黑" panose="020B0503020204020204" pitchFamily="34" charset="-122"/>
                <a:ea typeface="微软雅黑" panose="020B0503020204020204" pitchFamily="34" charset="-122"/>
              </a:rPr>
              <a:t>解决一个“知”的问题 </a:t>
            </a:r>
            <a:endParaRPr lang="zh-CN" altLang="en-US" dirty="0">
              <a:latin typeface="微软雅黑" panose="020B0503020204020204" pitchFamily="34" charset="-122"/>
              <a:ea typeface="微软雅黑" panose="020B0503020204020204" pitchFamily="34" charset="-122"/>
            </a:endParaRPr>
          </a:p>
        </p:txBody>
      </p:sp>
      <p:sp>
        <p:nvSpPr>
          <p:cNvPr id="3" name="圆角矩形 12"/>
          <p:cNvSpPr/>
          <p:nvPr/>
        </p:nvSpPr>
        <p:spPr bwMode="auto">
          <a:xfrm>
            <a:off x="1270" y="1202690"/>
            <a:ext cx="3294063"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sym typeface="+mn-ea"/>
              </a:rPr>
              <a:t>道德的</a:t>
            </a:r>
            <a:r>
              <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sym typeface="+mn-ea"/>
              </a:rPr>
              <a:t>认知功能</a:t>
            </a:r>
            <a:endPar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26627" name="Rectangle 3"/>
          <p:cNvSpPr>
            <a:spLocks noGrp="1" noChangeArrowheads="1"/>
          </p:cNvSpPr>
          <p:nvPr/>
        </p:nvSpPr>
        <p:spPr>
          <a:xfrm>
            <a:off x="995632" y="2058330"/>
            <a:ext cx="4759568" cy="377348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zh-CN" altLang="en-US" sz="4000" dirty="0">
                <a:solidFill>
                  <a:srgbClr val="FF0066"/>
                </a:solidFill>
                <a:effectLst>
                  <a:outerShdw blurRad="38100" dist="38100" dir="2700000" algn="tl">
                    <a:srgbClr val="C0C0C0"/>
                  </a:outerShdw>
                </a:effectLst>
                <a:latin typeface="Verdana" panose="020B0604030504040204" pitchFamily="34" charset="0"/>
              </a:rPr>
              <a:t> ◆</a:t>
            </a:r>
            <a:r>
              <a:rPr lang="zh-CN" altLang="en-US" sz="4000" dirty="0">
                <a:solidFill>
                  <a:srgbClr val="002060"/>
                </a:solidFill>
                <a:effectLst>
                  <a:outerShdw blurRad="38100" dist="38100" dir="2700000" algn="tl">
                    <a:srgbClr val="C0C0C0"/>
                  </a:outerShdw>
                </a:effectLst>
                <a:latin typeface="Verdana" panose="020B0604030504040204" pitchFamily="34" charset="0"/>
              </a:rPr>
              <a:t>在正确善恶观的指引下，规范社会成员在</a:t>
            </a:r>
            <a:r>
              <a:rPr lang="zh-CN" altLang="en-US" sz="4000" dirty="0">
                <a:solidFill>
                  <a:srgbClr val="FF0000"/>
                </a:solidFill>
                <a:effectLst>
                  <a:outerShdw blurRad="38100" dist="38100" dir="2700000" algn="tl">
                    <a:srgbClr val="C0C0C0"/>
                  </a:outerShdw>
                </a:effectLst>
                <a:latin typeface="Verdana" panose="020B0604030504040204" pitchFamily="34" charset="0"/>
              </a:rPr>
              <a:t>职业</a:t>
            </a:r>
            <a:r>
              <a:rPr lang="zh-CN" altLang="en-US" sz="4000" dirty="0">
                <a:solidFill>
                  <a:srgbClr val="002060"/>
                </a:solidFill>
                <a:effectLst>
                  <a:outerShdw blurRad="38100" dist="38100" dir="2700000" algn="tl">
                    <a:srgbClr val="C0C0C0"/>
                  </a:outerShdw>
                </a:effectLst>
                <a:latin typeface="Verdana" panose="020B0604030504040204" pitchFamily="34" charset="0"/>
              </a:rPr>
              <a:t>领域、</a:t>
            </a:r>
            <a:r>
              <a:rPr lang="zh-CN" altLang="en-US" sz="4000" dirty="0">
                <a:solidFill>
                  <a:srgbClr val="FF0000"/>
                </a:solidFill>
                <a:effectLst>
                  <a:outerShdw blurRad="38100" dist="38100" dir="2700000" algn="tl">
                    <a:srgbClr val="C0C0C0"/>
                  </a:outerShdw>
                </a:effectLst>
                <a:latin typeface="Verdana" panose="020B0604030504040204" pitchFamily="34" charset="0"/>
              </a:rPr>
              <a:t>社会</a:t>
            </a:r>
            <a:r>
              <a:rPr lang="zh-CN" altLang="en-US" sz="4000" dirty="0">
                <a:solidFill>
                  <a:srgbClr val="002060"/>
                </a:solidFill>
                <a:effectLst>
                  <a:outerShdw blurRad="38100" dist="38100" dir="2700000" algn="tl">
                    <a:srgbClr val="C0C0C0"/>
                  </a:outerShdw>
                </a:effectLst>
                <a:latin typeface="Verdana" panose="020B0604030504040204" pitchFamily="34" charset="0"/>
              </a:rPr>
              <a:t>公共领域、</a:t>
            </a:r>
            <a:r>
              <a:rPr lang="zh-CN" altLang="en-US" sz="4000" dirty="0">
                <a:solidFill>
                  <a:srgbClr val="FF0000"/>
                </a:solidFill>
                <a:effectLst>
                  <a:outerShdw blurRad="38100" dist="38100" dir="2700000" algn="tl">
                    <a:srgbClr val="C0C0C0"/>
                  </a:outerShdw>
                </a:effectLst>
                <a:latin typeface="Verdana" panose="020B0604030504040204" pitchFamily="34" charset="0"/>
              </a:rPr>
              <a:t>家庭</a:t>
            </a:r>
            <a:r>
              <a:rPr lang="zh-CN" altLang="en-US" sz="4000" dirty="0">
                <a:solidFill>
                  <a:srgbClr val="002060"/>
                </a:solidFill>
                <a:effectLst>
                  <a:outerShdw blurRad="38100" dist="38100" dir="2700000" algn="tl">
                    <a:srgbClr val="C0C0C0"/>
                  </a:outerShdw>
                </a:effectLst>
                <a:latin typeface="Verdana" panose="020B0604030504040204" pitchFamily="34" charset="0"/>
              </a:rPr>
              <a:t>领域的行为，并规范</a:t>
            </a:r>
            <a:r>
              <a:rPr lang="zh-CN" altLang="en-US" sz="4000" dirty="0">
                <a:solidFill>
                  <a:srgbClr val="FF0000"/>
                </a:solidFill>
                <a:effectLst>
                  <a:outerShdw blurRad="38100" dist="38100" dir="2700000" algn="tl">
                    <a:srgbClr val="C0C0C0"/>
                  </a:outerShdw>
                </a:effectLst>
                <a:latin typeface="Verdana" panose="020B0604030504040204" pitchFamily="34" charset="0"/>
              </a:rPr>
              <a:t>个人</a:t>
            </a:r>
            <a:r>
              <a:rPr lang="zh-CN" altLang="en-US" sz="4000" dirty="0">
                <a:solidFill>
                  <a:srgbClr val="002060"/>
                </a:solidFill>
                <a:effectLst>
                  <a:outerShdw blurRad="38100" dist="38100" dir="2700000" algn="tl">
                    <a:srgbClr val="C0C0C0"/>
                  </a:outerShdw>
                </a:effectLst>
                <a:latin typeface="Verdana" panose="020B0604030504040204" pitchFamily="34" charset="0"/>
              </a:rPr>
              <a:t>品德的养成。</a:t>
            </a:r>
            <a:endParaRPr lang="zh-CN" altLang="en-US" sz="4000" dirty="0">
              <a:solidFill>
                <a:srgbClr val="002060"/>
              </a:solidFill>
              <a:effectLst>
                <a:outerShdw blurRad="38100" dist="38100" dir="2700000" algn="tl">
                  <a:srgbClr val="C0C0C0"/>
                </a:outerShdw>
              </a:effectLst>
              <a:latin typeface="Verdana" panose="020B0604030504040204" pitchFamily="34" charset="0"/>
            </a:endParaRPr>
          </a:p>
          <a:p>
            <a:pPr>
              <a:lnSpc>
                <a:spcPct val="80000"/>
              </a:lnSpc>
              <a:spcBef>
                <a:spcPct val="0"/>
              </a:spcBef>
              <a:buNone/>
            </a:pPr>
            <a:endParaRPr lang="zh-CN" altLang="en-US" sz="4400" dirty="0">
              <a:solidFill>
                <a:srgbClr val="FF0066"/>
              </a:solidFill>
              <a:effectLst>
                <a:outerShdw blurRad="38100" dist="38100" dir="2700000" algn="tl">
                  <a:srgbClr val="C0C0C0"/>
                </a:outerShdw>
              </a:effectLst>
              <a:latin typeface="Verdana" panose="020B0604030504040204" pitchFamily="34" charset="0"/>
            </a:endParaRPr>
          </a:p>
          <a:p>
            <a:pPr>
              <a:lnSpc>
                <a:spcPct val="80000"/>
              </a:lnSpc>
              <a:spcBef>
                <a:spcPct val="0"/>
              </a:spcBef>
              <a:buFontTx/>
              <a:buNone/>
            </a:pPr>
            <a:r>
              <a:rPr lang="zh-CN" altLang="en-US" sz="3200" b="1" dirty="0">
                <a:latin typeface="宋体" panose="02010600030101010101" pitchFamily="2" charset="-122"/>
              </a:rPr>
              <a:t>     </a:t>
            </a:r>
            <a:endParaRPr lang="zh-CN" altLang="en-US" sz="2665" dirty="0">
              <a:latin typeface="宋体" panose="02010600030101010101" pitchFamily="2" charset="-122"/>
            </a:endParaRPr>
          </a:p>
        </p:txBody>
      </p:sp>
      <p:sp>
        <p:nvSpPr>
          <p:cNvPr id="6" name="矩形 5"/>
          <p:cNvSpPr/>
          <p:nvPr/>
        </p:nvSpPr>
        <p:spPr>
          <a:xfrm>
            <a:off x="-94156" y="5247043"/>
            <a:ext cx="6364243" cy="584775"/>
          </a:xfrm>
          <a:prstGeom prst="rect">
            <a:avLst/>
          </a:prstGeom>
        </p:spPr>
        <p:txBody>
          <a:bodyPr wrap="none">
            <a:spAutoFit/>
          </a:bodyPr>
          <a:lstStyle/>
          <a:p>
            <a:r>
              <a:rPr lang="zh-CN" altLang="en-US" sz="3200" b="1" dirty="0">
                <a:latin typeface="Arial" panose="020B0604020202020204" pitchFamily="34" charset="0"/>
                <a:ea typeface="隶书" panose="02010509060101010101" pitchFamily="1" charset="-122"/>
              </a:rPr>
              <a:t>（</a:t>
            </a:r>
            <a:r>
              <a:rPr lang="zh-CN" altLang="en-US" sz="3200" b="1" dirty="0">
                <a:solidFill>
                  <a:srgbClr val="CC00CC"/>
                </a:solidFill>
                <a:latin typeface="Arial" panose="020B0604020202020204" pitchFamily="34" charset="0"/>
                <a:ea typeface="隶书" panose="02010509060101010101" pitchFamily="1" charset="-122"/>
              </a:rPr>
              <a:t>道德还教我们如何做一个好人</a:t>
            </a:r>
            <a:r>
              <a:rPr lang="zh-CN" altLang="en-US" sz="3200" b="1" dirty="0">
                <a:latin typeface="Arial" panose="020B0604020202020204" pitchFamily="34" charset="0"/>
                <a:ea typeface="隶书" panose="02010509060101010101" pitchFamily="1" charset="-122"/>
              </a:rPr>
              <a:t>）</a:t>
            </a:r>
            <a:endParaRPr lang="zh-CN" altLang="en-US" sz="3200" dirty="0"/>
          </a:p>
        </p:txBody>
      </p:sp>
      <p:sp>
        <p:nvSpPr>
          <p:cNvPr id="3" name="圆角矩形 12"/>
          <p:cNvSpPr/>
          <p:nvPr/>
        </p:nvSpPr>
        <p:spPr bwMode="auto">
          <a:xfrm>
            <a:off x="1270" y="1202690"/>
            <a:ext cx="3294063"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sym typeface="+mn-ea"/>
              </a:rPr>
              <a:t>道德的</a:t>
            </a:r>
            <a:r>
              <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sym typeface="+mn-ea"/>
              </a:rPr>
              <a:t>规范功能</a:t>
            </a:r>
            <a:endPar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13" name="矩形 12"/>
          <p:cNvSpPr/>
          <p:nvPr/>
        </p:nvSpPr>
        <p:spPr>
          <a:xfrm>
            <a:off x="6953885" y="5716270"/>
            <a:ext cx="5039360" cy="1014730"/>
          </a:xfrm>
          <a:prstGeom prst="rect">
            <a:avLst/>
          </a:prstGeom>
        </p:spPr>
        <p:txBody>
          <a:bodyPr wrap="square">
            <a:spAutoFit/>
          </a:bodyPr>
          <a:p>
            <a:pPr indent="53975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河北某乡镇颁布乡规民约，大力开展移风易俗活动，有效改善了乡风民气。</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4423" r="654"/>
          <a:stretch>
            <a:fillRect/>
          </a:stretch>
        </p:blipFill>
        <p:spPr>
          <a:xfrm>
            <a:off x="7721600" y="1276985"/>
            <a:ext cx="3503295" cy="43046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iterate type="wd">
                                    <p:tmPct val="1000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514350" y="539750"/>
            <a:ext cx="5810250" cy="553085"/>
          </a:xfrm>
          <a:prstGeom prst="rect">
            <a:avLst/>
          </a:prstGeom>
          <a:noFill/>
        </p:spPr>
        <p:txBody>
          <a:bodyPr wrap="square" rtlCol="0">
            <a:spAutoFit/>
          </a:bodyPr>
          <a:lstStyle/>
          <a:p>
            <a:pPr marL="0" marR="0" lvl="0" algn="l" rtl="0" eaLnBrk="1" fontAlgn="auto" latinLnBrk="0" hangingPunct="1">
              <a:lnSpc>
                <a:spcPct val="100000"/>
              </a:lnSpc>
              <a:spcBef>
                <a:spcPts val="0"/>
              </a:spcBef>
              <a:spcAft>
                <a:spcPts val="0"/>
              </a:spcAft>
              <a:buClrTx/>
              <a:buSzTx/>
              <a:buFontTx/>
              <a:buNone/>
              <a:defRPr/>
            </a:pPr>
            <a:r>
              <a:rPr kumimoji="1" lang="zh-CN" altLang="en-US" sz="3000" b="1" dirty="0">
                <a:solidFill>
                  <a:schemeClr val="bg1"/>
                </a:solidFill>
                <a:latin typeface="微软雅黑" panose="020B0503020204020204" pitchFamily="34" charset="-122"/>
                <a:ea typeface="微软雅黑" panose="020B0503020204020204" pitchFamily="34" charset="-122"/>
                <a:sym typeface="+mn-ea"/>
              </a:rPr>
              <a:t>问题聚焦：</a:t>
            </a:r>
            <a:endParaRPr kumimoji="1" lang="zh-CN" altLang="en-US" sz="3000" b="1" i="0" u="none" strike="noStrike" kern="1200" cap="none" spc="0" normalizeH="0" baseline="0" dirty="0">
              <a:solidFill>
                <a:schemeClr val="bg1"/>
              </a:solidFill>
              <a:latin typeface="微软雅黑" panose="020B0503020204020204" pitchFamily="34" charset="-122"/>
              <a:ea typeface="微软雅黑" panose="020B0503020204020204" pitchFamily="34" charset="-122"/>
              <a:cs typeface="+mn-cs"/>
            </a:endParaRPr>
          </a:p>
        </p:txBody>
      </p:sp>
      <p:grpSp>
        <p:nvGrpSpPr>
          <p:cNvPr id="19" name="Group 178"/>
          <p:cNvGrpSpPr/>
          <p:nvPr/>
        </p:nvGrpSpPr>
        <p:grpSpPr bwMode="auto">
          <a:xfrm>
            <a:off x="2966085" y="2136140"/>
            <a:ext cx="6259830" cy="3251835"/>
            <a:chOff x="2108333" y="3316331"/>
            <a:chExt cx="3658608" cy="2289875"/>
          </a:xfrm>
        </p:grpSpPr>
        <p:sp>
          <p:nvSpPr>
            <p:cNvPr id="20" name="Rounded Rectangle 167"/>
            <p:cNvSpPr/>
            <p:nvPr/>
          </p:nvSpPr>
          <p:spPr>
            <a:xfrm>
              <a:off x="2108333" y="3316331"/>
              <a:ext cx="3658608" cy="2289875"/>
            </a:xfrm>
            <a:prstGeom prst="roundRect">
              <a:avLst/>
            </a:prstGeom>
            <a:solidFill>
              <a:schemeClr val="accent2">
                <a:lumMod val="75000"/>
              </a:schemeClr>
            </a:solidFill>
            <a:ln w="12700" cap="flat" cmpd="sng" algn="ctr">
              <a:noFill/>
              <a:prstDash val="solid"/>
              <a:miter lim="800000"/>
            </a:ln>
            <a:effectLst/>
          </p:spPr>
          <p:txBody>
            <a:bodyPr anchor="ctr"/>
            <a:lstStyle/>
            <a:p>
              <a:pPr algn="ctr" defTabSz="1375410" eaLnBrk="1" fontAlgn="auto" hangingPunct="1">
                <a:spcBef>
                  <a:spcPts val="0"/>
                </a:spcBef>
                <a:spcAft>
                  <a:spcPts val="0"/>
                </a:spcAft>
                <a:defRPr/>
              </a:pPr>
              <a:endParaRPr lang="en-US" sz="2400" kern="0" dirty="0">
                <a:solidFill>
                  <a:srgbClr val="FFFFFF"/>
                </a:solidFill>
                <a:latin typeface="微软雅黑" panose="020B0503020204020204" pitchFamily="34" charset="-122"/>
                <a:ea typeface="微软雅黑" panose="020B0503020204020204" pitchFamily="34" charset="-122"/>
              </a:endParaRPr>
            </a:p>
          </p:txBody>
        </p:sp>
        <p:sp>
          <p:nvSpPr>
            <p:cNvPr id="21" name="Rectangle 166"/>
            <p:cNvSpPr>
              <a:spLocks noChangeArrowheads="1"/>
            </p:cNvSpPr>
            <p:nvPr/>
          </p:nvSpPr>
          <p:spPr bwMode="auto">
            <a:xfrm>
              <a:off x="2240857" y="3794818"/>
              <a:ext cx="3465140" cy="1213576"/>
            </a:xfrm>
            <a:prstGeom prst="rect">
              <a:avLst/>
            </a:prstGeom>
            <a:noFill/>
            <a:ln>
              <a:noFill/>
            </a:ln>
          </p:spPr>
          <p:txBody>
            <a:bodyPr wrap="square" lIns="0" tIns="0" rIns="0" bIns="0">
              <a:spAutoFit/>
            </a:bodyPr>
            <a:lstStyle>
              <a:lvl1pPr defTabSz="1374775">
                <a:defRPr>
                  <a:solidFill>
                    <a:schemeClr val="tx1"/>
                  </a:solidFill>
                  <a:latin typeface="Arial" panose="020B0604020202020204" pitchFamily="34" charset="0"/>
                  <a:ea typeface="微软雅黑" panose="020B0503020204020204" pitchFamily="34" charset="-122"/>
                </a:defRPr>
              </a:lvl1pPr>
              <a:lvl2pPr marL="742950" indent="-285750" defTabSz="1374775">
                <a:defRPr>
                  <a:solidFill>
                    <a:schemeClr val="tx1"/>
                  </a:solidFill>
                  <a:latin typeface="Arial" panose="020B0604020202020204" pitchFamily="34" charset="0"/>
                  <a:ea typeface="微软雅黑" panose="020B0503020204020204" pitchFamily="34" charset="-122"/>
                </a:defRPr>
              </a:lvl2pPr>
              <a:lvl3pPr marL="1143000" indent="-228600" defTabSz="1374775">
                <a:defRPr>
                  <a:solidFill>
                    <a:schemeClr val="tx1"/>
                  </a:solidFill>
                  <a:latin typeface="Arial" panose="020B0604020202020204" pitchFamily="34" charset="0"/>
                  <a:ea typeface="微软雅黑" panose="020B0503020204020204" pitchFamily="34" charset="-122"/>
                </a:defRPr>
              </a:lvl3pPr>
              <a:lvl4pPr marL="1600200" indent="-228600" defTabSz="1374775">
                <a:defRPr>
                  <a:solidFill>
                    <a:schemeClr val="tx1"/>
                  </a:solidFill>
                  <a:latin typeface="Arial" panose="020B0604020202020204" pitchFamily="34" charset="0"/>
                  <a:ea typeface="微软雅黑" panose="020B0503020204020204" pitchFamily="34" charset="-122"/>
                </a:defRPr>
              </a:lvl4pPr>
              <a:lvl5pPr marL="2057400" indent="-228600" defTabSz="1374775">
                <a:defRPr>
                  <a:solidFill>
                    <a:schemeClr val="tx1"/>
                  </a:solidFill>
                  <a:latin typeface="Arial" panose="020B0604020202020204" pitchFamily="34" charset="0"/>
                  <a:ea typeface="微软雅黑" panose="020B0503020204020204" pitchFamily="34" charset="-122"/>
                </a:defRPr>
              </a:lvl5pPr>
              <a:lvl6pPr marL="2514600" indent="-228600" defTabSz="137477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137477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137477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1374775"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fontAlgn="auto" latinLnBrk="0" hangingPunct="1">
                <a:lnSpc>
                  <a:spcPct val="200000"/>
                </a:lnSpc>
                <a:spcBef>
                  <a:spcPts val="0"/>
                </a:spcBef>
                <a:spcAft>
                  <a:spcPts val="0"/>
                </a:spcAft>
                <a:defRPr/>
              </a:pPr>
              <a:r>
                <a:rPr lang="en-US" altLang="zh-CN" sz="2800" b="1" kern="0" dirty="0">
                  <a:solidFill>
                    <a:schemeClr val="bg1"/>
                  </a:solidFill>
                  <a:latin typeface="微软雅黑" panose="020B0503020204020204" pitchFamily="34" charset="-122"/>
                </a:rPr>
                <a:t>1.</a:t>
              </a:r>
              <a:r>
                <a:rPr lang="zh-CN" altLang="en-US" sz="2800" b="1" kern="0" dirty="0">
                  <a:solidFill>
                    <a:schemeClr val="bg1"/>
                  </a:solidFill>
                  <a:latin typeface="微软雅黑" panose="020B0503020204020204" pitchFamily="34" charset="-122"/>
                </a:rPr>
                <a:t>视频中有哪些不文明行为？</a:t>
              </a:r>
              <a:endParaRPr lang="zh-CN" altLang="en-US" sz="2800" b="1" kern="0" dirty="0">
                <a:solidFill>
                  <a:schemeClr val="bg1"/>
                </a:solidFill>
                <a:latin typeface="微软雅黑" panose="020B0503020204020204" pitchFamily="34" charset="-122"/>
              </a:endParaRPr>
            </a:p>
            <a:p>
              <a:pPr algn="l" eaLnBrk="1" fontAlgn="auto" latinLnBrk="0" hangingPunct="1">
                <a:lnSpc>
                  <a:spcPct val="200000"/>
                </a:lnSpc>
                <a:spcBef>
                  <a:spcPts val="0"/>
                </a:spcBef>
                <a:spcAft>
                  <a:spcPts val="0"/>
                </a:spcAft>
                <a:defRPr/>
              </a:pPr>
              <a:r>
                <a:rPr lang="en-US" altLang="zh-CN" sz="2800" b="1" kern="0" dirty="0">
                  <a:solidFill>
                    <a:schemeClr val="bg1"/>
                  </a:solidFill>
                  <a:latin typeface="微软雅黑" panose="020B0503020204020204" pitchFamily="34" charset="-122"/>
                </a:rPr>
                <a:t>2.</a:t>
              </a:r>
              <a:r>
                <a:rPr lang="zh-CN" altLang="en-US" sz="2800" b="1" kern="0" dirty="0">
                  <a:solidFill>
                    <a:schemeClr val="bg1"/>
                  </a:solidFill>
                  <a:latin typeface="微软雅黑" panose="020B0503020204020204" pitchFamily="34" charset="-122"/>
                </a:rPr>
                <a:t>这些不文明行为产生的原因是什么？</a:t>
              </a:r>
              <a:endParaRPr lang="zh-CN" altLang="en-US" sz="2800" b="1" kern="0" dirty="0">
                <a:solidFill>
                  <a:schemeClr val="bg1"/>
                </a:solidFill>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1748" name="文本框 4"/>
          <p:cNvSpPr txBox="1"/>
          <p:nvPr/>
        </p:nvSpPr>
        <p:spPr>
          <a:xfrm>
            <a:off x="4888230" y="1890395"/>
            <a:ext cx="5307965" cy="1420495"/>
          </a:xfrm>
          <a:prstGeom prst="rect">
            <a:avLst/>
          </a:prstGeom>
          <a:noFill/>
          <a:ln w="12700" cap="flat" cmpd="sng">
            <a:solidFill>
              <a:schemeClr val="bg2">
                <a:lumMod val="75000"/>
              </a:schemeClr>
            </a:solidFill>
            <a:prstDash val="solid"/>
            <a:miter/>
            <a:headEnd type="none" w="med" len="med"/>
            <a:tailEnd type="none" w="med" len="med"/>
          </a:ln>
        </p:spPr>
        <p:txBody>
          <a:bodyPr wrap="square" anchor="t" anchorCtr="0">
            <a:spAutoFit/>
          </a:bodyPr>
          <a:p>
            <a:pPr algn="just">
              <a:lnSpc>
                <a:spcPct val="120000"/>
              </a:lnSpc>
              <a:spcBef>
                <a:spcPts val="1400"/>
              </a:spcBef>
            </a:pPr>
            <a:r>
              <a:rPr lang="zh-CN" altLang="en-US" sz="2400" b="1" dirty="0">
                <a:solidFill>
                  <a:srgbClr val="000000"/>
                </a:solidFill>
                <a:latin typeface="Arial" panose="020B0604020202020204" pitchFamily="34" charset="0"/>
                <a:ea typeface="微软雅黑" panose="020B0503020204020204" pitchFamily="34" charset="-122"/>
              </a:rPr>
              <a:t>是指道德通过评价等方式，指导和纠正人们的行为和实践活动，协调社会关系和人际关系的功效与能力。</a:t>
            </a:r>
            <a:endParaRPr lang="zh-CN" altLang="en-US" sz="2400" b="1" dirty="0">
              <a:solidFill>
                <a:srgbClr val="000000"/>
              </a:solidFill>
              <a:latin typeface="Arial" panose="020B0604020202020204" pitchFamily="34" charset="0"/>
              <a:ea typeface="微软雅黑" panose="020B0503020204020204" pitchFamily="34" charset="-122"/>
            </a:endParaRPr>
          </a:p>
        </p:txBody>
      </p:sp>
      <p:sp>
        <p:nvSpPr>
          <p:cNvPr id="19" name="圆角矩形 12"/>
          <p:cNvSpPr/>
          <p:nvPr/>
        </p:nvSpPr>
        <p:spPr bwMode="auto">
          <a:xfrm>
            <a:off x="144145" y="1287145"/>
            <a:ext cx="3294063"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sym typeface="+mn-ea"/>
              </a:rPr>
              <a:t>道德的调节功能</a:t>
            </a:r>
            <a:endParaRPr kumimoji="0" lang="zh-CN" altLang="en-US" sz="24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sym typeface="+mn-ea"/>
            </a:endParaRPr>
          </a:p>
        </p:txBody>
      </p:sp>
      <p:pic>
        <p:nvPicPr>
          <p:cNvPr id="22537" name="Picture 9"/>
          <p:cNvPicPr>
            <a:picLocks noChangeAspect="1" noChangeArrowheads="1"/>
          </p:cNvPicPr>
          <p:nvPr/>
        </p:nvPicPr>
        <p:blipFill>
          <a:blip r:embed="rId1" cstate="print"/>
          <a:srcRect/>
          <a:stretch>
            <a:fillRect/>
          </a:stretch>
        </p:blipFill>
        <p:spPr bwMode="auto">
          <a:xfrm>
            <a:off x="225425" y="3877310"/>
            <a:ext cx="2827020" cy="25253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751" name="矩形 1"/>
          <p:cNvSpPr/>
          <p:nvPr/>
        </p:nvSpPr>
        <p:spPr>
          <a:xfrm>
            <a:off x="4318635" y="4141470"/>
            <a:ext cx="6084570" cy="1714500"/>
          </a:xfrm>
          <a:prstGeom prst="rect">
            <a:avLst/>
          </a:prstGeom>
          <a:noFill/>
          <a:ln w="12700" cap="flat" cmpd="sng">
            <a:solidFill>
              <a:schemeClr val="bg2">
                <a:lumMod val="75000"/>
              </a:schemeClr>
            </a:solidFill>
            <a:prstDash val="solid"/>
            <a:miter/>
            <a:headEnd type="none" w="med" len="med"/>
            <a:tailEnd type="none" w="med" len="med"/>
          </a:ln>
        </p:spPr>
        <p:txBody>
          <a:bodyPr wrap="square" anchor="t" anchorCtr="0">
            <a:spAutoFit/>
          </a:bodyPr>
          <a:p>
            <a:pPr>
              <a:lnSpc>
                <a:spcPct val="110000"/>
              </a:lnSpc>
            </a:pPr>
            <a:r>
              <a:rPr lang="zh-CN" altLang="zh-CN" sz="2400" b="1" dirty="0">
                <a:solidFill>
                  <a:srgbClr val="C00000"/>
                </a:solidFill>
                <a:latin typeface="Arial" panose="020B0604020202020204" pitchFamily="34" charset="0"/>
                <a:ea typeface="微软雅黑" panose="020B0503020204020204" pitchFamily="34" charset="-122"/>
              </a:rPr>
              <a:t>道德</a:t>
            </a:r>
            <a:r>
              <a:rPr lang="zh-CN" altLang="zh-CN" sz="2400" b="1" dirty="0">
                <a:latin typeface="Arial" panose="020B0604020202020204" pitchFamily="34" charset="0"/>
                <a:ea typeface="微软雅黑" panose="020B0503020204020204" pitchFamily="34" charset="-122"/>
              </a:rPr>
              <a:t>和</a:t>
            </a:r>
            <a:r>
              <a:rPr lang="zh-CN" altLang="zh-CN" sz="2400" b="1" dirty="0">
                <a:solidFill>
                  <a:srgbClr val="C00000"/>
                </a:solidFill>
                <a:latin typeface="Arial" panose="020B0604020202020204" pitchFamily="34" charset="0"/>
                <a:ea typeface="微软雅黑" panose="020B0503020204020204" pitchFamily="34" charset="-122"/>
              </a:rPr>
              <a:t>法律</a:t>
            </a:r>
            <a:r>
              <a:rPr lang="zh-CN" altLang="zh-CN" sz="2400" b="1" dirty="0">
                <a:latin typeface="Arial" panose="020B0604020202020204" pitchFamily="34" charset="0"/>
                <a:ea typeface="微软雅黑" panose="020B0503020204020204" pitchFamily="34" charset="-122"/>
              </a:rPr>
              <a:t>都是调节人们思想行为、协调人际关系、维护社会秩序的重要手段，</a:t>
            </a:r>
            <a:r>
              <a:rPr lang="zh-CN" altLang="zh-CN" sz="2400" b="1" dirty="0">
                <a:solidFill>
                  <a:srgbClr val="C00000"/>
                </a:solidFill>
                <a:latin typeface="Arial" panose="020B0604020202020204" pitchFamily="34" charset="0"/>
                <a:ea typeface="微软雅黑" panose="020B0503020204020204" pitchFamily="34" charset="-122"/>
              </a:rPr>
              <a:t>二者相辅相成、相互促进</a:t>
            </a:r>
            <a:r>
              <a:rPr lang="zh-CN" altLang="zh-CN" sz="2400" b="1" dirty="0">
                <a:latin typeface="Arial" panose="020B0604020202020204" pitchFamily="34" charset="0"/>
                <a:ea typeface="微软雅黑" panose="020B0503020204020204" pitchFamily="34" charset="-122"/>
              </a:rPr>
              <a:t>。</a:t>
            </a:r>
            <a:r>
              <a:rPr lang="zh-CN" altLang="zh-CN" sz="2400" b="1" dirty="0">
                <a:solidFill>
                  <a:srgbClr val="C00000"/>
                </a:solidFill>
                <a:latin typeface="Arial" panose="020B0604020202020204" pitchFamily="34" charset="0"/>
                <a:ea typeface="微软雅黑" panose="020B0503020204020204" pitchFamily="34" charset="-122"/>
              </a:rPr>
              <a:t>法安天下</a:t>
            </a:r>
            <a:r>
              <a:rPr lang="zh-CN" altLang="zh-CN" sz="2400" b="1" dirty="0">
                <a:latin typeface="Arial" panose="020B0604020202020204" pitchFamily="34" charset="0"/>
                <a:ea typeface="微软雅黑" panose="020B0503020204020204" pitchFamily="34" charset="-122"/>
              </a:rPr>
              <a:t>，</a:t>
            </a:r>
            <a:r>
              <a:rPr lang="zh-CN" altLang="zh-CN" sz="2400" b="1" dirty="0">
                <a:solidFill>
                  <a:srgbClr val="C00000"/>
                </a:solidFill>
                <a:latin typeface="Arial" panose="020B0604020202020204" pitchFamily="34" charset="0"/>
                <a:ea typeface="微软雅黑" panose="020B0503020204020204" pitchFamily="34" charset="-122"/>
              </a:rPr>
              <a:t>德润人心</a:t>
            </a:r>
            <a:r>
              <a:rPr lang="zh-CN" altLang="zh-CN" sz="2400" b="1" dirty="0">
                <a:latin typeface="Arial" panose="020B0604020202020204" pitchFamily="34" charset="0"/>
                <a:ea typeface="微软雅黑" panose="020B0503020204020204" pitchFamily="34" charset="-122"/>
              </a:rPr>
              <a:t>。法律是成文的道德，道德是内心的法律。</a:t>
            </a:r>
            <a:endParaRPr lang="zh-CN" altLang="zh-CN" sz="2400" b="1" dirty="0">
              <a:latin typeface="Arial" panose="020B0604020202020204" pitchFamily="34" charset="0"/>
              <a:ea typeface="微软雅黑" panose="020B0503020204020204" pitchFamily="34" charset="-122"/>
            </a:endParaRPr>
          </a:p>
        </p:txBody>
      </p:sp>
      <p:sp>
        <p:nvSpPr>
          <p:cNvPr id="44041" name="云形标注 11"/>
          <p:cNvSpPr>
            <a:spLocks noChangeArrowheads="1"/>
          </p:cNvSpPr>
          <p:nvPr/>
        </p:nvSpPr>
        <p:spPr bwMode="auto">
          <a:xfrm>
            <a:off x="358140" y="2376488"/>
            <a:ext cx="3509963" cy="1144588"/>
          </a:xfrm>
          <a:prstGeom prst="cloudCallout">
            <a:avLst>
              <a:gd name="adj1" fmla="val 9806"/>
              <a:gd name="adj2" fmla="val -31616"/>
            </a:avLst>
          </a:prstGeom>
          <a:solidFill>
            <a:srgbClr val="FF99CC"/>
          </a:solidFill>
          <a:ln w="9525">
            <a:solidFill>
              <a:schemeClr val="tx1"/>
            </a:solidFill>
            <a:round/>
          </a:ln>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ea"/>
                <a:ea typeface="+mn-ea"/>
                <a:cs typeface="+mn-cs"/>
              </a:rPr>
              <a:t>解决一个“行”的问题 </a:t>
            </a:r>
            <a:endParaRPr kumimoji="0" lang="zh-CN" altLang="en-US" sz="2000" b="1" i="0" u="none" strike="noStrike" kern="1200" cap="none" spc="0" normalizeH="0" baseline="0" noProof="0" dirty="0">
              <a:ln>
                <a:noFill/>
              </a:ln>
              <a:solidFill>
                <a:schemeClr val="tx1"/>
              </a:solidFill>
              <a:effectLst/>
              <a:uLnTx/>
              <a:uFillTx/>
              <a:latin typeface="+mn-ea"/>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93136" y="42649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案例聚焦：</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nvSpPr>
        <p:spPr>
          <a:xfrm>
            <a:off x="1224280" y="5498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常吃外卖的人一定很了解，现在很流行几个菜搭配起来的便当。打开外卖APP随便一搜，都是这种看起来很小资的宣传图。</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内容占位符 3"/>
          <p:cNvPicPr>
            <a:picLocks noChangeAspect="1"/>
          </p:cNvPicPr>
          <p:nvPr/>
        </p:nvPicPr>
        <p:blipFill>
          <a:blip r:embed="rId1"/>
          <a:stretch>
            <a:fillRect/>
          </a:stretch>
        </p:blipFill>
        <p:spPr>
          <a:xfrm>
            <a:off x="1497965" y="1496060"/>
            <a:ext cx="4495800" cy="3902075"/>
          </a:xfrm>
          <a:prstGeom prst="rect">
            <a:avLst/>
          </a:prstGeom>
        </p:spPr>
      </p:pic>
      <p:pic>
        <p:nvPicPr>
          <p:cNvPr id="7" name="图片 6"/>
          <p:cNvPicPr>
            <a:picLocks noChangeAspect="1"/>
          </p:cNvPicPr>
          <p:nvPr/>
        </p:nvPicPr>
        <p:blipFill>
          <a:blip r:embed="rId2"/>
          <a:stretch>
            <a:fillRect/>
          </a:stretch>
        </p:blipFill>
        <p:spPr>
          <a:xfrm>
            <a:off x="5993765" y="1459230"/>
            <a:ext cx="4759325" cy="3938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6893560" y="2925445"/>
            <a:ext cx="4405630" cy="1325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被暗访的商家里，工作人员被拍到全程徒手把已经烹饪好的速冻食材放到饭上，用微波炉加热一下，一份外卖就出炉了。</a:t>
            </a:r>
            <a:br>
              <a:rPr lang="zh-CN" altLang="en-US" sz="2400">
                <a:latin typeface="微软雅黑" panose="020B0503020204020204" pitchFamily="34" charset="-122"/>
                <a:ea typeface="微软雅黑" panose="020B0503020204020204" pitchFamily="34" charset="-122"/>
                <a:cs typeface="微软雅黑" panose="020B0503020204020204" pitchFamily="34" charset="-122"/>
              </a:rPr>
            </a:b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他们甚至说，自己不会做饭。</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内容占位符 4"/>
          <p:cNvPicPr>
            <a:picLocks noChangeAspect="1"/>
          </p:cNvPicPr>
          <p:nvPr/>
        </p:nvPicPr>
        <p:blipFill>
          <a:blip r:embed="rId1"/>
          <a:stretch>
            <a:fillRect/>
          </a:stretch>
        </p:blipFill>
        <p:spPr>
          <a:xfrm>
            <a:off x="588010" y="2098040"/>
            <a:ext cx="5624830" cy="3564890"/>
          </a:xfrm>
          <a:prstGeom prst="rect">
            <a:avLst/>
          </a:prstGeom>
        </p:spPr>
      </p:pic>
      <p:sp>
        <p:nvSpPr>
          <p:cNvPr id="3" name="文本框 2"/>
          <p:cNvSpPr txBox="1"/>
          <p:nvPr/>
        </p:nvSpPr>
        <p:spPr>
          <a:xfrm>
            <a:off x="213456" y="45697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ea typeface="微软雅黑" panose="020B0503020204020204" pitchFamily="34" charset="-122"/>
              </a:rPr>
              <a:t>案例聚焦：</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graphicFrame>
        <p:nvGraphicFramePr>
          <p:cNvPr id="6" name="对象 5">
            <a:hlinkClick r:id="" action="ppaction://ole?verb="/>
          </p:cNvPr>
          <p:cNvGraphicFramePr>
            <a:graphicFrameLocks noChangeAspect="1"/>
          </p:cNvGraphicFramePr>
          <p:nvPr/>
        </p:nvGraphicFramePr>
        <p:xfrm>
          <a:off x="259080" y="5793105"/>
          <a:ext cx="6634480" cy="918845"/>
        </p:xfrm>
        <a:graphic>
          <a:graphicData uri="http://schemas.openxmlformats.org/presentationml/2006/ole">
            <mc:AlternateContent xmlns:mc="http://schemas.openxmlformats.org/markup-compatibility/2006">
              <mc:Choice xmlns:v="urn:schemas-microsoft-com:vml" Requires="v">
                <p:oleObj spid="_x0000_s1026" name="" r:id="rId2" imgW="3466465" imgH="480060" progId="Package">
                  <p:embed/>
                </p:oleObj>
              </mc:Choice>
              <mc:Fallback>
                <p:oleObj name="" r:id="rId2" imgW="3466465" imgH="480060" progId="Package">
                  <p:embed/>
                  <p:pic>
                    <p:nvPicPr>
                      <p:cNvPr id="0" name="图片 1025"/>
                      <p:cNvPicPr/>
                      <p:nvPr/>
                    </p:nvPicPr>
                    <p:blipFill>
                      <a:blip r:embed="rId3"/>
                      <a:stretch>
                        <a:fillRect/>
                      </a:stretch>
                    </p:blipFill>
                    <p:spPr>
                      <a:xfrm>
                        <a:off x="259080" y="5793105"/>
                        <a:ext cx="6634480" cy="91884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ChangeAspect="1"/>
          </p:cNvPicPr>
          <p:nvPr/>
        </p:nvPicPr>
        <p:blipFill>
          <a:blip r:embed="rId1"/>
          <a:stretch>
            <a:fillRect/>
          </a:stretch>
        </p:blipFill>
        <p:spPr>
          <a:xfrm>
            <a:off x="697865" y="1952625"/>
            <a:ext cx="3685540" cy="4166870"/>
          </a:xfrm>
          <a:prstGeom prst="rect">
            <a:avLst/>
          </a:prstGeom>
        </p:spPr>
      </p:pic>
      <p:pic>
        <p:nvPicPr>
          <p:cNvPr id="6" name="图片 5"/>
          <p:cNvPicPr>
            <a:picLocks noChangeAspect="1"/>
          </p:cNvPicPr>
          <p:nvPr/>
        </p:nvPicPr>
        <p:blipFill>
          <a:blip r:embed="rId2"/>
          <a:stretch>
            <a:fillRect/>
          </a:stretch>
        </p:blipFill>
        <p:spPr>
          <a:xfrm>
            <a:off x="4383405" y="1952625"/>
            <a:ext cx="3424555" cy="4166235"/>
          </a:xfrm>
          <a:prstGeom prst="rect">
            <a:avLst/>
          </a:prstGeom>
        </p:spPr>
      </p:pic>
      <p:pic>
        <p:nvPicPr>
          <p:cNvPr id="7" name="图片 6"/>
          <p:cNvPicPr>
            <a:picLocks noChangeAspect="1"/>
          </p:cNvPicPr>
          <p:nvPr/>
        </p:nvPicPr>
        <p:blipFill>
          <a:blip r:embed="rId3"/>
          <a:stretch>
            <a:fillRect/>
          </a:stretch>
        </p:blipFill>
        <p:spPr>
          <a:xfrm>
            <a:off x="7807960" y="1952625"/>
            <a:ext cx="3384550" cy="4166235"/>
          </a:xfrm>
          <a:prstGeom prst="rect">
            <a:avLst/>
          </a:prstGeom>
        </p:spPr>
      </p:pic>
      <p:sp>
        <p:nvSpPr>
          <p:cNvPr id="10" name="文本框 9"/>
          <p:cNvSpPr txBox="1"/>
          <p:nvPr/>
        </p:nvSpPr>
        <p:spPr>
          <a:xfrm>
            <a:off x="213456" y="45697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ea typeface="微软雅黑" panose="020B0503020204020204" pitchFamily="34" charset="-122"/>
              </a:rPr>
              <a:t>案例聚焦：</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37611" y="45697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问题思考：</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2779" name="矩形 7"/>
          <p:cNvSpPr>
            <a:spLocks noChangeArrowheads="1"/>
          </p:cNvSpPr>
          <p:nvPr/>
        </p:nvSpPr>
        <p:spPr bwMode="auto">
          <a:xfrm>
            <a:off x="1026795" y="1914525"/>
            <a:ext cx="8478520"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200000"/>
              </a:lnSpc>
              <a:spcBef>
                <a:spcPct val="0"/>
              </a:spcBef>
              <a:buFontTx/>
              <a:buNone/>
            </a:pPr>
            <a:r>
              <a:rPr lang="en-US" altLang="zh-CN" sz="4000" b="1" dirty="0">
                <a:solidFill>
                  <a:srgbClr val="000000"/>
                </a:solidFill>
                <a:latin typeface="微软雅黑" panose="020B0503020204020204" pitchFamily="34" charset="-122"/>
              </a:rPr>
              <a:t>      </a:t>
            </a:r>
            <a:r>
              <a:rPr lang="en-US" altLang="zh-CN" sz="4000" b="1" dirty="0">
                <a:solidFill>
                  <a:srgbClr val="C00000"/>
                </a:solidFill>
                <a:latin typeface="微软雅黑" panose="020B0503020204020204" pitchFamily="34" charset="-122"/>
              </a:rPr>
              <a:t> </a:t>
            </a:r>
            <a:r>
              <a:rPr lang="zh-CN" sz="4000" b="1" dirty="0">
                <a:solidFill>
                  <a:srgbClr val="C00000"/>
                </a:solidFill>
                <a:latin typeface="微软雅黑" panose="020B0503020204020204" pitchFamily="34" charset="-122"/>
              </a:rPr>
              <a:t>说说以上案例中道德的功能和作用分别是怎么体现的？</a:t>
            </a:r>
            <a:endParaRPr lang="zh-CN" sz="4000" b="1" dirty="0">
              <a:solidFill>
                <a:srgbClr val="C00000"/>
              </a:solidFill>
              <a:latin typeface="微软雅黑" panose="020B0503020204020204" pitchFamily="34" charset="-122"/>
            </a:endParaRPr>
          </a:p>
        </p:txBody>
      </p:sp>
      <p:pic>
        <p:nvPicPr>
          <p:cNvPr id="101" name="图片 100"/>
          <p:cNvPicPr/>
          <p:nvPr/>
        </p:nvPicPr>
        <p:blipFill>
          <a:blip r:embed="rId1"/>
          <a:stretch>
            <a:fillRect/>
          </a:stretch>
        </p:blipFill>
        <p:spPr>
          <a:xfrm>
            <a:off x="8775065" y="3440430"/>
            <a:ext cx="3416935" cy="341757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grpSp>
        <p:nvGrpSpPr>
          <p:cNvPr id="20" name="组合 4"/>
          <p:cNvGrpSpPr/>
          <p:nvPr/>
        </p:nvGrpSpPr>
        <p:grpSpPr bwMode="auto">
          <a:xfrm>
            <a:off x="5456555" y="2803307"/>
            <a:ext cx="5745163" cy="3068637"/>
            <a:chOff x="3394522" y="2957842"/>
            <a:chExt cx="5068441" cy="3067044"/>
          </a:xfrm>
        </p:grpSpPr>
        <p:sp>
          <p:nvSpPr>
            <p:cNvPr id="21" name="文本框 3"/>
            <p:cNvSpPr txBox="1">
              <a:spLocks noChangeArrowheads="1"/>
            </p:cNvSpPr>
            <p:nvPr/>
          </p:nvSpPr>
          <p:spPr bwMode="auto">
            <a:xfrm>
              <a:off x="3735326" y="3348096"/>
              <a:ext cx="4386833" cy="2676790"/>
            </a:xfrm>
            <a:prstGeom prst="rect">
              <a:avLst/>
            </a:prstGeom>
            <a:noFill/>
            <a:ln w="9525">
              <a:noFill/>
              <a:miter lim="800000"/>
            </a:ln>
          </p:spPr>
          <p:txBody>
            <a:bodyPr>
              <a:spAutoFit/>
            </a:bodyPr>
            <a:p>
              <a:pPr algn="just" eaLnBrk="1" hangingPunct="1">
                <a:lnSpc>
                  <a:spcPct val="120000"/>
                </a:lnSpc>
                <a:spcBef>
                  <a:spcPts val="1400"/>
                </a:spcBef>
                <a:buFont typeface="Wingdings" panose="05000000000000000000" pitchFamily="2" charset="2"/>
                <a:buNone/>
              </a:pPr>
              <a:r>
                <a:rPr lang="zh-CN" altLang="en-US" sz="2800" b="1">
                  <a:solidFill>
                    <a:srgbClr val="D6A300"/>
                  </a:solidFill>
                  <a:latin typeface="宋体" panose="02010600030101010101" pitchFamily="2" charset="-122"/>
                  <a:ea typeface="宋体" panose="02010600030101010101" pitchFamily="2" charset="-122"/>
                </a:rPr>
                <a:t>道德的作用</a:t>
              </a:r>
              <a:r>
                <a:rPr lang="zh-CN" altLang="en-US" sz="2800">
                  <a:latin typeface="宋体" panose="02010600030101010101" pitchFamily="2" charset="-122"/>
                  <a:ea typeface="宋体" panose="02010600030101010101" pitchFamily="2" charset="-122"/>
                </a:rPr>
                <a:t>是指道德的认识、规范、调节、激励、导向、教育等功能的发挥和实现所产生的社会影响及实际效果。</a:t>
              </a:r>
              <a:endParaRPr lang="zh-CN" altLang="en-US" sz="2800">
                <a:latin typeface="宋体" panose="02010600030101010101" pitchFamily="2" charset="-122"/>
                <a:ea typeface="宋体" panose="02010600030101010101" pitchFamily="2" charset="-122"/>
              </a:endParaRPr>
            </a:p>
          </p:txBody>
        </p:sp>
        <p:sp>
          <p:nvSpPr>
            <p:cNvPr id="22" name="圆角矩形 4"/>
            <p:cNvSpPr/>
            <p:nvPr/>
          </p:nvSpPr>
          <p:spPr bwMode="auto">
            <a:xfrm>
              <a:off x="3394522" y="2957842"/>
              <a:ext cx="5068441" cy="2606908"/>
            </a:xfrm>
            <a:prstGeom prst="roundRect">
              <a:avLst>
                <a:gd name="adj" fmla="val 0"/>
              </a:avLst>
            </a:prstGeom>
            <a:noFill/>
            <a:ln w="12700" cap="flat" cmpd="sng" algn="ctr">
              <a:solidFill>
                <a:srgbClr val="A5A5A5"/>
              </a:solidFill>
              <a:prstDash val="solid"/>
              <a:miter lim="800000"/>
            </a:ln>
            <a:effectLst/>
          </p:spPr>
          <p:txBody>
            <a:bodyPr lIns="91430" tIns="45716" rIns="91430" bIns="45716" anchor="ctr"/>
            <a:p>
              <a:pPr marL="0" lvl="2" algn="ctr" eaLnBrk="1" fontAlgn="ctr" hangingPunct="1">
                <a:spcBef>
                  <a:spcPts val="0"/>
                </a:spcBef>
                <a:spcAft>
                  <a:spcPts val="0"/>
                </a:spcAft>
                <a:buClr>
                  <a:srgbClr val="FF0000"/>
                </a:buClr>
                <a:buSzPct val="70000"/>
                <a:buFont typeface="Wingdings" panose="05000000000000000000" pitchFamily="2" charset="2"/>
                <a:buChar char="n"/>
                <a:tabLst>
                  <a:tab pos="135890" algn="l"/>
                </a:tabLst>
                <a:defRPr/>
              </a:pPr>
              <a:endParaRPr lang="zh-CN" altLang="en-US" sz="1400" kern="0" dirty="0">
                <a:solidFill>
                  <a:prstClr val="black"/>
                </a:solidFill>
              </a:endParaRPr>
            </a:p>
          </p:txBody>
        </p:sp>
      </p:grpSp>
      <p:pic>
        <p:nvPicPr>
          <p:cNvPr id="23" name="图片 2"/>
          <p:cNvPicPr>
            <a:picLocks noChangeAspect="1"/>
          </p:cNvPicPr>
          <p:nvPr/>
        </p:nvPicPr>
        <p:blipFill>
          <a:blip r:embed="rId1" cstate="print"/>
          <a:srcRect/>
          <a:stretch>
            <a:fillRect/>
          </a:stretch>
        </p:blipFill>
        <p:spPr bwMode="auto">
          <a:xfrm>
            <a:off x="1244918" y="2803307"/>
            <a:ext cx="3825875" cy="2608262"/>
          </a:xfrm>
          <a:prstGeom prst="rect">
            <a:avLst/>
          </a:prstGeom>
          <a:noFill/>
          <a:ln w="9525">
            <a:solidFill>
              <a:srgbClr val="000000"/>
            </a:solidFill>
            <a:miter lim="800000"/>
            <a:headEnd/>
            <a:tailEnd/>
          </a:ln>
        </p:spPr>
      </p:pic>
      <p:sp>
        <p:nvSpPr>
          <p:cNvPr id="3" name="文本框 2"/>
          <p:cNvSpPr txBox="1"/>
          <p:nvPr/>
        </p:nvSpPr>
        <p:spPr>
          <a:xfrm>
            <a:off x="177165" y="1365885"/>
            <a:ext cx="4959350"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（二）道德的功能</a:t>
            </a:r>
            <a:r>
              <a:rPr lang="zh-CN" altLang="en-US" sz="3200" b="1" dirty="0">
                <a:solidFill>
                  <a:srgbClr val="C00000"/>
                </a:solidFill>
                <a:latin typeface="微软雅黑" panose="020B0503020204020204" pitchFamily="34" charset="-122"/>
                <a:ea typeface="微软雅黑" panose="020B0503020204020204" pitchFamily="34" charset="-122"/>
              </a:rPr>
              <a:t>与作用</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grpSp>
        <p:nvGrpSpPr>
          <p:cNvPr id="36865" name="组合 1"/>
          <p:cNvGrpSpPr/>
          <p:nvPr/>
        </p:nvGrpSpPr>
        <p:grpSpPr bwMode="auto">
          <a:xfrm>
            <a:off x="1191895" y="2200275"/>
            <a:ext cx="2797810" cy="2573655"/>
            <a:chOff x="430720" y="3613044"/>
            <a:chExt cx="2106624" cy="2010688"/>
          </a:xfrm>
        </p:grpSpPr>
        <p:grpSp>
          <p:nvGrpSpPr>
            <p:cNvPr id="36873" name="组合 12"/>
            <p:cNvGrpSpPr/>
            <p:nvPr/>
          </p:nvGrpSpPr>
          <p:grpSpPr bwMode="auto">
            <a:xfrm>
              <a:off x="430720" y="3613044"/>
              <a:ext cx="2106624" cy="2010688"/>
              <a:chOff x="2122171" y="135930"/>
              <a:chExt cx="1639919" cy="1565678"/>
            </a:xfrm>
          </p:grpSpPr>
          <p:sp>
            <p:nvSpPr>
              <p:cNvPr id="7" name="椭圆 6"/>
              <p:cNvSpPr>
                <a:spLocks noChangeAspect="1"/>
              </p:cNvSpPr>
              <p:nvPr/>
            </p:nvSpPr>
            <p:spPr>
              <a:xfrm>
                <a:off x="2122171" y="135930"/>
                <a:ext cx="1565770" cy="1565678"/>
              </a:xfrm>
              <a:prstGeom prst="ellipse">
                <a:avLst/>
              </a:prstGeom>
              <a:noFill/>
              <a:ln w="12700" cap="flat" cmpd="sng" algn="ctr">
                <a:solidFill>
                  <a:srgbClr val="D78D02">
                    <a:alpha val="50000"/>
                  </a:srgbClr>
                </a:solidFill>
                <a:prstDash val="solid"/>
                <a:miter lim="800000"/>
              </a:ln>
              <a:effectLst/>
            </p:spPr>
            <p:txBody>
              <a:bodyPr anchor="ctr"/>
              <a:p>
                <a:pPr algn="ctr" eaLnBrk="1" fontAlgn="auto" hangingPunct="1">
                  <a:spcBef>
                    <a:spcPts val="0"/>
                  </a:spcBef>
                  <a:spcAft>
                    <a:spcPts val="0"/>
                  </a:spcAft>
                  <a:defRPr/>
                </a:pPr>
                <a:endParaRPr lang="zh-CN" altLang="en-US" kern="0">
                  <a:solidFill>
                    <a:prstClr val="white"/>
                  </a:solidFill>
                </a:endParaRPr>
              </a:p>
            </p:txBody>
          </p:sp>
          <p:sp>
            <p:nvSpPr>
              <p:cNvPr id="8" name="椭圆 7"/>
              <p:cNvSpPr>
                <a:spLocks noChangeAspect="1"/>
              </p:cNvSpPr>
              <p:nvPr/>
            </p:nvSpPr>
            <p:spPr bwMode="auto">
              <a:xfrm>
                <a:off x="2264289" y="1408738"/>
                <a:ext cx="250869" cy="252090"/>
              </a:xfrm>
              <a:prstGeom prst="ellipse">
                <a:avLst/>
              </a:prstGeom>
              <a:solidFill>
                <a:srgbClr val="FFC000"/>
              </a:solidFill>
              <a:ln w="63500">
                <a:solidFill>
                  <a:srgbClr val="DCE0E4"/>
                </a:solidFill>
                <a:miter lim="800000"/>
              </a:ln>
              <a:effectLst>
                <a:outerShdw dist="50800" dir="2700000" algn="tl" rotWithShape="0">
                  <a:srgbClr val="808080">
                    <a:alpha val="29999"/>
                  </a:srgbClr>
                </a:outerShdw>
              </a:effectLst>
            </p:spPr>
            <p:txBody>
              <a:bodyPr anchor="ctr"/>
              <a:p>
                <a:pPr algn="ctr" eaLnBrk="1" fontAlgn="auto" hangingPunct="1">
                  <a:spcBef>
                    <a:spcPts val="0"/>
                  </a:spcBef>
                  <a:spcAft>
                    <a:spcPts val="0"/>
                  </a:spcAft>
                  <a:defRPr/>
                </a:pPr>
                <a:endParaRPr lang="zh-CN" altLang="en-US" kern="0">
                  <a:solidFill>
                    <a:prstClr val="white"/>
                  </a:solidFill>
                </a:endParaRPr>
              </a:p>
            </p:txBody>
          </p:sp>
          <p:sp>
            <p:nvSpPr>
              <p:cNvPr id="9" name="椭圆 8"/>
              <p:cNvSpPr>
                <a:spLocks noChangeAspect="1" noChangeArrowheads="1"/>
              </p:cNvSpPr>
              <p:nvPr/>
            </p:nvSpPr>
            <p:spPr bwMode="auto">
              <a:xfrm>
                <a:off x="3509985" y="510358"/>
                <a:ext cx="252105" cy="253326"/>
              </a:xfrm>
              <a:prstGeom prst="ellipse">
                <a:avLst/>
              </a:prstGeom>
              <a:solidFill>
                <a:srgbClr val="FFC000"/>
              </a:solidFill>
              <a:ln w="63500">
                <a:noFill/>
                <a:miter lim="800000"/>
              </a:ln>
              <a:effectLst>
                <a:outerShdw dist="50800" dir="2700000" algn="tl" rotWithShape="0">
                  <a:srgbClr val="808080">
                    <a:alpha val="29999"/>
                  </a:srgbClr>
                </a:outerShdw>
              </a:effectLst>
            </p:spPr>
            <p:txBody>
              <a:bodyPr anchor="ctr"/>
              <a:p>
                <a:pPr algn="ctr" eaLnBrk="1" fontAlgn="auto" hangingPunct="1">
                  <a:spcBef>
                    <a:spcPts val="0"/>
                  </a:spcBef>
                  <a:spcAft>
                    <a:spcPts val="0"/>
                  </a:spcAft>
                  <a:defRPr/>
                </a:pPr>
                <a:endParaRPr lang="zh-CN" altLang="en-US" kern="0">
                  <a:solidFill>
                    <a:prstClr val="white"/>
                  </a:solidFill>
                </a:endParaRPr>
              </a:p>
            </p:txBody>
          </p:sp>
          <p:sp>
            <p:nvSpPr>
              <p:cNvPr id="10" name="椭圆 9"/>
              <p:cNvSpPr>
                <a:spLocks noChangeAspect="1" noChangeArrowheads="1"/>
              </p:cNvSpPr>
              <p:nvPr/>
            </p:nvSpPr>
            <p:spPr bwMode="auto">
              <a:xfrm>
                <a:off x="2323608" y="337355"/>
                <a:ext cx="1162896" cy="1162827"/>
              </a:xfrm>
              <a:prstGeom prst="ellipse">
                <a:avLst/>
              </a:prstGeom>
              <a:solidFill>
                <a:srgbClr val="FFC000"/>
              </a:solidFill>
              <a:ln w="25400">
                <a:noFill/>
                <a:miter lim="800000"/>
              </a:ln>
              <a:effectLst>
                <a:outerShdw dist="50800" dir="2700000" algn="tl" rotWithShape="0">
                  <a:srgbClr val="808080">
                    <a:alpha val="29999"/>
                  </a:srgbClr>
                </a:outerShdw>
              </a:effectLst>
            </p:spPr>
            <p:txBody>
              <a:bodyPr anchor="ctr"/>
              <a:p>
                <a:pPr algn="ctr" eaLnBrk="1" fontAlgn="auto" hangingPunct="1">
                  <a:spcBef>
                    <a:spcPts val="0"/>
                  </a:spcBef>
                  <a:spcAft>
                    <a:spcPts val="0"/>
                  </a:spcAft>
                  <a:defRPr/>
                </a:pPr>
                <a:endParaRPr lang="zh-CN" altLang="en-US" kern="0">
                  <a:solidFill>
                    <a:prstClr val="white"/>
                  </a:solidFill>
                </a:endParaRPr>
              </a:p>
            </p:txBody>
          </p:sp>
        </p:grpSp>
        <p:sp>
          <p:nvSpPr>
            <p:cNvPr id="36874" name="文本框 2"/>
            <p:cNvSpPr txBox="1">
              <a:spLocks noChangeArrowheads="1"/>
            </p:cNvSpPr>
            <p:nvPr/>
          </p:nvSpPr>
          <p:spPr bwMode="auto">
            <a:xfrm>
              <a:off x="806768" y="4040965"/>
              <a:ext cx="1261232" cy="936634"/>
            </a:xfrm>
            <a:prstGeom prst="rect">
              <a:avLst/>
            </a:prstGeom>
            <a:noFill/>
            <a:ln w="9525">
              <a:noFill/>
              <a:miter lim="800000"/>
            </a:ln>
          </p:spPr>
          <p:txBody>
            <a:bodyPr>
              <a:spAutoFit/>
            </a:bodyPr>
            <a:p>
              <a:pPr algn="ctr" eaLnBrk="1" hangingPunct="1">
                <a:buFont typeface="Arial" panose="020B0604020202020204" pitchFamily="34" charset="0"/>
                <a:buNone/>
              </a:pPr>
              <a:r>
                <a:rPr lang="zh-CN" altLang="en-US" sz="2400" b="1">
                  <a:solidFill>
                    <a:schemeClr val="bg1"/>
                  </a:solidFill>
                  <a:latin typeface="Arial" panose="020B0604020202020204" pitchFamily="34" charset="0"/>
                </a:rPr>
                <a:t>反对两种极端的看法</a:t>
              </a:r>
              <a:endParaRPr lang="zh-CN" altLang="en-US" sz="2400" b="1">
                <a:solidFill>
                  <a:schemeClr val="bg1"/>
                </a:solidFill>
                <a:latin typeface="Arial" panose="020B0604020202020204" pitchFamily="34" charset="0"/>
              </a:endParaRPr>
            </a:p>
          </p:txBody>
        </p:sp>
      </p:grpSp>
      <p:sp>
        <p:nvSpPr>
          <p:cNvPr id="36866" name="文本框 3"/>
          <p:cNvSpPr txBox="1">
            <a:spLocks noChangeArrowheads="1"/>
          </p:cNvSpPr>
          <p:nvPr/>
        </p:nvSpPr>
        <p:spPr bwMode="auto">
          <a:xfrm>
            <a:off x="4440238" y="2152650"/>
            <a:ext cx="5538787" cy="1422400"/>
          </a:xfrm>
          <a:prstGeom prst="rect">
            <a:avLst/>
          </a:prstGeom>
          <a:noFill/>
          <a:ln w="9525">
            <a:noFill/>
            <a:miter lim="800000"/>
          </a:ln>
        </p:spPr>
        <p:txBody>
          <a:bodyPr>
            <a:spAutoFit/>
          </a:bodyPr>
          <a:p>
            <a:pPr algn="just" eaLnBrk="1" hangingPunct="1">
              <a:lnSpc>
                <a:spcPct val="120000"/>
              </a:lnSpc>
              <a:spcBef>
                <a:spcPts val="1400"/>
              </a:spcBef>
              <a:buFont typeface="Wingdings" panose="05000000000000000000" pitchFamily="2" charset="2"/>
              <a:buNone/>
            </a:pPr>
            <a:r>
              <a:rPr lang="zh-CN" altLang="en-US" sz="2400">
                <a:latin typeface="宋体" panose="02010600030101010101" pitchFamily="2" charset="-122"/>
                <a:ea typeface="宋体" panose="02010600030101010101" pitchFamily="2" charset="-122"/>
              </a:rPr>
              <a:t>片面夸大道德的作用，认为道德决定一切、高于一切、支配一切，只要道德水平高，一切社会问题都可以迎刃而解。</a:t>
            </a:r>
            <a:endParaRPr lang="zh-CN" altLang="en-US" sz="2400">
              <a:latin typeface="宋体" panose="02010600030101010101" pitchFamily="2" charset="-122"/>
              <a:ea typeface="宋体" panose="02010600030101010101" pitchFamily="2" charset="-122"/>
            </a:endParaRPr>
          </a:p>
        </p:txBody>
      </p:sp>
      <p:sp>
        <p:nvSpPr>
          <p:cNvPr id="36867" name="文本框 3"/>
          <p:cNvSpPr txBox="1">
            <a:spLocks noChangeArrowheads="1"/>
          </p:cNvSpPr>
          <p:nvPr/>
        </p:nvSpPr>
        <p:spPr bwMode="auto">
          <a:xfrm>
            <a:off x="4440238" y="3716338"/>
            <a:ext cx="5726112" cy="1865312"/>
          </a:xfrm>
          <a:prstGeom prst="rect">
            <a:avLst/>
          </a:prstGeom>
          <a:noFill/>
          <a:ln w="9525">
            <a:noFill/>
            <a:miter lim="800000"/>
          </a:ln>
        </p:spPr>
        <p:txBody>
          <a:bodyPr>
            <a:spAutoFit/>
          </a:bodyPr>
          <a:p>
            <a:pPr algn="just" eaLnBrk="1" hangingPunct="1">
              <a:lnSpc>
                <a:spcPct val="120000"/>
              </a:lnSpc>
              <a:spcBef>
                <a:spcPts val="1400"/>
              </a:spcBef>
              <a:buFont typeface="Wingdings" panose="05000000000000000000" pitchFamily="2" charset="2"/>
              <a:buNone/>
            </a:pPr>
            <a:r>
              <a:rPr lang="zh-CN" altLang="en-US" sz="2400">
                <a:latin typeface="宋体" panose="02010600030101010101" pitchFamily="2" charset="-122"/>
                <a:ea typeface="宋体" panose="02010600030101010101" pitchFamily="2" charset="-122"/>
              </a:rPr>
              <a:t>这种观点的根本错误在于，颠倒了社会存在和社会意识、经济基础同上层建筑之间的决定与被决定的关系，否定了物质资料的生产方式在社会发展中的决定作用。</a:t>
            </a:r>
            <a:endParaRPr lang="zh-CN" altLang="en-US" sz="2400">
              <a:latin typeface="宋体" panose="02010600030101010101" pitchFamily="2" charset="-122"/>
              <a:ea typeface="宋体" panose="02010600030101010101" pitchFamily="2" charset="-122"/>
            </a:endParaRPr>
          </a:p>
        </p:txBody>
      </p:sp>
      <p:sp>
        <p:nvSpPr>
          <p:cNvPr id="13" name="圆角矩形 12"/>
          <p:cNvSpPr>
            <a:spLocks noChangeArrowheads="1"/>
          </p:cNvSpPr>
          <p:nvPr/>
        </p:nvSpPr>
        <p:spPr bwMode="auto">
          <a:xfrm>
            <a:off x="288608" y="1370013"/>
            <a:ext cx="2851150" cy="603250"/>
          </a:xfrm>
          <a:prstGeom prst="roundRect">
            <a:avLst>
              <a:gd name="adj" fmla="val 16667"/>
            </a:avLst>
          </a:prstGeom>
          <a:gradFill rotWithShape="1">
            <a:gsLst>
              <a:gs pos="0">
                <a:srgbClr val="FB9D2E"/>
              </a:gs>
              <a:gs pos="50000">
                <a:srgbClr val="FDB457"/>
              </a:gs>
              <a:gs pos="100000">
                <a:srgbClr val="FEE9CE"/>
              </a:gs>
            </a:gsLst>
            <a:lin ang="5400000" scaled="1"/>
          </a:gradFill>
          <a:ln w="6350">
            <a:solidFill>
              <a:srgbClr val="FDB457"/>
            </a:solidFill>
            <a:miter lim="800000"/>
          </a:ln>
          <a:effectLst>
            <a:outerShdw dist="38100" dir="2700000" algn="tl" rotWithShape="0">
              <a:srgbClr val="808080">
                <a:alpha val="39998"/>
              </a:srgbClr>
            </a:outerShdw>
          </a:effectLst>
        </p:spPr>
        <p:txBody>
          <a:bodyPr anchor="ctr"/>
          <a:p>
            <a:pPr algn="ctr" eaLnBrk="1" hangingPunct="1"/>
            <a:r>
              <a:rPr lang="zh-CN" altLang="en-US" sz="2400" b="1">
                <a:solidFill>
                  <a:srgbClr val="7F7F7F"/>
                </a:solidFill>
                <a:latin typeface="微软雅黑" panose="020B0503020204020204" pitchFamily="34" charset="-122"/>
                <a:sym typeface="+mn-ea"/>
              </a:rPr>
              <a:t>“道德万能论”</a:t>
            </a:r>
            <a:endParaRPr lang="zh-CN" altLang="en-US" sz="2400" b="1">
              <a:solidFill>
                <a:srgbClr val="7F7F7F"/>
              </a:solidFill>
              <a:latin typeface="微软雅黑" panose="020B0503020204020204" pitchFamily="34" charset="-122"/>
              <a:sym typeface="+mn-ea"/>
            </a:endParaRPr>
          </a:p>
        </p:txBody>
      </p:sp>
      <p:cxnSp>
        <p:nvCxnSpPr>
          <p:cNvPr id="14" name="直接连接符 22"/>
          <p:cNvCxnSpPr/>
          <p:nvPr/>
        </p:nvCxnSpPr>
        <p:spPr>
          <a:xfrm>
            <a:off x="4440238" y="3568700"/>
            <a:ext cx="5616575" cy="0"/>
          </a:xfrm>
          <a:prstGeom prst="line">
            <a:avLst/>
          </a:prstGeom>
          <a:ln w="38100">
            <a:solidFill>
              <a:srgbClr val="D6A300"/>
            </a:solidFill>
            <a:prstDash val="dash"/>
          </a:ln>
        </p:spPr>
        <p:style>
          <a:lnRef idx="1">
            <a:schemeClr val="accent1"/>
          </a:lnRef>
          <a:fillRef idx="0">
            <a:schemeClr val="accent1"/>
          </a:fillRef>
          <a:effectRef idx="0">
            <a:schemeClr val="accent1"/>
          </a:effectRef>
          <a:fontRef idx="minor">
            <a:schemeClr val="tx1"/>
          </a:fontRef>
        </p:style>
      </p:cxnSp>
      <p:sp>
        <p:nvSpPr>
          <p:cNvPr id="36870" name="文本框 23"/>
          <p:cNvSpPr txBox="1">
            <a:spLocks noChangeArrowheads="1"/>
          </p:cNvSpPr>
          <p:nvPr>
            <p:custDataLst>
              <p:tags r:id="rId1"/>
            </p:custDataLst>
          </p:nvPr>
        </p:nvSpPr>
        <p:spPr bwMode="auto">
          <a:xfrm>
            <a:off x="3759200" y="2200275"/>
            <a:ext cx="833438" cy="476250"/>
          </a:xfrm>
          <a:prstGeom prst="rect">
            <a:avLst/>
          </a:prstGeom>
          <a:noFill/>
          <a:ln w="9525">
            <a:noFill/>
            <a:miter lim="800000"/>
          </a:ln>
        </p:spPr>
        <p:txBody>
          <a:bodyPr/>
          <a:p>
            <a:pPr algn="ctr" eaLnBrk="1" hangingPunct="1"/>
            <a:r>
              <a:rPr lang="en-US" altLang="zh-CN" sz="2400" b="1">
                <a:solidFill>
                  <a:srgbClr val="D6A300"/>
                </a:solidFill>
                <a:latin typeface="Arial" panose="020B0604020202020204" pitchFamily="34" charset="0"/>
                <a:sym typeface="Arial" panose="020B0604020202020204" pitchFamily="34" charset="0"/>
              </a:rPr>
              <a:t>01</a:t>
            </a:r>
            <a:endParaRPr lang="en-US" altLang="zh-CN" sz="2400" b="1">
              <a:solidFill>
                <a:srgbClr val="D6A300"/>
              </a:solidFill>
              <a:latin typeface="Arial" panose="020B0604020202020204" pitchFamily="34" charset="0"/>
              <a:sym typeface="Arial" panose="020B0604020202020204" pitchFamily="34" charset="0"/>
            </a:endParaRPr>
          </a:p>
        </p:txBody>
      </p:sp>
      <p:sp>
        <p:nvSpPr>
          <p:cNvPr id="36871" name="文本框 24"/>
          <p:cNvSpPr txBox="1">
            <a:spLocks noChangeArrowheads="1"/>
          </p:cNvSpPr>
          <p:nvPr>
            <p:custDataLst>
              <p:tags r:id="rId2"/>
            </p:custDataLst>
          </p:nvPr>
        </p:nvSpPr>
        <p:spPr bwMode="auto">
          <a:xfrm>
            <a:off x="3759200" y="3767138"/>
            <a:ext cx="833438" cy="476250"/>
          </a:xfrm>
          <a:prstGeom prst="rect">
            <a:avLst/>
          </a:prstGeom>
          <a:noFill/>
          <a:ln w="9525">
            <a:noFill/>
            <a:miter lim="800000"/>
          </a:ln>
        </p:spPr>
        <p:txBody>
          <a:bodyPr/>
          <a:p>
            <a:pPr algn="ctr" eaLnBrk="1" hangingPunct="1"/>
            <a:r>
              <a:rPr lang="en-US" altLang="zh-CN" sz="2400" b="1">
                <a:solidFill>
                  <a:srgbClr val="D6A300"/>
                </a:solidFill>
                <a:latin typeface="Arial" panose="020B0604020202020204" pitchFamily="34" charset="0"/>
                <a:sym typeface="Arial" panose="020B0604020202020204" pitchFamily="34" charset="0"/>
              </a:rPr>
              <a:t>02</a:t>
            </a:r>
            <a:endParaRPr lang="en-US" altLang="zh-CN" sz="2400" b="1">
              <a:solidFill>
                <a:srgbClr val="D6A300"/>
              </a:solidFill>
              <a:latin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7889" name="文本框 3"/>
          <p:cNvSpPr txBox="1">
            <a:spLocks noChangeArrowheads="1"/>
          </p:cNvSpPr>
          <p:nvPr/>
        </p:nvSpPr>
        <p:spPr bwMode="auto">
          <a:xfrm>
            <a:off x="4879975" y="1978025"/>
            <a:ext cx="5246688" cy="1863725"/>
          </a:xfrm>
          <a:prstGeom prst="rect">
            <a:avLst/>
          </a:prstGeom>
          <a:noFill/>
          <a:ln w="9525">
            <a:noFill/>
            <a:miter lim="800000"/>
          </a:ln>
        </p:spPr>
        <p:txBody>
          <a:bodyPr>
            <a:spAutoFit/>
          </a:bodyPr>
          <a:p>
            <a:pPr algn="just" eaLnBrk="1" hangingPunct="1">
              <a:lnSpc>
                <a:spcPct val="120000"/>
              </a:lnSpc>
              <a:spcBef>
                <a:spcPts val="1400"/>
              </a:spcBef>
              <a:buFont typeface="Wingdings" panose="05000000000000000000" pitchFamily="2" charset="2"/>
              <a:buNone/>
            </a:pPr>
            <a:r>
              <a:rPr lang="zh-CN" altLang="en-US" sz="2400">
                <a:latin typeface="宋体" panose="02010600030101010101" pitchFamily="2" charset="-122"/>
                <a:ea typeface="宋体" panose="02010600030101010101" pitchFamily="2" charset="-122"/>
              </a:rPr>
              <a:t>否认道德的作用，或者通过强调非道德因素的作用来否定道德的积极作用，或者通过强调道德的消极因素来否定道德的积极作用。</a:t>
            </a:r>
            <a:endParaRPr lang="zh-CN" altLang="en-US" sz="2400">
              <a:latin typeface="宋体" panose="02010600030101010101" pitchFamily="2" charset="-122"/>
              <a:ea typeface="宋体" panose="02010600030101010101" pitchFamily="2" charset="-122"/>
            </a:endParaRPr>
          </a:p>
        </p:txBody>
      </p:sp>
      <p:sp>
        <p:nvSpPr>
          <p:cNvPr id="5" name="圆角矩形 12"/>
          <p:cNvSpPr>
            <a:spLocks noChangeArrowheads="1"/>
          </p:cNvSpPr>
          <p:nvPr/>
        </p:nvSpPr>
        <p:spPr bwMode="auto">
          <a:xfrm>
            <a:off x="94615" y="1224280"/>
            <a:ext cx="2851150" cy="603250"/>
          </a:xfrm>
          <a:prstGeom prst="roundRect">
            <a:avLst>
              <a:gd name="adj" fmla="val 16667"/>
            </a:avLst>
          </a:prstGeom>
          <a:gradFill rotWithShape="1">
            <a:gsLst>
              <a:gs pos="0">
                <a:srgbClr val="FB9D2E"/>
              </a:gs>
              <a:gs pos="50000">
                <a:srgbClr val="FDB457"/>
              </a:gs>
              <a:gs pos="100000">
                <a:srgbClr val="FEE9CE"/>
              </a:gs>
            </a:gsLst>
            <a:lin ang="5400000" scaled="1"/>
          </a:gradFill>
          <a:ln w="6350">
            <a:solidFill>
              <a:srgbClr val="FDB457"/>
            </a:solidFill>
            <a:miter lim="800000"/>
          </a:ln>
          <a:effectLst>
            <a:outerShdw dist="38100" dir="2700000" algn="tl" rotWithShape="0">
              <a:srgbClr val="808080">
                <a:alpha val="39998"/>
              </a:srgbClr>
            </a:outerShdw>
          </a:effectLst>
        </p:spPr>
        <p:txBody>
          <a:bodyPr anchor="ctr"/>
          <a:p>
            <a:pPr algn="ctr" eaLnBrk="1" hangingPunct="1"/>
            <a:r>
              <a:rPr lang="zh-CN" altLang="en-US" sz="2400" b="1">
                <a:solidFill>
                  <a:srgbClr val="7F7F7F"/>
                </a:solidFill>
                <a:latin typeface="微软雅黑" panose="020B0503020204020204" pitchFamily="34" charset="-122"/>
                <a:sym typeface="+mn-ea"/>
              </a:rPr>
              <a:t>“道德无用论”</a:t>
            </a:r>
            <a:endParaRPr lang="zh-CN" altLang="en-US" sz="2400" b="1">
              <a:solidFill>
                <a:srgbClr val="7F7F7F"/>
              </a:solidFill>
              <a:latin typeface="微软雅黑" panose="020B0503020204020204" pitchFamily="34" charset="-122"/>
              <a:sym typeface="+mn-ea"/>
            </a:endParaRPr>
          </a:p>
        </p:txBody>
      </p:sp>
      <p:grpSp>
        <p:nvGrpSpPr>
          <p:cNvPr id="37891" name="组合 12"/>
          <p:cNvGrpSpPr/>
          <p:nvPr/>
        </p:nvGrpSpPr>
        <p:grpSpPr bwMode="auto">
          <a:xfrm>
            <a:off x="990600" y="2197735"/>
            <a:ext cx="2797810" cy="2519680"/>
            <a:chOff x="2122171" y="135930"/>
            <a:chExt cx="1639919" cy="1565678"/>
          </a:xfrm>
        </p:grpSpPr>
        <p:sp>
          <p:nvSpPr>
            <p:cNvPr id="7" name="椭圆 6"/>
            <p:cNvSpPr>
              <a:spLocks noChangeAspect="1"/>
            </p:cNvSpPr>
            <p:nvPr/>
          </p:nvSpPr>
          <p:spPr>
            <a:xfrm>
              <a:off x="2122171" y="135930"/>
              <a:ext cx="1565770" cy="1565678"/>
            </a:xfrm>
            <a:prstGeom prst="ellipse">
              <a:avLst/>
            </a:prstGeom>
            <a:noFill/>
            <a:ln w="12700" cap="flat" cmpd="sng" algn="ctr">
              <a:solidFill>
                <a:srgbClr val="D78D02">
                  <a:alpha val="50000"/>
                </a:srgbClr>
              </a:solidFill>
              <a:prstDash val="solid"/>
              <a:miter lim="800000"/>
            </a:ln>
            <a:effectLst/>
          </p:spPr>
          <p:txBody>
            <a:bodyPr anchor="ctr"/>
            <a:p>
              <a:pPr algn="ctr" eaLnBrk="1" fontAlgn="auto" hangingPunct="1">
                <a:spcBef>
                  <a:spcPts val="0"/>
                </a:spcBef>
                <a:spcAft>
                  <a:spcPts val="0"/>
                </a:spcAft>
                <a:defRPr/>
              </a:pPr>
              <a:endParaRPr lang="zh-CN" altLang="en-US" kern="0">
                <a:solidFill>
                  <a:prstClr val="white"/>
                </a:solidFill>
              </a:endParaRPr>
            </a:p>
          </p:txBody>
        </p:sp>
        <p:sp>
          <p:nvSpPr>
            <p:cNvPr id="8" name="椭圆 7"/>
            <p:cNvSpPr>
              <a:spLocks noChangeAspect="1"/>
            </p:cNvSpPr>
            <p:nvPr/>
          </p:nvSpPr>
          <p:spPr bwMode="auto">
            <a:xfrm>
              <a:off x="2264289" y="1408739"/>
              <a:ext cx="250870" cy="252090"/>
            </a:xfrm>
            <a:prstGeom prst="ellipse">
              <a:avLst/>
            </a:prstGeom>
            <a:solidFill>
              <a:srgbClr val="FFC000"/>
            </a:solidFill>
            <a:ln w="63500">
              <a:solidFill>
                <a:srgbClr val="DCE0E4"/>
              </a:solidFill>
              <a:miter lim="800000"/>
            </a:ln>
            <a:effectLst>
              <a:outerShdw dist="50800" dir="2700000" algn="tl" rotWithShape="0">
                <a:srgbClr val="808080">
                  <a:alpha val="29999"/>
                </a:srgbClr>
              </a:outerShdw>
            </a:effectLst>
          </p:spPr>
          <p:txBody>
            <a:bodyPr anchor="ctr"/>
            <a:p>
              <a:pPr algn="ctr" eaLnBrk="1" fontAlgn="auto" hangingPunct="1">
                <a:spcBef>
                  <a:spcPts val="0"/>
                </a:spcBef>
                <a:spcAft>
                  <a:spcPts val="0"/>
                </a:spcAft>
                <a:defRPr/>
              </a:pPr>
              <a:endParaRPr lang="zh-CN" altLang="en-US" kern="0">
                <a:solidFill>
                  <a:prstClr val="white"/>
                </a:solidFill>
              </a:endParaRPr>
            </a:p>
          </p:txBody>
        </p:sp>
        <p:sp>
          <p:nvSpPr>
            <p:cNvPr id="9" name="椭圆 8"/>
            <p:cNvSpPr>
              <a:spLocks noChangeAspect="1" noChangeArrowheads="1"/>
            </p:cNvSpPr>
            <p:nvPr/>
          </p:nvSpPr>
          <p:spPr bwMode="auto">
            <a:xfrm>
              <a:off x="3509985" y="510358"/>
              <a:ext cx="252105" cy="253326"/>
            </a:xfrm>
            <a:prstGeom prst="ellipse">
              <a:avLst/>
            </a:prstGeom>
            <a:solidFill>
              <a:srgbClr val="FFC000"/>
            </a:solidFill>
            <a:ln w="63500">
              <a:noFill/>
              <a:miter lim="800000"/>
            </a:ln>
            <a:effectLst>
              <a:outerShdw dist="50800" dir="2700000" algn="tl" rotWithShape="0">
                <a:srgbClr val="808080">
                  <a:alpha val="29999"/>
                </a:srgbClr>
              </a:outerShdw>
            </a:effectLst>
          </p:spPr>
          <p:txBody>
            <a:bodyPr anchor="ctr"/>
            <a:p>
              <a:pPr algn="ctr" eaLnBrk="1" fontAlgn="auto" hangingPunct="1">
                <a:spcBef>
                  <a:spcPts val="0"/>
                </a:spcBef>
                <a:spcAft>
                  <a:spcPts val="0"/>
                </a:spcAft>
                <a:defRPr/>
              </a:pPr>
              <a:endParaRPr lang="zh-CN" altLang="en-US" kern="0">
                <a:solidFill>
                  <a:prstClr val="white"/>
                </a:solidFill>
              </a:endParaRPr>
            </a:p>
          </p:txBody>
        </p:sp>
        <p:sp>
          <p:nvSpPr>
            <p:cNvPr id="10" name="椭圆 9"/>
            <p:cNvSpPr>
              <a:spLocks noChangeAspect="1" noChangeArrowheads="1"/>
            </p:cNvSpPr>
            <p:nvPr/>
          </p:nvSpPr>
          <p:spPr bwMode="auto">
            <a:xfrm>
              <a:off x="2323608" y="337355"/>
              <a:ext cx="1162897" cy="1162829"/>
            </a:xfrm>
            <a:prstGeom prst="ellipse">
              <a:avLst/>
            </a:prstGeom>
            <a:solidFill>
              <a:srgbClr val="FFC000"/>
            </a:solidFill>
            <a:ln w="25400">
              <a:noFill/>
              <a:miter lim="800000"/>
            </a:ln>
            <a:effectLst>
              <a:outerShdw dist="50800" dir="2700000" algn="tl" rotWithShape="0">
                <a:srgbClr val="808080">
                  <a:alpha val="29999"/>
                </a:srgbClr>
              </a:outerShdw>
            </a:effectLst>
          </p:spPr>
          <p:txBody>
            <a:bodyPr anchor="ctr"/>
            <a:p>
              <a:pPr algn="ctr" eaLnBrk="1" fontAlgn="auto" hangingPunct="1">
                <a:spcBef>
                  <a:spcPts val="0"/>
                </a:spcBef>
                <a:spcAft>
                  <a:spcPts val="0"/>
                </a:spcAft>
                <a:defRPr/>
              </a:pPr>
              <a:endParaRPr lang="zh-CN" altLang="en-US" kern="0">
                <a:solidFill>
                  <a:prstClr val="white"/>
                </a:solidFill>
              </a:endParaRPr>
            </a:p>
          </p:txBody>
        </p:sp>
      </p:grpSp>
      <p:sp>
        <p:nvSpPr>
          <p:cNvPr id="37892" name="文本框 2"/>
          <p:cNvSpPr txBox="1">
            <a:spLocks noChangeArrowheads="1"/>
          </p:cNvSpPr>
          <p:nvPr/>
        </p:nvSpPr>
        <p:spPr bwMode="auto">
          <a:xfrm>
            <a:off x="1643380" y="2829560"/>
            <a:ext cx="1677035" cy="1198880"/>
          </a:xfrm>
          <a:prstGeom prst="rect">
            <a:avLst/>
          </a:prstGeom>
          <a:noFill/>
          <a:ln w="9525">
            <a:noFill/>
            <a:miter lim="800000"/>
          </a:ln>
        </p:spPr>
        <p:txBody>
          <a:bodyPr wrap="square">
            <a:spAutoFit/>
          </a:bodyPr>
          <a:p>
            <a:pPr algn="ctr" eaLnBrk="1" hangingPunct="1">
              <a:buFont typeface="Arial" panose="020B0604020202020204" pitchFamily="34" charset="0"/>
              <a:buNone/>
            </a:pPr>
            <a:r>
              <a:rPr lang="zh-CN" altLang="en-US" sz="2400" b="1">
                <a:solidFill>
                  <a:schemeClr val="bg1"/>
                </a:solidFill>
                <a:latin typeface="Arial" panose="020B0604020202020204" pitchFamily="34" charset="0"/>
              </a:rPr>
              <a:t>反对两种极端的看法</a:t>
            </a:r>
            <a:endParaRPr lang="zh-CN" altLang="en-US" sz="2400" b="1">
              <a:solidFill>
                <a:schemeClr val="bg1"/>
              </a:solidFill>
              <a:latin typeface="Arial" panose="020B0604020202020204" pitchFamily="34" charset="0"/>
            </a:endParaRPr>
          </a:p>
        </p:txBody>
      </p:sp>
      <p:cxnSp>
        <p:nvCxnSpPr>
          <p:cNvPr id="12" name="直接连接符 32"/>
          <p:cNvCxnSpPr/>
          <p:nvPr/>
        </p:nvCxnSpPr>
        <p:spPr>
          <a:xfrm>
            <a:off x="4391025" y="3933825"/>
            <a:ext cx="5667375" cy="0"/>
          </a:xfrm>
          <a:prstGeom prst="line">
            <a:avLst/>
          </a:prstGeom>
          <a:ln w="38100">
            <a:solidFill>
              <a:srgbClr val="D6A300"/>
            </a:solidFill>
            <a:prstDash val="dash"/>
          </a:ln>
        </p:spPr>
        <p:style>
          <a:lnRef idx="1">
            <a:schemeClr val="accent1"/>
          </a:lnRef>
          <a:fillRef idx="0">
            <a:schemeClr val="accent1"/>
          </a:fillRef>
          <a:effectRef idx="0">
            <a:schemeClr val="accent1"/>
          </a:effectRef>
          <a:fontRef idx="minor">
            <a:schemeClr val="tx1"/>
          </a:fontRef>
        </p:style>
      </p:cxnSp>
      <p:sp>
        <p:nvSpPr>
          <p:cNvPr id="37894" name="文本框 33"/>
          <p:cNvSpPr txBox="1">
            <a:spLocks noChangeArrowheads="1"/>
          </p:cNvSpPr>
          <p:nvPr>
            <p:custDataLst>
              <p:tags r:id="rId1"/>
            </p:custDataLst>
          </p:nvPr>
        </p:nvSpPr>
        <p:spPr bwMode="auto">
          <a:xfrm>
            <a:off x="4200525" y="2044700"/>
            <a:ext cx="833438" cy="476250"/>
          </a:xfrm>
          <a:prstGeom prst="rect">
            <a:avLst/>
          </a:prstGeom>
          <a:noFill/>
          <a:ln w="9525">
            <a:noFill/>
            <a:miter lim="800000"/>
          </a:ln>
        </p:spPr>
        <p:txBody>
          <a:bodyPr/>
          <a:p>
            <a:pPr algn="ctr" eaLnBrk="1" hangingPunct="1"/>
            <a:r>
              <a:rPr lang="en-US" altLang="zh-CN" sz="2400" b="1">
                <a:solidFill>
                  <a:srgbClr val="D6A300"/>
                </a:solidFill>
                <a:latin typeface="Arial" panose="020B0604020202020204" pitchFamily="34" charset="0"/>
                <a:sym typeface="Arial" panose="020B0604020202020204" pitchFamily="34" charset="0"/>
              </a:rPr>
              <a:t>01</a:t>
            </a:r>
            <a:endParaRPr lang="en-US" altLang="zh-CN" sz="2400" b="1">
              <a:solidFill>
                <a:srgbClr val="D6A300"/>
              </a:solidFill>
              <a:latin typeface="Arial" panose="020B0604020202020204" pitchFamily="34" charset="0"/>
              <a:sym typeface="Arial" panose="020B0604020202020204" pitchFamily="34" charset="0"/>
            </a:endParaRPr>
          </a:p>
        </p:txBody>
      </p:sp>
      <p:sp>
        <p:nvSpPr>
          <p:cNvPr id="37895" name="文本框 3"/>
          <p:cNvSpPr txBox="1">
            <a:spLocks noChangeArrowheads="1"/>
          </p:cNvSpPr>
          <p:nvPr/>
        </p:nvSpPr>
        <p:spPr bwMode="auto">
          <a:xfrm>
            <a:off x="4811713" y="3989388"/>
            <a:ext cx="5246687" cy="1863725"/>
          </a:xfrm>
          <a:prstGeom prst="rect">
            <a:avLst/>
          </a:prstGeom>
          <a:noFill/>
          <a:ln w="9525">
            <a:noFill/>
            <a:miter lim="800000"/>
          </a:ln>
        </p:spPr>
        <p:txBody>
          <a:bodyPr>
            <a:spAutoFit/>
          </a:bodyPr>
          <a:p>
            <a:pPr algn="just" eaLnBrk="1" hangingPunct="1">
              <a:lnSpc>
                <a:spcPct val="120000"/>
              </a:lnSpc>
              <a:spcBef>
                <a:spcPts val="1400"/>
              </a:spcBef>
              <a:buFont typeface="Wingdings" panose="05000000000000000000" pitchFamily="2" charset="2"/>
              <a:buNone/>
            </a:pPr>
            <a:r>
              <a:rPr lang="zh-CN" altLang="en-US" sz="2400">
                <a:latin typeface="宋体" panose="02010600030101010101" pitchFamily="2" charset="-122"/>
                <a:ea typeface="宋体" panose="02010600030101010101" pitchFamily="2" charset="-122"/>
              </a:rPr>
              <a:t>这种观点忽视了道德作为上层建筑的重要组成部分。片面强调其消极方面，或从根本上忽视其积极方面的存在，必然不利于道德作用的发挥。</a:t>
            </a:r>
            <a:endParaRPr lang="zh-CN" altLang="en-US" sz="2400">
              <a:latin typeface="宋体" panose="02010600030101010101" pitchFamily="2" charset="-122"/>
              <a:ea typeface="宋体" panose="02010600030101010101" pitchFamily="2" charset="-122"/>
            </a:endParaRPr>
          </a:p>
        </p:txBody>
      </p:sp>
      <p:sp>
        <p:nvSpPr>
          <p:cNvPr id="37896" name="文本框 15"/>
          <p:cNvSpPr txBox="1">
            <a:spLocks noChangeArrowheads="1"/>
          </p:cNvSpPr>
          <p:nvPr>
            <p:custDataLst>
              <p:tags r:id="rId2"/>
            </p:custDataLst>
          </p:nvPr>
        </p:nvSpPr>
        <p:spPr bwMode="auto">
          <a:xfrm>
            <a:off x="4129088" y="4040188"/>
            <a:ext cx="835025" cy="476250"/>
          </a:xfrm>
          <a:prstGeom prst="rect">
            <a:avLst/>
          </a:prstGeom>
          <a:noFill/>
          <a:ln w="9525">
            <a:noFill/>
            <a:miter lim="800000"/>
          </a:ln>
        </p:spPr>
        <p:txBody>
          <a:bodyPr/>
          <a:p>
            <a:pPr algn="ctr" eaLnBrk="1" hangingPunct="1"/>
            <a:r>
              <a:rPr lang="en-US" altLang="zh-CN" sz="2400" b="1">
                <a:solidFill>
                  <a:srgbClr val="D6A300"/>
                </a:solidFill>
                <a:latin typeface="Arial" panose="020B0604020202020204" pitchFamily="34" charset="0"/>
                <a:sym typeface="Arial" panose="020B0604020202020204" pitchFamily="34" charset="0"/>
              </a:rPr>
              <a:t>02</a:t>
            </a:r>
            <a:endParaRPr lang="en-US" altLang="zh-CN" sz="2400" b="1">
              <a:solidFill>
                <a:srgbClr val="D6A300"/>
              </a:solidFill>
              <a:latin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26686" b="40338"/>
          <a:stretch>
            <a:fillRect/>
          </a:stretch>
        </p:blipFill>
        <p:spPr>
          <a:xfrm>
            <a:off x="-14068" y="2641717"/>
            <a:ext cx="12206068" cy="4265385"/>
          </a:xfrm>
          <a:prstGeom prst="rect">
            <a:avLst/>
          </a:prstGeom>
        </p:spPr>
      </p:pic>
      <p:sp>
        <p:nvSpPr>
          <p:cNvPr id="34" name="矩形 33"/>
          <p:cNvSpPr/>
          <p:nvPr/>
        </p:nvSpPr>
        <p:spPr>
          <a:xfrm>
            <a:off x="-13200" y="4686400"/>
            <a:ext cx="12205199" cy="2218123"/>
          </a:xfrm>
          <a:prstGeom prst="rect">
            <a:avLst/>
          </a:prstGeom>
          <a:gradFill flip="none" rotWithShape="1">
            <a:gsLst>
              <a:gs pos="36000">
                <a:srgbClr val="214FB3">
                  <a:alpha val="0"/>
                </a:srgbClr>
              </a:gs>
              <a:gs pos="83000">
                <a:srgbClr val="214FB3"/>
              </a:gs>
            </a:gsLst>
            <a:lin ang="5400000" scaled="1"/>
            <a:tileRect/>
          </a:gradFill>
          <a:effectLst/>
        </p:spPr>
        <p:txBody>
          <a:bodyPr wrap="square" rtlCol="0" anchor="ctr">
            <a:spAutoFit/>
          </a:bodyPr>
          <a:lstStyle/>
          <a:p>
            <a:pPr indent="0" algn="ctr"/>
            <a:endParaRPr lang="zh-CN" altLang="en-US" sz="2400" b="1" dirty="0">
              <a:solidFill>
                <a:schemeClr val="tx1">
                  <a:lumMod val="85000"/>
                  <a:lumOff val="15000"/>
                </a:schemeClr>
              </a:solidFill>
              <a:latin typeface="方正苏新诗柳楷简体" panose="02000000000000000000" pitchFamily="2" charset="-122"/>
              <a:ea typeface="方正苏新诗柳楷简体" panose="02000000000000000000" pitchFamily="2" charset="-122"/>
            </a:endParaRPr>
          </a:p>
        </p:txBody>
      </p:sp>
      <p:sp>
        <p:nvSpPr>
          <p:cNvPr id="33" name="矩形 32"/>
          <p:cNvSpPr/>
          <p:nvPr/>
        </p:nvSpPr>
        <p:spPr>
          <a:xfrm>
            <a:off x="-372196" y="2641717"/>
            <a:ext cx="12564195" cy="3957573"/>
          </a:xfrm>
          <a:prstGeom prst="rect">
            <a:avLst/>
          </a:prstGeom>
          <a:gradFill flip="none" rotWithShape="1">
            <a:gsLst>
              <a:gs pos="36000">
                <a:srgbClr val="F9F9F9">
                  <a:alpha val="0"/>
                </a:srgbClr>
              </a:gs>
              <a:gs pos="100000">
                <a:srgbClr val="F9F9F9"/>
              </a:gs>
            </a:gsLst>
            <a:lin ang="16200000" scaled="1"/>
            <a:tileRect/>
          </a:gradFill>
          <a:effectLst/>
        </p:spPr>
        <p:txBody>
          <a:bodyPr wrap="square" rtlCol="0" anchor="ctr">
            <a:spAutoFit/>
          </a:bodyPr>
          <a:lstStyle/>
          <a:p>
            <a:pPr indent="0" algn="ctr"/>
            <a:endParaRPr lang="zh-CN" altLang="en-US" sz="2400" b="1" dirty="0">
              <a:solidFill>
                <a:schemeClr val="tx1">
                  <a:lumMod val="85000"/>
                  <a:lumOff val="15000"/>
                </a:schemeClr>
              </a:solidFill>
              <a:latin typeface="方正苏新诗柳楷简体" panose="02000000000000000000" pitchFamily="2" charset="-122"/>
              <a:ea typeface="方正苏新诗柳楷简体" panose="02000000000000000000" pitchFamily="2" charset="-122"/>
            </a:endParaRPr>
          </a:p>
        </p:txBody>
      </p:sp>
      <p:sp>
        <p:nvSpPr>
          <p:cNvPr id="7" name="文本框 6"/>
          <p:cNvSpPr txBox="1"/>
          <p:nvPr/>
        </p:nvSpPr>
        <p:spPr>
          <a:xfrm>
            <a:off x="1246188" y="2064009"/>
            <a:ext cx="9648825" cy="400110"/>
          </a:xfrm>
          <a:prstGeom prst="rect">
            <a:avLst/>
          </a:prstGeom>
          <a:noFill/>
        </p:spPr>
        <p:txBody>
          <a:bodyPr wrap="square" rtlCol="0">
            <a:spAutoFit/>
          </a:bodyPr>
          <a:lstStyle/>
          <a:p>
            <a:pPr algn="ct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人类道德演变的总体趋势是前进、上升的，但其具体过程也具有一定的曲折性特点。</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031631" y="4070516"/>
            <a:ext cx="1718188" cy="1082459"/>
            <a:chOff x="1031631" y="4213361"/>
            <a:chExt cx="1718188" cy="1082459"/>
          </a:xfrm>
        </p:grpSpPr>
        <p:sp>
          <p:nvSpPr>
            <p:cNvPr id="38" name="文本框 37"/>
            <p:cNvSpPr txBox="1"/>
            <p:nvPr/>
          </p:nvSpPr>
          <p:spPr>
            <a:xfrm>
              <a:off x="1031631" y="4538690"/>
              <a:ext cx="1655280" cy="757130"/>
            </a:xfrm>
            <a:prstGeom prst="rect">
              <a:avLst/>
            </a:prstGeom>
            <a:noFill/>
          </p:spPr>
          <p:txBody>
            <a:bodyPr wrap="square" rtlCol="0">
              <a:spAutoFit/>
            </a:bodyPr>
            <a:lstStyle/>
            <a:p>
              <a:pPr marL="36195">
                <a:lnSpc>
                  <a:spcPct val="120000"/>
                </a:lnSpc>
                <a:buClr>
                  <a:srgbClr val="56A6BA"/>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人类道德的最初形态</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031631" y="4213361"/>
              <a:ext cx="1718188"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原始社会道德</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137410" y="3723064"/>
            <a:ext cx="1718188" cy="1414858"/>
            <a:chOff x="3137411" y="3870461"/>
            <a:chExt cx="1718188" cy="1414858"/>
          </a:xfrm>
        </p:grpSpPr>
        <p:sp>
          <p:nvSpPr>
            <p:cNvPr id="40" name="文本框 39"/>
            <p:cNvSpPr txBox="1"/>
            <p:nvPr/>
          </p:nvSpPr>
          <p:spPr>
            <a:xfrm>
              <a:off x="3137411" y="4195790"/>
              <a:ext cx="1655280" cy="1089529"/>
            </a:xfrm>
            <a:prstGeom prst="rect">
              <a:avLst/>
            </a:prstGeom>
            <a:noFill/>
          </p:spPr>
          <p:txBody>
            <a:bodyPr wrap="square" rtlCol="0">
              <a:spAutoFit/>
            </a:bodyPr>
            <a:lstStyle/>
            <a:p>
              <a:pPr marL="36195">
                <a:lnSpc>
                  <a:spcPct val="120000"/>
                </a:lnSpc>
                <a:buClr>
                  <a:srgbClr val="5EC584"/>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人类第一个完整意义上的道德形态</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3137411" y="3870461"/>
              <a:ext cx="1718188"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奴隶社会道德</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5243189" y="3430215"/>
            <a:ext cx="1718188" cy="1082459"/>
            <a:chOff x="5243190" y="3504701"/>
            <a:chExt cx="1718188" cy="1082459"/>
          </a:xfrm>
        </p:grpSpPr>
        <p:sp>
          <p:nvSpPr>
            <p:cNvPr id="42" name="文本框 41"/>
            <p:cNvSpPr txBox="1"/>
            <p:nvPr/>
          </p:nvSpPr>
          <p:spPr>
            <a:xfrm>
              <a:off x="5243190" y="3830030"/>
              <a:ext cx="1655280" cy="757130"/>
            </a:xfrm>
            <a:prstGeom prst="rect">
              <a:avLst/>
            </a:prstGeom>
            <a:noFill/>
          </p:spPr>
          <p:txBody>
            <a:bodyPr wrap="square" rtlCol="0">
              <a:spAutoFit/>
            </a:bodyPr>
            <a:lstStyle/>
            <a:p>
              <a:pPr marL="36195">
                <a:lnSpc>
                  <a:spcPct val="120000"/>
                </a:lnSpc>
                <a:buClr>
                  <a:srgbClr val="69C64A"/>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维护宗法等级关系</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5243190" y="3504701"/>
              <a:ext cx="1718188"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封建社会道德</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7348968" y="3105910"/>
            <a:ext cx="1718188" cy="1414858"/>
            <a:chOff x="7348969" y="3150371"/>
            <a:chExt cx="1718188" cy="1414858"/>
          </a:xfrm>
        </p:grpSpPr>
        <p:sp>
          <p:nvSpPr>
            <p:cNvPr id="44" name="文本框 43"/>
            <p:cNvSpPr txBox="1"/>
            <p:nvPr/>
          </p:nvSpPr>
          <p:spPr>
            <a:xfrm>
              <a:off x="7348969" y="3475700"/>
              <a:ext cx="1655280" cy="1089529"/>
            </a:xfrm>
            <a:prstGeom prst="rect">
              <a:avLst/>
            </a:prstGeom>
            <a:noFill/>
          </p:spPr>
          <p:txBody>
            <a:bodyPr wrap="square" rtlCol="0">
              <a:spAutoFit/>
            </a:bodyPr>
            <a:lstStyle/>
            <a:p>
              <a:pPr marL="36195">
                <a:lnSpc>
                  <a:spcPct val="120000"/>
                </a:lnSpc>
                <a:buClr>
                  <a:srgbClr val="BCE047"/>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以个人主义、利己主义为核心</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7348969" y="3150371"/>
              <a:ext cx="1718188"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资本主义道德</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9454749" y="2789916"/>
            <a:ext cx="1718188" cy="1082459"/>
            <a:chOff x="9454749" y="2789916"/>
            <a:chExt cx="1718188" cy="1082459"/>
          </a:xfrm>
        </p:grpSpPr>
        <p:sp>
          <p:nvSpPr>
            <p:cNvPr id="47" name="文本框 46"/>
            <p:cNvSpPr txBox="1"/>
            <p:nvPr/>
          </p:nvSpPr>
          <p:spPr>
            <a:xfrm>
              <a:off x="9454749" y="3115245"/>
              <a:ext cx="1655280" cy="757130"/>
            </a:xfrm>
            <a:prstGeom prst="rect">
              <a:avLst/>
            </a:prstGeom>
            <a:noFill/>
          </p:spPr>
          <p:txBody>
            <a:bodyPr wrap="square" rtlCol="0">
              <a:spAutoFit/>
            </a:bodyPr>
            <a:lstStyle/>
            <a:p>
              <a:pPr marL="36195">
                <a:lnSpc>
                  <a:spcPct val="120000"/>
                </a:lnSpc>
                <a:buClr>
                  <a:srgbClr val="EE7E42"/>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共产主义道德的初级形态</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9454749" y="2789916"/>
              <a:ext cx="1718188"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社会主义道德</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35" name="文本框 34"/>
          <p:cNvSpPr txBox="1"/>
          <p:nvPr/>
        </p:nvSpPr>
        <p:spPr>
          <a:xfrm>
            <a:off x="4158615" y="6246876"/>
            <a:ext cx="3874770" cy="400110"/>
          </a:xfrm>
          <a:prstGeom prst="rect">
            <a:avLst/>
          </a:prstGeom>
          <a:noFill/>
        </p:spPr>
        <p:txBody>
          <a:bodyPr wrap="squar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人类道德发展形态及其基本特征</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5" name="直接连接符 4"/>
          <p:cNvCxnSpPr/>
          <p:nvPr/>
        </p:nvCxnSpPr>
        <p:spPr>
          <a:xfrm flipH="1">
            <a:off x="1031631" y="4070516"/>
            <a:ext cx="20096" cy="1682102"/>
          </a:xfrm>
          <a:prstGeom prst="line">
            <a:avLst/>
          </a:prstGeom>
          <a:ln w="127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3112692" y="3751951"/>
            <a:ext cx="0" cy="1626935"/>
          </a:xfrm>
          <a:prstGeom prst="line">
            <a:avLst/>
          </a:prstGeom>
          <a:ln w="127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5230518" y="3436964"/>
            <a:ext cx="0" cy="1987321"/>
          </a:xfrm>
          <a:prstGeom prst="line">
            <a:avLst/>
          </a:prstGeom>
          <a:ln w="127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348742" y="3105910"/>
            <a:ext cx="0" cy="2101499"/>
          </a:xfrm>
          <a:prstGeom prst="line">
            <a:avLst/>
          </a:prstGeom>
          <a:ln w="127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9455305" y="2781040"/>
            <a:ext cx="0" cy="1955553"/>
          </a:xfrm>
          <a:prstGeom prst="line">
            <a:avLst/>
          </a:prstGeom>
          <a:ln w="12700">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96" y="46713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77165" y="1365885"/>
            <a:ext cx="8101965"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（三）社会主义道德是崭新类型的</a:t>
            </a:r>
            <a:r>
              <a:rPr lang="zh-CN" altLang="en-US" sz="3200" b="1" dirty="0">
                <a:solidFill>
                  <a:srgbClr val="C00000"/>
                </a:solidFill>
                <a:latin typeface="微软雅黑" panose="020B0503020204020204" pitchFamily="34" charset="-122"/>
                <a:ea typeface="微软雅黑" panose="020B0503020204020204" pitchFamily="34" charset="-122"/>
              </a:rPr>
              <a:t>道德</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0"/>
                            </p:stCondLst>
                            <p:childTnLst>
                              <p:par>
                                <p:cTn id="9" presetID="22" presetClass="entr" presetSubtype="4" fill="hold" grpId="0" nodeType="afterEffect">
                                  <p:stCondLst>
                                    <p:cond delay="75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par>
                                <p:cTn id="12" presetID="10" presetClass="entr" presetSubtype="0" fill="hold" grpId="0" nodeType="withEffect">
                                  <p:stCondLst>
                                    <p:cond delay="0"/>
                                  </p:stCondLst>
                                  <p:iterate type="lt">
                                    <p:tmPct val="10000"/>
                                  </p:iterate>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par>
                          <p:cTn id="15" fill="hold">
                            <p:stCondLst>
                              <p:cond delay="125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75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down)">
                                      <p:cBhvr>
                                        <p:cTn id="26" dur="500"/>
                                        <p:tgtEl>
                                          <p:spTgt spid="54"/>
                                        </p:tgtEl>
                                      </p:cBhvr>
                                    </p:animEffect>
                                  </p:childTnLst>
                                </p:cTn>
                              </p:par>
                            </p:childTnLst>
                          </p:cTn>
                        </p:par>
                        <p:par>
                          <p:cTn id="27" fill="hold">
                            <p:stCondLst>
                              <p:cond delay="275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250"/>
                            </p:stCondLst>
                            <p:childTnLst>
                              <p:par>
                                <p:cTn id="32" presetID="22" presetClass="entr" presetSubtype="4" fill="hold"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down)">
                                      <p:cBhvr>
                                        <p:cTn id="34" dur="500"/>
                                        <p:tgtEl>
                                          <p:spTgt spid="55"/>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4250"/>
                            </p:stCondLst>
                            <p:childTnLst>
                              <p:par>
                                <p:cTn id="40" presetID="22" presetClass="entr" presetSubtype="4"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down)">
                                      <p:cBhvr>
                                        <p:cTn id="42" dur="500"/>
                                        <p:tgtEl>
                                          <p:spTgt spid="57"/>
                                        </p:tgtEl>
                                      </p:cBhvr>
                                    </p:animEffect>
                                  </p:childTnLst>
                                </p:cTn>
                              </p:par>
                            </p:childTnLst>
                          </p:cTn>
                        </p:par>
                        <p:par>
                          <p:cTn id="43" fill="hold">
                            <p:stCondLst>
                              <p:cond delay="475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5250"/>
                            </p:stCondLst>
                            <p:childTnLst>
                              <p:par>
                                <p:cTn id="48" presetID="22" presetClass="entr" presetSubtype="4" fill="hold" nodeType="after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ipe(down)">
                                      <p:cBhvr>
                                        <p:cTn id="50" dur="500"/>
                                        <p:tgtEl>
                                          <p:spTgt spid="59"/>
                                        </p:tgtEl>
                                      </p:cBhvr>
                                    </p:animEffect>
                                  </p:childTnLst>
                                </p:cTn>
                              </p:par>
                            </p:childTnLst>
                          </p:cTn>
                        </p:par>
                        <p:par>
                          <p:cTn id="51" fill="hold">
                            <p:stCondLst>
                              <p:cond delay="575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 cstate="print"/>
          <a:srcRect b="35210"/>
          <a:stretch>
            <a:fillRect/>
          </a:stretch>
        </p:blipFill>
        <p:spPr>
          <a:xfrm>
            <a:off x="715901" y="1988195"/>
            <a:ext cx="4313668" cy="2703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6082" name="文本框 2"/>
          <p:cNvSpPr txBox="1"/>
          <p:nvPr/>
        </p:nvSpPr>
        <p:spPr>
          <a:xfrm>
            <a:off x="5613400" y="1599565"/>
            <a:ext cx="5544185" cy="3969385"/>
          </a:xfrm>
          <a:prstGeom prst="rect">
            <a:avLst/>
          </a:prstGeom>
          <a:noFill/>
          <a:ln w="9525">
            <a:noFill/>
          </a:ln>
        </p:spPr>
        <p:txBody>
          <a:bodyPr wrap="square" anchor="t" anchorCtr="0">
            <a:spAutoFit/>
          </a:bodyPr>
          <a:p>
            <a:pPr algn="just">
              <a:lnSpc>
                <a:spcPct val="150000"/>
              </a:lnSpc>
              <a:spcBef>
                <a:spcPts val="1400"/>
              </a:spcBef>
            </a:pP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社会主义和共产主义道德，是人类道德合乎规律发展的必然产物</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是人类道德发展史上的一种崭新类型的道德，是对人类道德传统的批判与继承，并必然随着社会的进步和实践的发展而与时俱进。</a:t>
            </a:r>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矩形 7"/>
          <p:cNvSpPr>
            <a:spLocks noChangeArrowheads="1"/>
          </p:cNvSpPr>
          <p:nvPr/>
        </p:nvSpPr>
        <p:spPr bwMode="auto">
          <a:xfrm>
            <a:off x="1026795" y="1914525"/>
            <a:ext cx="53752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200000"/>
              </a:lnSpc>
              <a:spcBef>
                <a:spcPct val="0"/>
              </a:spcBef>
              <a:buFontTx/>
              <a:buNone/>
            </a:pPr>
            <a:r>
              <a:rPr lang="zh-CN" sz="4000" b="1" dirty="0">
                <a:solidFill>
                  <a:srgbClr val="000000"/>
                </a:solidFill>
                <a:latin typeface="微软雅黑" panose="020B0503020204020204" pitchFamily="34" charset="-122"/>
              </a:rPr>
              <a:t>道德是什么？</a:t>
            </a:r>
            <a:endParaRPr lang="zh-CN" sz="4000" b="1" dirty="0">
              <a:solidFill>
                <a:srgbClr val="000000"/>
              </a:solidFill>
              <a:latin typeface="微软雅黑" panose="020B0503020204020204" pitchFamily="34" charset="-122"/>
            </a:endParaRPr>
          </a:p>
          <a:p>
            <a:pPr algn="ctr" eaLnBrk="1" hangingPunct="1">
              <a:lnSpc>
                <a:spcPct val="200000"/>
              </a:lnSpc>
              <a:spcBef>
                <a:spcPct val="0"/>
              </a:spcBef>
              <a:buFontTx/>
              <a:buNone/>
            </a:pPr>
            <a:r>
              <a:rPr lang="zh-CN" sz="4000" b="1" dirty="0">
                <a:solidFill>
                  <a:srgbClr val="C00000"/>
                </a:solidFill>
                <a:latin typeface="微软雅黑" panose="020B0503020204020204" pitchFamily="34" charset="-122"/>
              </a:rPr>
              <a:t>道德为什么如此重要？</a:t>
            </a:r>
            <a:endParaRPr lang="zh-CN" sz="4000" b="1" dirty="0">
              <a:solidFill>
                <a:srgbClr val="C00000"/>
              </a:solidFill>
              <a:latin typeface="微软雅黑" panose="020B0503020204020204" pitchFamily="34" charset="-122"/>
            </a:endParaRPr>
          </a:p>
          <a:p>
            <a:pPr algn="ctr" eaLnBrk="1" hangingPunct="1">
              <a:lnSpc>
                <a:spcPct val="200000"/>
              </a:lnSpc>
              <a:spcBef>
                <a:spcPct val="0"/>
              </a:spcBef>
              <a:buFontTx/>
              <a:buNone/>
            </a:pPr>
            <a:r>
              <a:rPr lang="zh-CN" sz="4000" b="1" dirty="0">
                <a:solidFill>
                  <a:srgbClr val="000000"/>
                </a:solidFill>
                <a:latin typeface="微软雅黑" panose="020B0503020204020204" pitchFamily="34" charset="-122"/>
              </a:rPr>
              <a:t>为什么要做个好人？</a:t>
            </a:r>
            <a:endParaRPr lang="zh-CN" altLang="zh-CN" sz="4000" b="1" dirty="0">
              <a:solidFill>
                <a:srgbClr val="000000"/>
              </a:solidFill>
              <a:latin typeface="微软雅黑" panose="020B0503020204020204" pitchFamily="34" charset="-122"/>
            </a:endParaRPr>
          </a:p>
        </p:txBody>
      </p:sp>
      <p:pic>
        <p:nvPicPr>
          <p:cNvPr id="27649" name="Picture 5" descr="A600075931226851200000"/>
          <p:cNvPicPr>
            <a:picLocks noChangeAspect="1" noChangeArrowheads="1"/>
          </p:cNvPicPr>
          <p:nvPr/>
        </p:nvPicPr>
        <p:blipFill>
          <a:blip r:embed="rId1"/>
          <a:srcRect t="858" b="8963"/>
          <a:stretch>
            <a:fillRect/>
          </a:stretch>
        </p:blipFill>
        <p:spPr bwMode="auto">
          <a:xfrm>
            <a:off x="7456805" y="1198245"/>
            <a:ext cx="3728720" cy="5659755"/>
          </a:xfrm>
          <a:prstGeom prst="rect">
            <a:avLst/>
          </a:prstGeom>
          <a:noFill/>
          <a:ln w="9525">
            <a:noFill/>
            <a:miter lim="800000"/>
            <a:headEnd/>
            <a:tailEnd/>
          </a:ln>
        </p:spPr>
      </p:pic>
      <p:sp>
        <p:nvSpPr>
          <p:cNvPr id="11" name="文本框 10"/>
          <p:cNvSpPr txBox="1"/>
          <p:nvPr/>
        </p:nvSpPr>
        <p:spPr>
          <a:xfrm>
            <a:off x="514350" y="539750"/>
            <a:ext cx="5810250" cy="553085"/>
          </a:xfrm>
          <a:prstGeom prst="rect">
            <a:avLst/>
          </a:prstGeom>
          <a:noFill/>
        </p:spPr>
        <p:txBody>
          <a:bodyPr wrap="square" rtlCol="0">
            <a:spAutoFit/>
          </a:bodyPr>
          <a:p>
            <a:pPr marL="0" marR="0" lvl="0" algn="l" rtl="0" eaLnBrk="1" fontAlgn="auto" latinLnBrk="0" hangingPunct="1">
              <a:lnSpc>
                <a:spcPct val="100000"/>
              </a:lnSpc>
              <a:spcBef>
                <a:spcPts val="0"/>
              </a:spcBef>
              <a:spcAft>
                <a:spcPts val="0"/>
              </a:spcAft>
              <a:buClrTx/>
              <a:buSzTx/>
              <a:buFontTx/>
              <a:buNone/>
              <a:defRPr/>
            </a:pPr>
            <a:r>
              <a:rPr kumimoji="1" lang="zh-CN" altLang="en-US" sz="3000" b="1" dirty="0">
                <a:solidFill>
                  <a:schemeClr val="bg1"/>
                </a:solidFill>
                <a:latin typeface="微软雅黑" panose="020B0503020204020204" pitchFamily="34" charset="-122"/>
                <a:ea typeface="微软雅黑" panose="020B0503020204020204" pitchFamily="34" charset="-122"/>
                <a:sym typeface="+mn-ea"/>
              </a:rPr>
              <a:t>问题聚焦：</a:t>
            </a:r>
            <a:endParaRPr kumimoji="1" lang="zh-CN" altLang="en-US" sz="3000" b="1" i="0" u="none" strike="noStrike" kern="1200" cap="none" spc="0" normalizeH="0" baseline="0" dirty="0">
              <a:solidFill>
                <a:schemeClr val="bg1"/>
              </a:solidFill>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982980" y="1861066"/>
            <a:ext cx="10570071" cy="4299315"/>
            <a:chOff x="-3270" y="1878101"/>
            <a:chExt cx="12192000" cy="3489901"/>
          </a:xfrm>
          <a:solidFill>
            <a:srgbClr val="B43A1C"/>
          </a:solidFill>
        </p:grpSpPr>
        <p:sp>
          <p:nvSpPr>
            <p:cNvPr id="25" name="Rectangle 1"/>
            <p:cNvSpPr/>
            <p:nvPr/>
          </p:nvSpPr>
          <p:spPr>
            <a:xfrm>
              <a:off x="-3270" y="1878101"/>
              <a:ext cx="12192000" cy="3489901"/>
            </a:xfrm>
            <a:prstGeom prst="rect">
              <a:avLst/>
            </a:prstGeom>
            <a:grpFill/>
            <a:ln w="12700" cap="flat" cmpd="sng" algn="ctr">
              <a:noFill/>
              <a:prstDash val="solid"/>
              <a:miter lim="800000"/>
            </a:ln>
            <a:effectLst/>
          </p:spPr>
          <p:txBody>
            <a:bodyPr rtlCol="0" anchor="ctr"/>
            <a:p>
              <a:pPr algn="ctr">
                <a:defRPr/>
              </a:pPr>
              <a:endParaRPr lang="en-US" kern="0">
                <a:solidFill>
                  <a:srgbClr val="FFFFFF"/>
                </a:solidFill>
              </a:endParaRPr>
            </a:p>
          </p:txBody>
        </p:sp>
        <p:sp>
          <p:nvSpPr>
            <p:cNvPr id="26" name="矩形 25"/>
            <p:cNvSpPr/>
            <p:nvPr/>
          </p:nvSpPr>
          <p:spPr>
            <a:xfrm>
              <a:off x="347555" y="2079315"/>
              <a:ext cx="11493345" cy="3087472"/>
            </a:xfrm>
            <a:prstGeom prst="rect">
              <a:avLst/>
            </a:prstGeom>
            <a:grpFill/>
            <a:ln w="12700" cap="flat" cmpd="sng" algn="ctr">
              <a:solidFill>
                <a:schemeClr val="bg1">
                  <a:alpha val="60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kern="0">
                <a:solidFill>
                  <a:srgbClr val="FFFFFF"/>
                </a:solidFill>
              </a:endParaRPr>
            </a:p>
          </p:txBody>
        </p:sp>
      </p:grpSp>
      <p:sp>
        <p:nvSpPr>
          <p:cNvPr id="27" name="矩形 26"/>
          <p:cNvSpPr/>
          <p:nvPr/>
        </p:nvSpPr>
        <p:spPr>
          <a:xfrm>
            <a:off x="4470694" y="2289564"/>
            <a:ext cx="6533717" cy="3515834"/>
          </a:xfrm>
          <a:prstGeom prst="rect">
            <a:avLst/>
          </a:prstGeom>
        </p:spPr>
        <p:txBody>
          <a:bodyPr wrap="square">
            <a:spAutoFit/>
          </a:bodyPr>
          <a:p>
            <a:pPr indent="539750" algn="just">
              <a:lnSpc>
                <a:spcPct val="130000"/>
              </a:lnSpc>
            </a:pP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我们的道德之所以伟大，正因为它是无产阶级的共产主义的道德。这种道德，不是建筑在保护个人和少数剥削者的利益的基础上，而是建筑在无产阶级和广大劳动人民的利益的基础上，建筑在最后解放全人类、拯救世界脱离资本主义灾难、建设幸福美丽的共产主义世界的利益的基础上，建筑在马克思列宁主义的科学共产主义的理论基础上。</a:t>
            </a:r>
            <a:endParaRPr lang="en-US" altLang="zh-CN"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indent="457200" algn="r">
              <a:lnSpc>
                <a:spcPct val="130000"/>
              </a:lnSpc>
              <a:spcBef>
                <a:spcPts val="800"/>
              </a:spcBef>
            </a:pPr>
            <a:r>
              <a:rPr lang="en-US" altLang="zh-CN"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刘少奇</a:t>
            </a:r>
            <a:endParaRPr lang="zh-CN" altLang="en-US"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5" name="组合 4"/>
          <p:cNvGrpSpPr/>
          <p:nvPr/>
        </p:nvGrpSpPr>
        <p:grpSpPr>
          <a:xfrm>
            <a:off x="-433532" y="1182510"/>
            <a:ext cx="4791266" cy="6335889"/>
            <a:chOff x="-424007" y="933590"/>
            <a:chExt cx="4791266" cy="6335889"/>
          </a:xfrm>
        </p:grpSpPr>
        <p:grpSp>
          <p:nvGrpSpPr>
            <p:cNvPr id="8" name="组合 7"/>
            <p:cNvGrpSpPr/>
            <p:nvPr/>
          </p:nvGrpSpPr>
          <p:grpSpPr>
            <a:xfrm>
              <a:off x="-424007" y="933590"/>
              <a:ext cx="4791266" cy="6335889"/>
              <a:chOff x="-52827" y="1700807"/>
              <a:chExt cx="3793538" cy="4853558"/>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827" y="1700809"/>
                <a:ext cx="3793538" cy="4853556"/>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097" y="1700807"/>
                <a:ext cx="2901614" cy="3994021"/>
              </a:xfrm>
              <a:prstGeom prst="rect">
                <a:avLst/>
              </a:prstGeom>
            </p:spPr>
          </p:pic>
        </p:gr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6245" y="933590"/>
              <a:ext cx="3682035" cy="506702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6" name="文本框 5"/>
          <p:cNvSpPr txBox="1"/>
          <p:nvPr/>
        </p:nvSpPr>
        <p:spPr>
          <a:xfrm>
            <a:off x="96" y="46713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47105" name="文本框 3"/>
          <p:cNvSpPr txBox="1"/>
          <p:nvPr/>
        </p:nvSpPr>
        <p:spPr>
          <a:xfrm>
            <a:off x="2343785" y="2939733"/>
            <a:ext cx="7229475" cy="534987"/>
          </a:xfrm>
          <a:prstGeom prst="rect">
            <a:avLst/>
          </a:prstGeom>
          <a:noFill/>
          <a:ln w="9525">
            <a:noFill/>
          </a:ln>
        </p:spPr>
        <p:txBody>
          <a:bodyPr anchor="t" anchorCtr="0">
            <a:spAutoFit/>
          </a:bodyPr>
          <a:p>
            <a:pPr algn="just">
              <a:lnSpc>
                <a:spcPct val="120000"/>
              </a:lnSpc>
              <a:spcBef>
                <a:spcPts val="1400"/>
              </a:spcBef>
            </a:pPr>
            <a:r>
              <a:rPr lang="zh-CN" altLang="en-US" sz="2400" b="1" dirty="0">
                <a:latin typeface="Arial" panose="020B0604020202020204" pitchFamily="34" charset="0"/>
                <a:ea typeface="微软雅黑" panose="020B0503020204020204" pitchFamily="34" charset="-122"/>
              </a:rPr>
              <a:t>社会主义道德是社会主义经济基础的反映。</a:t>
            </a:r>
            <a:endParaRPr lang="zh-CN" altLang="en-US" sz="2400" b="1" dirty="0">
              <a:latin typeface="Arial" panose="020B0604020202020204" pitchFamily="34" charset="0"/>
              <a:ea typeface="微软雅黑" panose="020B0503020204020204" pitchFamily="34" charset="-122"/>
            </a:endParaRPr>
          </a:p>
        </p:txBody>
      </p:sp>
      <p:sp>
        <p:nvSpPr>
          <p:cNvPr id="47106" name="文本框 7"/>
          <p:cNvSpPr txBox="1"/>
          <p:nvPr/>
        </p:nvSpPr>
        <p:spPr>
          <a:xfrm>
            <a:off x="2343785" y="3760470"/>
            <a:ext cx="7077075" cy="977900"/>
          </a:xfrm>
          <a:prstGeom prst="rect">
            <a:avLst/>
          </a:prstGeom>
          <a:noFill/>
          <a:ln w="9525">
            <a:noFill/>
          </a:ln>
        </p:spPr>
        <p:txBody>
          <a:bodyPr anchor="t" anchorCtr="0">
            <a:spAutoFit/>
          </a:bodyPr>
          <a:p>
            <a:pPr algn="just">
              <a:lnSpc>
                <a:spcPct val="120000"/>
              </a:lnSpc>
              <a:spcBef>
                <a:spcPts val="1400"/>
              </a:spcBef>
            </a:pPr>
            <a:r>
              <a:rPr lang="zh-CN" altLang="en-US" sz="2400" b="1" dirty="0">
                <a:latin typeface="Arial" panose="020B0604020202020204" pitchFamily="34" charset="0"/>
                <a:ea typeface="微软雅黑" panose="020B0503020204020204" pitchFamily="34" charset="-122"/>
              </a:rPr>
              <a:t>社会主义道德是对人类优秀道德资源的批判继承和创新发展。</a:t>
            </a:r>
            <a:endParaRPr lang="zh-CN" altLang="en-US" sz="2400" b="1" dirty="0">
              <a:latin typeface="Arial" panose="020B0604020202020204" pitchFamily="34" charset="0"/>
              <a:ea typeface="微软雅黑" panose="020B0503020204020204" pitchFamily="34" charset="-122"/>
            </a:endParaRPr>
          </a:p>
        </p:txBody>
      </p:sp>
      <p:sp>
        <p:nvSpPr>
          <p:cNvPr id="47107" name="文本框 8"/>
          <p:cNvSpPr txBox="1"/>
          <p:nvPr/>
        </p:nvSpPr>
        <p:spPr>
          <a:xfrm>
            <a:off x="2343785" y="4805045"/>
            <a:ext cx="7077075" cy="1420813"/>
          </a:xfrm>
          <a:prstGeom prst="rect">
            <a:avLst/>
          </a:prstGeom>
          <a:noFill/>
          <a:ln w="9525">
            <a:noFill/>
          </a:ln>
        </p:spPr>
        <p:txBody>
          <a:bodyPr anchor="t" anchorCtr="0">
            <a:spAutoFit/>
          </a:bodyPr>
          <a:p>
            <a:pPr algn="just">
              <a:lnSpc>
                <a:spcPct val="120000"/>
              </a:lnSpc>
              <a:spcBef>
                <a:spcPts val="1400"/>
              </a:spcBef>
            </a:pPr>
            <a:r>
              <a:rPr lang="zh-CN" altLang="en-US" sz="2400" b="1" dirty="0">
                <a:latin typeface="Arial" panose="020B0604020202020204" pitchFamily="34" charset="0"/>
                <a:ea typeface="微软雅黑" panose="020B0503020204020204" pitchFamily="34" charset="-122"/>
              </a:rPr>
              <a:t>社会主义道德克服了以往阶级社会道德的片面性和局限性，坚持以为人民服务为核心，坚持以集体主义为原则，展现出真实而强大的道义力量。</a:t>
            </a:r>
            <a:endParaRPr lang="zh-CN" altLang="en-US" sz="2400" b="1" dirty="0">
              <a:latin typeface="Arial" panose="020B0604020202020204" pitchFamily="34" charset="0"/>
              <a:ea typeface="微软雅黑" panose="020B0503020204020204" pitchFamily="34" charset="-122"/>
            </a:endParaRPr>
          </a:p>
        </p:txBody>
      </p:sp>
      <p:grpSp>
        <p:nvGrpSpPr>
          <p:cNvPr id="47108" name="组合 9"/>
          <p:cNvGrpSpPr/>
          <p:nvPr/>
        </p:nvGrpSpPr>
        <p:grpSpPr>
          <a:xfrm>
            <a:off x="3178493" y="1437640"/>
            <a:ext cx="4537075" cy="941388"/>
            <a:chOff x="1633775" y="1290463"/>
            <a:chExt cx="4538426" cy="940514"/>
          </a:xfrm>
        </p:grpSpPr>
        <p:sp>
          <p:nvSpPr>
            <p:cNvPr id="7" name="任意多边形 144"/>
            <p:cNvSpPr/>
            <p:nvPr/>
          </p:nvSpPr>
          <p:spPr bwMode="auto">
            <a:xfrm>
              <a:off x="1633775" y="1290463"/>
              <a:ext cx="4538426" cy="940514"/>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85000"/>
                    </a:schemeClr>
                  </a:gs>
                </a:gsLst>
                <a:lin ang="2700000" scaled="1"/>
                <a:tileRect/>
              </a:gradFill>
            </a:ln>
            <a:effectLst>
              <a:outerShdw blurRad="330200" dist="127000" dir="2700000" algn="tl" rotWithShape="0">
                <a:prstClr val="black">
                  <a:alpha val="31000"/>
                </a:prstClr>
              </a:outerShdw>
            </a:effectLst>
          </p:spPr>
          <p:txBody>
            <a:bodyPr lIns="68580" tIns="34290" rIns="68580" bIns="34290"/>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7110" name="文本框 4"/>
            <p:cNvSpPr txBox="1"/>
            <p:nvPr/>
          </p:nvSpPr>
          <p:spPr>
            <a:xfrm>
              <a:off x="1950735" y="1457312"/>
              <a:ext cx="3905142" cy="607131"/>
            </a:xfrm>
            <a:prstGeom prst="rect">
              <a:avLst/>
            </a:prstGeom>
            <a:noFill/>
            <a:ln w="9525">
              <a:noFill/>
            </a:ln>
          </p:spPr>
          <p:txBody>
            <a:bodyPr wrap="square" anchor="t" anchorCtr="0">
              <a:spAutoFit/>
            </a:bodyPr>
            <a:p>
              <a:pPr algn="ctr">
                <a:lnSpc>
                  <a:spcPct val="120000"/>
                </a:lnSpc>
                <a:spcBef>
                  <a:spcPts val="1400"/>
                </a:spcBef>
              </a:pPr>
              <a:r>
                <a:rPr lang="zh-CN" altLang="en-US" sz="2800" b="1" dirty="0">
                  <a:latin typeface="Arial" panose="020B0604020202020204" pitchFamily="34" charset="0"/>
                  <a:ea typeface="微软雅黑" panose="020B0503020204020204" pitchFamily="34" charset="-122"/>
                </a:rPr>
                <a:t>社会主义道德的先进性</a:t>
              </a:r>
              <a:endParaRPr lang="zh-CN" altLang="en-US" sz="2800" b="1" dirty="0">
                <a:latin typeface="Arial" panose="020B0604020202020204" pitchFamily="34" charset="0"/>
                <a:ea typeface="微软雅黑" panose="020B0503020204020204" pitchFamily="34" charset="-122"/>
              </a:endParaRPr>
            </a:p>
          </p:txBody>
        </p:sp>
      </p:grpSp>
      <p:grpSp>
        <p:nvGrpSpPr>
          <p:cNvPr id="47111" name="组合 10"/>
          <p:cNvGrpSpPr/>
          <p:nvPr/>
        </p:nvGrpSpPr>
        <p:grpSpPr>
          <a:xfrm>
            <a:off x="1469073" y="2839720"/>
            <a:ext cx="736600" cy="735013"/>
            <a:chOff x="573796" y="2962486"/>
            <a:chExt cx="735333" cy="735333"/>
          </a:xfrm>
        </p:grpSpPr>
        <p:sp>
          <p:nvSpPr>
            <p:cNvPr id="13" name="椭圆 12"/>
            <p:cNvSpPr>
              <a:spLocks noChangeAspect="1"/>
            </p:cNvSpPr>
            <p:nvPr/>
          </p:nvSpPr>
          <p:spPr>
            <a:xfrm>
              <a:off x="573796" y="2962486"/>
              <a:ext cx="735333" cy="735333"/>
            </a:xfrm>
            <a:prstGeom prst="ellipse">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7113" name="文本框 13"/>
            <p:cNvSpPr txBox="1"/>
            <p:nvPr/>
          </p:nvSpPr>
          <p:spPr>
            <a:xfrm>
              <a:off x="646168" y="3075592"/>
              <a:ext cx="584410" cy="523448"/>
            </a:xfrm>
            <a:prstGeom prst="rect">
              <a:avLst/>
            </a:prstGeom>
            <a:noFill/>
            <a:ln w="9525">
              <a:noFill/>
            </a:ln>
          </p:spPr>
          <p:txBody>
            <a:bodyPr wrap="none" anchor="t" anchorCtr="0">
              <a:spAutoFit/>
            </a:bodyPr>
            <a:p>
              <a:r>
                <a:rPr lang="en-US" altLang="zh-CN" sz="2800" b="1" dirty="0">
                  <a:latin typeface="Arial" panose="020B0604020202020204" pitchFamily="34" charset="0"/>
                  <a:ea typeface="微软雅黑" panose="020B0503020204020204" pitchFamily="34" charset="-122"/>
                </a:rPr>
                <a:t>01</a:t>
              </a:r>
              <a:endParaRPr lang="zh-CN" altLang="en-US" sz="2800" b="1" dirty="0">
                <a:latin typeface="Arial" panose="020B0604020202020204" pitchFamily="34" charset="0"/>
                <a:ea typeface="微软雅黑" panose="020B0503020204020204" pitchFamily="34" charset="-122"/>
              </a:endParaRPr>
            </a:p>
          </p:txBody>
        </p:sp>
      </p:grpSp>
      <p:grpSp>
        <p:nvGrpSpPr>
          <p:cNvPr id="47114" name="组合 15"/>
          <p:cNvGrpSpPr/>
          <p:nvPr/>
        </p:nvGrpSpPr>
        <p:grpSpPr>
          <a:xfrm>
            <a:off x="1465898" y="4003358"/>
            <a:ext cx="736600" cy="735012"/>
            <a:chOff x="573796" y="2962486"/>
            <a:chExt cx="735333" cy="735333"/>
          </a:xfrm>
        </p:grpSpPr>
        <p:sp>
          <p:nvSpPr>
            <p:cNvPr id="17" name="椭圆 16"/>
            <p:cNvSpPr>
              <a:spLocks noChangeAspect="1"/>
            </p:cNvSpPr>
            <p:nvPr/>
          </p:nvSpPr>
          <p:spPr>
            <a:xfrm>
              <a:off x="573796" y="2962486"/>
              <a:ext cx="735333" cy="735333"/>
            </a:xfrm>
            <a:prstGeom prst="ellipse">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7116" name="文本框 17"/>
            <p:cNvSpPr txBox="1"/>
            <p:nvPr/>
          </p:nvSpPr>
          <p:spPr>
            <a:xfrm>
              <a:off x="646168" y="3075592"/>
              <a:ext cx="585417" cy="523220"/>
            </a:xfrm>
            <a:prstGeom prst="rect">
              <a:avLst/>
            </a:prstGeom>
            <a:noFill/>
            <a:ln w="9525">
              <a:noFill/>
            </a:ln>
          </p:spPr>
          <p:txBody>
            <a:bodyPr wrap="none" anchor="t" anchorCtr="0">
              <a:spAutoFit/>
            </a:bodyPr>
            <a:p>
              <a:r>
                <a:rPr lang="en-US" altLang="zh-CN" sz="2800" b="1" dirty="0">
                  <a:latin typeface="Arial" panose="020B0604020202020204" pitchFamily="34" charset="0"/>
                  <a:ea typeface="微软雅黑" panose="020B0503020204020204" pitchFamily="34" charset="-122"/>
                </a:rPr>
                <a:t>02</a:t>
              </a:r>
              <a:endParaRPr lang="zh-CN" altLang="en-US" sz="2800" b="1" dirty="0">
                <a:latin typeface="Arial" panose="020B0604020202020204" pitchFamily="34" charset="0"/>
                <a:ea typeface="微软雅黑" panose="020B0503020204020204" pitchFamily="34" charset="-122"/>
              </a:endParaRPr>
            </a:p>
          </p:txBody>
        </p:sp>
      </p:grpSp>
      <p:grpSp>
        <p:nvGrpSpPr>
          <p:cNvPr id="47117" name="组合 18"/>
          <p:cNvGrpSpPr/>
          <p:nvPr/>
        </p:nvGrpSpPr>
        <p:grpSpPr>
          <a:xfrm>
            <a:off x="1465898" y="5140008"/>
            <a:ext cx="736600" cy="736600"/>
            <a:chOff x="573796" y="2962486"/>
            <a:chExt cx="735333" cy="735333"/>
          </a:xfrm>
        </p:grpSpPr>
        <p:sp>
          <p:nvSpPr>
            <p:cNvPr id="20" name="椭圆 19"/>
            <p:cNvSpPr>
              <a:spLocks noChangeAspect="1"/>
            </p:cNvSpPr>
            <p:nvPr/>
          </p:nvSpPr>
          <p:spPr>
            <a:xfrm>
              <a:off x="573796" y="2962486"/>
              <a:ext cx="735333" cy="735333"/>
            </a:xfrm>
            <a:prstGeom prst="ellipse">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7119" name="文本框 20"/>
            <p:cNvSpPr txBox="1"/>
            <p:nvPr/>
          </p:nvSpPr>
          <p:spPr>
            <a:xfrm>
              <a:off x="646168" y="3075592"/>
              <a:ext cx="585417" cy="523220"/>
            </a:xfrm>
            <a:prstGeom prst="rect">
              <a:avLst/>
            </a:prstGeom>
            <a:noFill/>
            <a:ln w="9525">
              <a:noFill/>
            </a:ln>
          </p:spPr>
          <p:txBody>
            <a:bodyPr wrap="none" anchor="t" anchorCtr="0">
              <a:spAutoFit/>
            </a:bodyPr>
            <a:p>
              <a:r>
                <a:rPr lang="en-US" altLang="zh-CN" sz="2800" b="1" dirty="0">
                  <a:latin typeface="Arial" panose="020B0604020202020204" pitchFamily="34" charset="0"/>
                  <a:ea typeface="微软雅黑" panose="020B0503020204020204" pitchFamily="34" charset="-122"/>
                </a:rPr>
                <a:t>03</a:t>
              </a:r>
              <a:endParaRPr lang="zh-CN" altLang="en-US" sz="2800" b="1" dirty="0">
                <a:latin typeface="Arial" panose="020B0604020202020204" pitchFamily="34" charset="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75051" y="49761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案例聚焦</a:t>
            </a:r>
            <a:r>
              <a:rPr lang="en-US" altLang="zh-CN" sz="3000" b="1" dirty="0">
                <a:solidFill>
                  <a:schemeClr val="bg1"/>
                </a:solidFill>
                <a:latin typeface="微软雅黑" panose="020B0503020204020204" pitchFamily="34" charset="-122"/>
                <a:ea typeface="微软雅黑" panose="020B0503020204020204" pitchFamily="34" charset="-122"/>
              </a:rPr>
              <a:t>:</a:t>
            </a:r>
            <a:endParaRPr lang="en-US" altLang="zh-CN" sz="3000" b="1"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nvSpPr>
        <p:spPr>
          <a:xfrm>
            <a:off x="1005205" y="1790700"/>
            <a:ext cx="5445760" cy="41509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张思德(1915年4月19日-1944年9月5日)，四川仪陇人，中国人民解放军的楷模。张思德生前是中央警备团战士。1933年参加革命，任劳任怨;1944年9月5日，在陕北山中烧炭，炭窑崩塌，因奋力将队友推出窑外，自己被埋而牺牲，年仅29岁。</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397750" y="1587500"/>
            <a:ext cx="3906520" cy="45580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二、坚持以为人民服务</a:t>
            </a:r>
            <a:r>
              <a:rPr lang="zh-CN" altLang="en-US" sz="3000" b="1" dirty="0">
                <a:solidFill>
                  <a:schemeClr val="bg1"/>
                </a:solidFill>
                <a:latin typeface="微软雅黑" panose="020B0503020204020204" pitchFamily="34" charset="-122"/>
                <a:ea typeface="微软雅黑" panose="020B0503020204020204" pitchFamily="34" charset="-122"/>
              </a:rPr>
              <a:t>为核心</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副标题 2"/>
          <p:cNvSpPr>
            <a:spLocks noGrp="1"/>
          </p:cNvSpPr>
          <p:nvPr/>
        </p:nvSpPr>
        <p:spPr>
          <a:xfrm>
            <a:off x="522605" y="2926080"/>
            <a:ext cx="6124575" cy="28498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r>
              <a:rPr lang="zh-CN" altLang="en-US" sz="4000">
                <a:latin typeface="微软雅黑" panose="020B0503020204020204" pitchFamily="34" charset="-122"/>
                <a:ea typeface="微软雅黑" panose="020B0503020204020204" pitchFamily="34" charset="-122"/>
              </a:rPr>
              <a:t>《为人民服务》</a:t>
            </a:r>
            <a:endParaRPr lang="zh-CN" altLang="en-US" sz="4000">
              <a:latin typeface="微软雅黑" panose="020B0503020204020204" pitchFamily="34" charset="-122"/>
              <a:ea typeface="微软雅黑" panose="020B0503020204020204" pitchFamily="34" charset="-122"/>
            </a:endParaRPr>
          </a:p>
          <a:p>
            <a:pPr algn="just">
              <a:lnSpc>
                <a:spcPct val="150000"/>
              </a:lnSpc>
            </a:pPr>
            <a:endParaRPr lang="zh-CN" altLang="en-US" dirty="0">
              <a:solidFill>
                <a:schemeClr val="tx1">
                  <a:lumMod val="85000"/>
                  <a:lumOff val="15000"/>
                </a:schemeClr>
              </a:solidFill>
              <a:latin typeface="华文中宋" panose="02010600040101010101" pitchFamily="2" charset="-122"/>
              <a:ea typeface="华文中宋" panose="02010600040101010101" pitchFamily="2" charset="-122"/>
              <a:sym typeface="+mn-ea"/>
            </a:endParaRPr>
          </a:p>
          <a:p>
            <a:pPr algn="ctr">
              <a:lnSpc>
                <a:spcPct val="150000"/>
              </a:lnSpc>
            </a:pPr>
            <a:r>
              <a:rPr lang="zh-CN" altLang="en-US" dirty="0">
                <a:solidFill>
                  <a:srgbClr val="C00000"/>
                </a:solidFill>
                <a:latin typeface="华文中宋" panose="02010600040101010101" pitchFamily="2" charset="-122"/>
                <a:ea typeface="华文中宋" panose="02010600040101010101" pitchFamily="2" charset="-122"/>
                <a:sym typeface="+mn-ea"/>
              </a:rPr>
              <a:t>为人民服务何以成为社会主义道德的核心？</a:t>
            </a:r>
            <a:endParaRPr lang="zh-CN" altLang="en-US" dirty="0">
              <a:solidFill>
                <a:srgbClr val="C00000"/>
              </a:solidFill>
              <a:latin typeface="华文中宋" panose="02010600040101010101" pitchFamily="2" charset="-122"/>
              <a:ea typeface="华文中宋" panose="02010600040101010101" pitchFamily="2" charset="-122"/>
            </a:endParaRPr>
          </a:p>
          <a:p>
            <a:endParaRPr lang="zh-CN" altLang="en-US" sz="4000">
              <a:latin typeface="微软雅黑" panose="020B0503020204020204" pitchFamily="34" charset="-122"/>
              <a:ea typeface="微软雅黑" panose="020B0503020204020204" pitchFamily="34" charset="-122"/>
            </a:endParaRPr>
          </a:p>
          <a:p>
            <a:endParaRPr lang="zh-CN" altLang="en-US" sz="400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6747510" y="1925320"/>
            <a:ext cx="4817110" cy="3656965"/>
          </a:xfrm>
          <a:prstGeom prst="rect">
            <a:avLst/>
          </a:prstGeom>
        </p:spPr>
      </p:pic>
      <p:sp>
        <p:nvSpPr>
          <p:cNvPr id="7" name="文本框 6"/>
          <p:cNvSpPr txBox="1"/>
          <p:nvPr/>
        </p:nvSpPr>
        <p:spPr>
          <a:xfrm>
            <a:off x="273050" y="1280160"/>
            <a:ext cx="10539095" cy="645160"/>
          </a:xfrm>
          <a:prstGeom prst="rect">
            <a:avLst/>
          </a:prstGeom>
          <a:noFill/>
        </p:spPr>
        <p:txBody>
          <a:bodyPr wrap="square" rtlCol="0">
            <a:spAutoFit/>
          </a:bodyPr>
          <a:p>
            <a:pPr algn="l"/>
            <a:r>
              <a:rPr lang="zh-CN" altLang="en-US" sz="3600" dirty="0">
                <a:latin typeface="微软雅黑" panose="020B0503020204020204" pitchFamily="34" charset="-122"/>
                <a:ea typeface="微软雅黑" panose="020B0503020204020204" pitchFamily="34" charset="-122"/>
                <a:sym typeface="+mn-ea"/>
              </a:rPr>
              <a:t>朗读：</a:t>
            </a:r>
            <a:endParaRPr kumimoji="1" lang="zh-CN" altLang="en-US" sz="3600" dirty="0">
              <a:solidFill>
                <a:schemeClr val="tx1">
                  <a:lumMod val="75000"/>
                  <a:lumOff val="25000"/>
                </a:schemeClr>
              </a:solidFill>
              <a:latin typeface="微软雅黑" panose="020B0503020204020204" pitchFamily="34" charset="-122"/>
              <a:ea typeface="微软雅黑" panose="020B0503020204020204" pitchFamily="34" charset="-122"/>
              <a:cs typeface="FZQingKeBenYueSongS-R-GB" panose="020000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二、坚持以为人民服务</a:t>
            </a:r>
            <a:r>
              <a:rPr lang="zh-CN" altLang="en-US" sz="3000" b="1" dirty="0">
                <a:solidFill>
                  <a:schemeClr val="bg1"/>
                </a:solidFill>
                <a:latin typeface="微软雅黑" panose="020B0503020204020204" pitchFamily="34" charset="-122"/>
                <a:ea typeface="微软雅黑" panose="020B0503020204020204" pitchFamily="34" charset="-122"/>
              </a:rPr>
              <a:t>为核心</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77165" y="1365885"/>
            <a:ext cx="7085965"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（一）社会主义道德的本质</a:t>
            </a:r>
            <a:r>
              <a:rPr lang="zh-CN" altLang="en-US" sz="3200" b="1" dirty="0">
                <a:solidFill>
                  <a:srgbClr val="C00000"/>
                </a:solidFill>
                <a:latin typeface="微软雅黑" panose="020B0503020204020204" pitchFamily="34" charset="-122"/>
                <a:ea typeface="微软雅黑" panose="020B0503020204020204" pitchFamily="34" charset="-122"/>
              </a:rPr>
              <a:t>要求</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16" name="圆角矩形 12"/>
          <p:cNvSpPr/>
          <p:nvPr/>
        </p:nvSpPr>
        <p:spPr bwMode="auto">
          <a:xfrm>
            <a:off x="634683" y="2294890"/>
            <a:ext cx="8443913" cy="847725"/>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mn-ea"/>
                <a:cs typeface="+mn-cs"/>
                <a:sym typeface="+mn-ea"/>
              </a:rPr>
              <a:t>为人民服务是社会经济基础和人际关系的客观要求</a:t>
            </a:r>
            <a:endParaRPr kumimoji="0" lang="zh-CN" altLang="en-US" sz="28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mn-ea"/>
              <a:cs typeface="+mn-cs"/>
              <a:sym typeface="+mn-ea"/>
            </a:endParaRPr>
          </a:p>
        </p:txBody>
      </p:sp>
      <p:sp>
        <p:nvSpPr>
          <p:cNvPr id="50180" name="文本框 8"/>
          <p:cNvSpPr txBox="1"/>
          <p:nvPr/>
        </p:nvSpPr>
        <p:spPr>
          <a:xfrm>
            <a:off x="1210310" y="3456940"/>
            <a:ext cx="5020310" cy="2676525"/>
          </a:xfrm>
          <a:prstGeom prst="rect">
            <a:avLst/>
          </a:prstGeom>
          <a:noFill/>
          <a:ln w="9525">
            <a:noFill/>
          </a:ln>
        </p:spPr>
        <p:txBody>
          <a:bodyPr wrap="square" anchor="t" anchorCtr="0">
            <a:spAutoFit/>
          </a:bodyPr>
          <a:p>
            <a:pPr algn="just">
              <a:lnSpc>
                <a:spcPct val="150000"/>
              </a:lnSpc>
              <a:spcBef>
                <a:spcPts val="1400"/>
              </a:spcBef>
            </a:pPr>
            <a:r>
              <a:rPr lang="en-US" altLang="zh-CN" sz="2800" dirty="0">
                <a:latin typeface="Arial" panose="020B0604020202020204" pitchFamily="34" charset="0"/>
                <a:ea typeface="微软雅黑" panose="020B0503020204020204" pitchFamily="34" charset="-122"/>
              </a:rPr>
              <a:t>       </a:t>
            </a:r>
            <a:r>
              <a:rPr lang="zh-CN" altLang="en-US" sz="2800" dirty="0">
                <a:latin typeface="Arial" panose="020B0604020202020204" pitchFamily="34" charset="0"/>
                <a:ea typeface="微软雅黑" panose="020B0503020204020204" pitchFamily="34" charset="-122"/>
              </a:rPr>
              <a:t>在社会主义社会，每个劳动者和建设者都在为社会、为他人，同时也是为自己而劳动和工作。</a:t>
            </a:r>
            <a:endParaRPr lang="zh-CN" altLang="en-US" sz="2800" dirty="0">
              <a:latin typeface="Arial" panose="020B0604020202020204" pitchFamily="34" charset="0"/>
              <a:ea typeface="微软雅黑" panose="020B0503020204020204" pitchFamily="34" charset="-122"/>
            </a:endParaRPr>
          </a:p>
        </p:txBody>
      </p:sp>
      <p:pic>
        <p:nvPicPr>
          <p:cNvPr id="50181" name="图片 2"/>
          <p:cNvPicPr>
            <a:picLocks noChangeAspect="1"/>
          </p:cNvPicPr>
          <p:nvPr>
            <p:custDataLst>
              <p:tags r:id="rId1"/>
            </p:custDataLst>
          </p:nvPr>
        </p:nvPicPr>
        <p:blipFill>
          <a:blip r:embed="rId2"/>
          <a:stretch>
            <a:fillRect/>
          </a:stretch>
        </p:blipFill>
        <p:spPr>
          <a:xfrm>
            <a:off x="7724775" y="3709670"/>
            <a:ext cx="3810000" cy="21717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二、坚持以为人民服务</a:t>
            </a:r>
            <a:r>
              <a:rPr lang="zh-CN" altLang="en-US" sz="3000" b="1" dirty="0">
                <a:solidFill>
                  <a:schemeClr val="bg1"/>
                </a:solidFill>
                <a:latin typeface="微软雅黑" panose="020B0503020204020204" pitchFamily="34" charset="-122"/>
                <a:ea typeface="微软雅黑" panose="020B0503020204020204" pitchFamily="34" charset="-122"/>
              </a:rPr>
              <a:t>为核心</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2" name="圆角矩形 12"/>
          <p:cNvSpPr/>
          <p:nvPr/>
        </p:nvSpPr>
        <p:spPr bwMode="auto">
          <a:xfrm>
            <a:off x="672783" y="2059940"/>
            <a:ext cx="8443913" cy="847725"/>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mn-ea"/>
                <a:cs typeface="+mn-cs"/>
                <a:sym typeface="+mn-ea"/>
              </a:rPr>
              <a:t>为人民服务是社会主义市场经济健康发展的要求</a:t>
            </a:r>
            <a:endParaRPr kumimoji="0" lang="zh-CN" altLang="en-US" sz="2800" b="1" i="0" u="none" strike="noStrike" kern="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mn-ea"/>
              <a:cs typeface="+mn-cs"/>
              <a:sym typeface="+mn-ea"/>
            </a:endParaRPr>
          </a:p>
        </p:txBody>
      </p:sp>
      <p:sp>
        <p:nvSpPr>
          <p:cNvPr id="51204" name="文本框 8"/>
          <p:cNvSpPr txBox="1"/>
          <p:nvPr/>
        </p:nvSpPr>
        <p:spPr>
          <a:xfrm>
            <a:off x="139700" y="3222625"/>
            <a:ext cx="10718165" cy="1641475"/>
          </a:xfrm>
          <a:prstGeom prst="rect">
            <a:avLst/>
          </a:prstGeom>
          <a:noFill/>
          <a:ln w="9525">
            <a:noFill/>
          </a:ln>
        </p:spPr>
        <p:txBody>
          <a:bodyPr wrap="square" anchor="t" anchorCtr="0">
            <a:spAutoFit/>
          </a:bodyPr>
          <a:p>
            <a:pPr algn="just">
              <a:lnSpc>
                <a:spcPct val="120000"/>
              </a:lnSpc>
              <a:spcBef>
                <a:spcPts val="1400"/>
              </a:spcBef>
            </a:pPr>
            <a:r>
              <a:rPr lang="en-US" altLang="zh-CN" sz="2800" dirty="0">
                <a:latin typeface="Arial" panose="020B0604020202020204" pitchFamily="34" charset="0"/>
                <a:ea typeface="微软雅黑" panose="020B0503020204020204" pitchFamily="34" charset="-122"/>
              </a:rPr>
              <a:t>       </a:t>
            </a:r>
            <a:r>
              <a:rPr lang="zh-CN" altLang="en-US" sz="2800" dirty="0">
                <a:latin typeface="Arial" panose="020B0604020202020204" pitchFamily="34" charset="0"/>
                <a:ea typeface="微软雅黑" panose="020B0503020204020204" pitchFamily="34" charset="-122"/>
              </a:rPr>
              <a:t>在社会主义市场经济条件下，市场主体必须通过向社会和他人提供一定数量和质量的产品，建立满足社会和他人需求的良好信誉。</a:t>
            </a:r>
            <a:endParaRPr lang="zh-CN" altLang="en-US" sz="2800" dirty="0">
              <a:latin typeface="Arial" panose="020B0604020202020204" pitchFamily="34" charset="0"/>
              <a:ea typeface="微软雅黑" panose="020B0503020204020204" pitchFamily="34" charset="-122"/>
            </a:endParaRPr>
          </a:p>
        </p:txBody>
      </p:sp>
      <p:sp>
        <p:nvSpPr>
          <p:cNvPr id="51205" name="文本框 9"/>
          <p:cNvSpPr txBox="1"/>
          <p:nvPr/>
        </p:nvSpPr>
        <p:spPr>
          <a:xfrm>
            <a:off x="249555" y="4864100"/>
            <a:ext cx="10688955" cy="1124585"/>
          </a:xfrm>
          <a:prstGeom prst="rect">
            <a:avLst/>
          </a:prstGeom>
          <a:noFill/>
          <a:ln w="9525">
            <a:noFill/>
          </a:ln>
        </p:spPr>
        <p:txBody>
          <a:bodyPr wrap="square" anchor="t" anchorCtr="0">
            <a:spAutoFit/>
          </a:bodyPr>
          <a:p>
            <a:pPr algn="just">
              <a:lnSpc>
                <a:spcPct val="120000"/>
              </a:lnSpc>
              <a:spcBef>
                <a:spcPts val="1400"/>
              </a:spcBef>
            </a:pPr>
            <a:r>
              <a:rPr lang="en-US" altLang="zh-CN" sz="2800" dirty="0">
                <a:latin typeface="Arial" panose="020B0604020202020204" pitchFamily="34" charset="0"/>
                <a:ea typeface="微软雅黑" panose="020B0503020204020204" pitchFamily="34" charset="-122"/>
              </a:rPr>
              <a:t>      </a:t>
            </a:r>
            <a:r>
              <a:rPr lang="zh-CN" altLang="en-US" sz="2800" dirty="0">
                <a:latin typeface="Arial" panose="020B0604020202020204" pitchFamily="34" charset="0"/>
                <a:ea typeface="微软雅黑" panose="020B0503020204020204" pitchFamily="34" charset="-122"/>
              </a:rPr>
              <a:t>每个市场主体都要有为人民服务的思想，自觉积极地为人民服务，为社会服务把自身利益同国家和人民的共同利益结合起来。</a:t>
            </a:r>
            <a:endParaRPr lang="zh-CN" altLang="en-US" sz="2800" dirty="0">
              <a:latin typeface="Arial" panose="020B0604020202020204" pitchFamily="34" charset="0"/>
              <a:ea typeface="微软雅黑" panose="020B0503020204020204" pitchFamily="34" charset="-122"/>
            </a:endParaRPr>
          </a:p>
        </p:txBody>
      </p:sp>
      <p:sp>
        <p:nvSpPr>
          <p:cNvPr id="3" name="文本框 2"/>
          <p:cNvSpPr txBox="1"/>
          <p:nvPr/>
        </p:nvSpPr>
        <p:spPr>
          <a:xfrm>
            <a:off x="177165" y="1365885"/>
            <a:ext cx="7085965"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（一）社会主义道德的本质</a:t>
            </a:r>
            <a:r>
              <a:rPr lang="zh-CN" altLang="en-US" sz="3200" b="1" dirty="0">
                <a:solidFill>
                  <a:srgbClr val="C00000"/>
                </a:solidFill>
                <a:latin typeface="微软雅黑" panose="020B0503020204020204" pitchFamily="34" charset="-122"/>
                <a:ea typeface="微软雅黑" panose="020B0503020204020204" pitchFamily="34" charset="-122"/>
              </a:rPr>
              <a:t>要求</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二、坚持以为人民服务</a:t>
            </a:r>
            <a:r>
              <a:rPr lang="zh-CN" altLang="en-US" sz="3000" b="1" dirty="0">
                <a:solidFill>
                  <a:schemeClr val="bg1"/>
                </a:solidFill>
                <a:latin typeface="微软雅黑" panose="020B0503020204020204" pitchFamily="34" charset="-122"/>
                <a:ea typeface="微软雅黑" panose="020B0503020204020204" pitchFamily="34" charset="-122"/>
              </a:rPr>
              <a:t>为核心</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7165" y="1365885"/>
            <a:ext cx="7085965"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a:t>
            </a:r>
            <a:r>
              <a:rPr lang="zh-CN" altLang="en-US" sz="3200" b="1" dirty="0">
                <a:solidFill>
                  <a:srgbClr val="C00000"/>
                </a:solidFill>
                <a:latin typeface="微软雅黑" panose="020B0503020204020204" pitchFamily="34" charset="-122"/>
                <a:ea typeface="微软雅黑" panose="020B0503020204020204" pitchFamily="34" charset="-122"/>
              </a:rPr>
              <a:t>二）先进性与广泛性的统一</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52227" name="文本框 2"/>
          <p:cNvSpPr txBox="1"/>
          <p:nvPr/>
        </p:nvSpPr>
        <p:spPr>
          <a:xfrm>
            <a:off x="638175" y="1944688"/>
            <a:ext cx="7956550" cy="608012"/>
          </a:xfrm>
          <a:prstGeom prst="rect">
            <a:avLst/>
          </a:prstGeom>
          <a:noFill/>
          <a:ln w="9525">
            <a:noFill/>
          </a:ln>
        </p:spPr>
        <p:txBody>
          <a:bodyPr wrap="square" anchor="t" anchorCtr="0">
            <a:spAutoFit/>
          </a:bodyPr>
          <a:p>
            <a:pPr algn="just">
              <a:lnSpc>
                <a:spcPct val="120000"/>
              </a:lnSpc>
              <a:spcBef>
                <a:spcPts val="1400"/>
              </a:spcBef>
            </a:pPr>
            <a:r>
              <a:rPr lang="zh-CN" altLang="en-US" sz="2800" dirty="0">
                <a:solidFill>
                  <a:srgbClr val="C00000"/>
                </a:solidFill>
                <a:latin typeface="Arial" panose="020B0604020202020204" pitchFamily="34" charset="0"/>
                <a:ea typeface="微软雅黑" panose="020B0503020204020204" pitchFamily="34" charset="-122"/>
              </a:rPr>
              <a:t>为人民服务是先进性要求和广泛性要求的统一。</a:t>
            </a:r>
            <a:endParaRPr lang="zh-CN" altLang="en-US" sz="2800" dirty="0">
              <a:solidFill>
                <a:srgbClr val="C00000"/>
              </a:solidFill>
              <a:latin typeface="Arial" panose="020B0604020202020204" pitchFamily="34" charset="0"/>
              <a:ea typeface="微软雅黑" panose="020B0503020204020204" pitchFamily="34" charset="-122"/>
            </a:endParaRPr>
          </a:p>
        </p:txBody>
      </p:sp>
      <p:pic>
        <p:nvPicPr>
          <p:cNvPr id="52228" name="图片 3"/>
          <p:cNvPicPr>
            <a:picLocks noChangeAspect="1"/>
          </p:cNvPicPr>
          <p:nvPr/>
        </p:nvPicPr>
        <p:blipFill>
          <a:blip r:embed="rId1"/>
          <a:stretch>
            <a:fillRect/>
          </a:stretch>
        </p:blipFill>
        <p:spPr>
          <a:xfrm>
            <a:off x="1255078" y="2841943"/>
            <a:ext cx="2995612" cy="3297237"/>
          </a:xfrm>
          <a:prstGeom prst="rect">
            <a:avLst/>
          </a:prstGeom>
          <a:noFill/>
          <a:ln w="9525">
            <a:noFill/>
          </a:ln>
        </p:spPr>
      </p:pic>
      <p:sp>
        <p:nvSpPr>
          <p:cNvPr id="2" name="文本框 1"/>
          <p:cNvSpPr txBox="1"/>
          <p:nvPr/>
        </p:nvSpPr>
        <p:spPr>
          <a:xfrm>
            <a:off x="5509260" y="2840355"/>
            <a:ext cx="5562600" cy="32988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just" fontAlgn="base">
              <a:lnSpc>
                <a:spcPct val="120000"/>
              </a:lnSpc>
              <a:spcBef>
                <a:spcPts val="1400"/>
              </a:spcBef>
            </a:pPr>
            <a:r>
              <a:rPr lang="en-US" altLang="zh-CN" sz="2800" strike="noStrike" noProof="1">
                <a:latin typeface="宋体" panose="02010600030101010101" pitchFamily="2" charset="-122"/>
                <a:ea typeface="宋体" panose="02010600030101010101" pitchFamily="2" charset="-122"/>
                <a:cs typeface="宋体" panose="02010600030101010101" pitchFamily="2" charset="-122"/>
              </a:rPr>
              <a:t>“</a:t>
            </a:r>
            <a:r>
              <a:rPr lang="zh-CN" altLang="en-US" sz="2800" strike="noStrike" noProof="1">
                <a:latin typeface="宋体" panose="02010600030101010101" pitchFamily="2" charset="-122"/>
                <a:ea typeface="宋体" panose="02010600030101010101" pitchFamily="2" charset="-122"/>
                <a:cs typeface="宋体" panose="02010600030101010101" pitchFamily="2" charset="-122"/>
              </a:rPr>
              <a:t>每个人的力量是有限的，但只要我们万众一心、众志成城，就没有克服不了的困难；每个人的工作时间是有限的，但全心全意为人民服务是无限的。</a:t>
            </a:r>
            <a:r>
              <a:rPr lang="en-US" altLang="zh-CN" sz="2800" strike="noStrike" noProof="1">
                <a:latin typeface="宋体" panose="02010600030101010101" pitchFamily="2" charset="-122"/>
                <a:ea typeface="宋体" panose="02010600030101010101" pitchFamily="2" charset="-122"/>
                <a:cs typeface="宋体" panose="02010600030101010101" pitchFamily="2" charset="-122"/>
              </a:rPr>
              <a:t>”</a:t>
            </a:r>
            <a:endParaRPr lang="zh-CN" altLang="en-US" sz="2800" strike="noStrike" noProof="1">
              <a:latin typeface="宋体" panose="02010600030101010101" pitchFamily="2" charset="-122"/>
              <a:ea typeface="宋体" panose="02010600030101010101" pitchFamily="2" charset="-122"/>
              <a:cs typeface="宋体" panose="02010600030101010101" pitchFamily="2" charset="-122"/>
            </a:endParaRPr>
          </a:p>
          <a:p>
            <a:pPr algn="r" fontAlgn="base">
              <a:lnSpc>
                <a:spcPct val="120000"/>
              </a:lnSpc>
              <a:spcBef>
                <a:spcPts val="1400"/>
              </a:spcBef>
            </a:pPr>
            <a:r>
              <a:rPr lang="en-US" altLang="zh-CN" sz="2400" strike="noStrike" noProof="1">
                <a:latin typeface="宋体" panose="02010600030101010101" pitchFamily="2" charset="-122"/>
                <a:ea typeface="宋体" panose="02010600030101010101" pitchFamily="2" charset="-122"/>
                <a:cs typeface="宋体" panose="02010600030101010101" pitchFamily="2" charset="-122"/>
              </a:rPr>
              <a:t>——</a:t>
            </a:r>
            <a:r>
              <a:rPr lang="zh-CN" altLang="en-US" sz="2400" strike="noStrike" noProof="1">
                <a:latin typeface="宋体" panose="02010600030101010101" pitchFamily="2" charset="-122"/>
                <a:ea typeface="宋体" panose="02010600030101010101" pitchFamily="2" charset="-122"/>
                <a:cs typeface="宋体" panose="02010600030101010101" pitchFamily="2" charset="-122"/>
              </a:rPr>
              <a:t>《习近平谈治国理政》第一卷</a:t>
            </a:r>
            <a:endParaRPr lang="zh-CN" altLang="en-US" sz="2400" strike="noStrike" noProof="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二、坚持以为人民服务</a:t>
            </a:r>
            <a:r>
              <a:rPr lang="zh-CN" altLang="en-US" sz="3000" b="1" dirty="0">
                <a:solidFill>
                  <a:schemeClr val="bg1"/>
                </a:solidFill>
                <a:latin typeface="微软雅黑" panose="020B0503020204020204" pitchFamily="34" charset="-122"/>
                <a:ea typeface="微软雅黑" panose="020B0503020204020204" pitchFamily="34" charset="-122"/>
              </a:rPr>
              <a:t>为核心</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28600" y="1363980"/>
            <a:ext cx="7085965"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a:t>
            </a:r>
            <a:r>
              <a:rPr lang="zh-CN" altLang="en-US" sz="3200" b="1" dirty="0">
                <a:solidFill>
                  <a:srgbClr val="C00000"/>
                </a:solidFill>
                <a:latin typeface="微软雅黑" panose="020B0503020204020204" pitchFamily="34" charset="-122"/>
                <a:ea typeface="微软雅黑" panose="020B0503020204020204" pitchFamily="34" charset="-122"/>
              </a:rPr>
              <a:t>二）先进性与广泛性的统一</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pic>
        <p:nvPicPr>
          <p:cNvPr id="53249" name="图片 5"/>
          <p:cNvPicPr>
            <a:picLocks noChangeAspect="1"/>
          </p:cNvPicPr>
          <p:nvPr/>
        </p:nvPicPr>
        <p:blipFill>
          <a:blip r:embed="rId1"/>
          <a:stretch>
            <a:fillRect/>
          </a:stretch>
        </p:blipFill>
        <p:spPr>
          <a:xfrm>
            <a:off x="5272405" y="1149985"/>
            <a:ext cx="4248150" cy="3021013"/>
          </a:xfrm>
          <a:prstGeom prst="rect">
            <a:avLst/>
          </a:prstGeom>
          <a:noFill/>
          <a:ln w="9525">
            <a:noFill/>
          </a:ln>
        </p:spPr>
      </p:pic>
      <p:pic>
        <p:nvPicPr>
          <p:cNvPr id="53250" name="图片 6"/>
          <p:cNvPicPr>
            <a:picLocks noChangeAspect="1"/>
          </p:cNvPicPr>
          <p:nvPr/>
        </p:nvPicPr>
        <p:blipFill>
          <a:blip r:embed="rId2"/>
          <a:stretch>
            <a:fillRect/>
          </a:stretch>
        </p:blipFill>
        <p:spPr>
          <a:xfrm>
            <a:off x="5031740" y="4170998"/>
            <a:ext cx="4559300" cy="2671762"/>
          </a:xfrm>
          <a:prstGeom prst="rect">
            <a:avLst/>
          </a:prstGeom>
          <a:noFill/>
          <a:ln w="9525">
            <a:noFill/>
          </a:ln>
        </p:spPr>
      </p:pic>
      <p:pic>
        <p:nvPicPr>
          <p:cNvPr id="53251" name="图片 7"/>
          <p:cNvPicPr>
            <a:picLocks noChangeAspect="1"/>
          </p:cNvPicPr>
          <p:nvPr/>
        </p:nvPicPr>
        <p:blipFill>
          <a:blip r:embed="rId3"/>
          <a:stretch>
            <a:fillRect/>
          </a:stretch>
        </p:blipFill>
        <p:spPr>
          <a:xfrm>
            <a:off x="9520238" y="1149985"/>
            <a:ext cx="2671762" cy="3992563"/>
          </a:xfrm>
          <a:prstGeom prst="rect">
            <a:avLst/>
          </a:prstGeom>
          <a:noFill/>
          <a:ln w="9525">
            <a:noFill/>
          </a:ln>
        </p:spPr>
      </p:pic>
      <p:pic>
        <p:nvPicPr>
          <p:cNvPr id="53252" name="图片 8"/>
          <p:cNvPicPr>
            <a:picLocks noChangeAspect="1"/>
          </p:cNvPicPr>
          <p:nvPr/>
        </p:nvPicPr>
        <p:blipFill>
          <a:blip r:embed="rId4"/>
          <a:stretch>
            <a:fillRect/>
          </a:stretch>
        </p:blipFill>
        <p:spPr>
          <a:xfrm>
            <a:off x="1483995" y="2452688"/>
            <a:ext cx="3660775" cy="2874962"/>
          </a:xfrm>
          <a:prstGeom prst="rect">
            <a:avLst/>
          </a:prstGeom>
          <a:noFill/>
          <a:ln w="9525">
            <a:noFill/>
          </a:ln>
        </p:spPr>
      </p:pic>
      <p:sp>
        <p:nvSpPr>
          <p:cNvPr id="10" name="文本框 9"/>
          <p:cNvSpPr txBox="1"/>
          <p:nvPr/>
        </p:nvSpPr>
        <p:spPr>
          <a:xfrm>
            <a:off x="177162" y="2029458"/>
            <a:ext cx="1179830" cy="2518410"/>
          </a:xfrm>
          <a:prstGeom prst="rect">
            <a:avLst/>
          </a:prstGeom>
          <a:noFill/>
        </p:spPr>
        <p:txBody>
          <a:bodyPr vert="eaVert" wrap="square" rtlCol="0">
            <a:spAutoFit/>
          </a:bodyPr>
          <a:p>
            <a:pPr algn="just">
              <a:lnSpc>
                <a:spcPct val="120000"/>
              </a:lnSpc>
              <a:spcBef>
                <a:spcPts val="1400"/>
              </a:spcBef>
            </a:pPr>
            <a:r>
              <a:rPr lang="zh-CN" altLang="en-US" sz="5400" noProof="1">
                <a:ln>
                  <a:solidFill>
                    <a:schemeClr val="tx2">
                      <a:lumMod val="40000"/>
                      <a:lumOff val="60000"/>
                    </a:schemeClr>
                  </a:solidFill>
                </a:ln>
                <a:solidFill>
                  <a:schemeClr val="tx1">
                    <a:lumMod val="50000"/>
                    <a:lumOff val="50000"/>
                  </a:schemeClr>
                </a:solidFill>
                <a:effectLst>
                  <a:reflection blurRad="6350" stA="55000" endA="50" endPos="85000" dist="29997" dir="5400000" sy="-100000" algn="bl" rotWithShape="0"/>
                </a:effectLst>
                <a:latin typeface="Arial" panose="020B0604020202020204" pitchFamily="34" charset="0"/>
                <a:ea typeface="微软雅黑" panose="020B0503020204020204" pitchFamily="34" charset="-122"/>
                <a:cs typeface="+mn-cs"/>
              </a:rPr>
              <a:t>黄文秀</a:t>
            </a:r>
            <a:endParaRPr lang="zh-CN" altLang="en-US" sz="5400" noProof="1">
              <a:ln>
                <a:solidFill>
                  <a:schemeClr val="tx2">
                    <a:lumMod val="40000"/>
                    <a:lumOff val="60000"/>
                  </a:schemeClr>
                </a:solidFill>
              </a:ln>
              <a:solidFill>
                <a:schemeClr val="tx1">
                  <a:lumMod val="50000"/>
                  <a:lumOff val="50000"/>
                </a:schemeClr>
              </a:solidFill>
              <a:effectLst>
                <a:reflection blurRad="6350" stA="55000" endA="50" endPos="85000" dist="29997" dir="5400000" sy="-100000" algn="bl" rotWithShape="0"/>
              </a:effectLst>
              <a:latin typeface="Arial" panose="020B0604020202020204" pitchFamily="34" charset="0"/>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二、坚持以为人民服务</a:t>
            </a:r>
            <a:r>
              <a:rPr lang="zh-CN" altLang="en-US" sz="3000" b="1" dirty="0">
                <a:solidFill>
                  <a:schemeClr val="bg1"/>
                </a:solidFill>
                <a:latin typeface="微软雅黑" panose="020B0503020204020204" pitchFamily="34" charset="-122"/>
                <a:ea typeface="微软雅黑" panose="020B0503020204020204" pitchFamily="34" charset="-122"/>
              </a:rPr>
              <a:t>为核心</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pic>
        <p:nvPicPr>
          <p:cNvPr id="2" name="感动中国转发致敬_黄文秀获颁感动中国2019年度人物_黄文秀 截取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54455" y="1229360"/>
            <a:ext cx="9803765" cy="5510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三、坚持以集体主义</a:t>
            </a:r>
            <a:r>
              <a:rPr lang="zh-CN" altLang="en-US" sz="3000" b="1" dirty="0">
                <a:solidFill>
                  <a:schemeClr val="bg1"/>
                </a:solidFill>
                <a:latin typeface="微软雅黑" panose="020B0503020204020204" pitchFamily="34" charset="-122"/>
                <a:ea typeface="微软雅黑" panose="020B0503020204020204" pitchFamily="34" charset="-122"/>
              </a:rPr>
              <a:t>为原则</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pic>
        <p:nvPicPr>
          <p:cNvPr id="54275" name="图片 2"/>
          <p:cNvPicPr>
            <a:picLocks noChangeAspect="1"/>
          </p:cNvPicPr>
          <p:nvPr/>
        </p:nvPicPr>
        <p:blipFill>
          <a:blip r:embed="rId1"/>
          <a:stretch>
            <a:fillRect/>
          </a:stretch>
        </p:blipFill>
        <p:spPr>
          <a:xfrm>
            <a:off x="5760085" y="2115503"/>
            <a:ext cx="4352925" cy="2884487"/>
          </a:xfrm>
          <a:prstGeom prst="rect">
            <a:avLst/>
          </a:prstGeom>
          <a:noFill/>
          <a:ln w="9525">
            <a:noFill/>
          </a:ln>
        </p:spPr>
      </p:pic>
      <p:pic>
        <p:nvPicPr>
          <p:cNvPr id="54276" name="图片 3"/>
          <p:cNvPicPr>
            <a:picLocks noChangeAspect="1"/>
          </p:cNvPicPr>
          <p:nvPr/>
        </p:nvPicPr>
        <p:blipFill>
          <a:blip r:embed="rId2"/>
          <a:stretch>
            <a:fillRect/>
          </a:stretch>
        </p:blipFill>
        <p:spPr>
          <a:xfrm>
            <a:off x="1400810" y="2115503"/>
            <a:ext cx="4195763" cy="2884487"/>
          </a:xfrm>
          <a:prstGeom prst="rect">
            <a:avLst/>
          </a:prstGeom>
          <a:noFill/>
          <a:ln w="9525">
            <a:noFill/>
          </a:ln>
        </p:spPr>
      </p:pic>
      <p:sp>
        <p:nvSpPr>
          <p:cNvPr id="5" name="文本框 4"/>
          <p:cNvSpPr txBox="1"/>
          <p:nvPr/>
        </p:nvSpPr>
        <p:spPr>
          <a:xfrm>
            <a:off x="1537970" y="5135880"/>
            <a:ext cx="8172450" cy="1198880"/>
          </a:xfrm>
          <a:prstGeom prst="rect">
            <a:avLst/>
          </a:prstGeom>
          <a:noFill/>
        </p:spPr>
        <p:txBody>
          <a:bodyPr wrap="square" rtlCol="0">
            <a:spAutoFit/>
          </a:bodyPr>
          <a:p>
            <a:pPr algn="just">
              <a:lnSpc>
                <a:spcPct val="120000"/>
              </a:lnSpc>
              <a:spcBef>
                <a:spcPts val="1400"/>
              </a:spcBef>
            </a:pPr>
            <a:r>
              <a:rPr lang="zh-CN" altLang="en-US" sz="6000" noProof="1">
                <a:ln w="22225">
                  <a:solidFill>
                    <a:srgbClr val="FF0000"/>
                  </a:solidFill>
                  <a:prstDash val="solid"/>
                </a:ln>
                <a:gradFill>
                  <a:gsLst>
                    <a:gs pos="0">
                      <a:srgbClr val="FE4444"/>
                    </a:gs>
                    <a:gs pos="100000">
                      <a:srgbClr val="832B2B"/>
                    </a:gs>
                  </a:gsLst>
                  <a:lin scaled="0"/>
                </a:gradFill>
                <a:effectLst>
                  <a:reflection blurRad="6350" stA="60000" endA="900" endPos="58000" dir="5400000" sy="-100000" algn="bl" rotWithShape="0"/>
                </a:effectLst>
                <a:latin typeface="Arial" panose="020B0604020202020204" pitchFamily="34" charset="0"/>
                <a:ea typeface="微软雅黑" panose="020B0503020204020204" pitchFamily="34" charset="-122"/>
                <a:cs typeface="+mn-cs"/>
              </a:rPr>
              <a:t>思考：</a:t>
            </a:r>
            <a:r>
              <a:rPr lang="zh-CN" altLang="en-US" sz="4800" noProof="1">
                <a:ln w="22225">
                  <a:solidFill>
                    <a:srgbClr val="FFC000"/>
                  </a:solidFill>
                  <a:prstDash val="solid"/>
                </a:ln>
                <a:gradFill>
                  <a:gsLst>
                    <a:gs pos="0">
                      <a:srgbClr val="FECF40"/>
                    </a:gs>
                    <a:gs pos="100000">
                      <a:srgbClr val="846C21"/>
                    </a:gs>
                  </a:gsLst>
                  <a:lin scaled="0"/>
                </a:gradFill>
                <a:effectLst>
                  <a:reflection blurRad="6350" stA="60000" endA="900" endPos="58000" dir="5400000" sy="-100000" algn="bl" rotWithShape="0"/>
                </a:effectLst>
                <a:latin typeface="Arial" panose="020B0604020202020204" pitchFamily="34" charset="0"/>
                <a:ea typeface="微软雅黑" panose="020B0503020204020204" pitchFamily="34" charset="-122"/>
                <a:cs typeface="+mn-cs"/>
              </a:rPr>
              <a:t>什么是集体主义</a:t>
            </a:r>
            <a:r>
              <a:rPr lang="zh-CN" altLang="en-US" sz="6000" noProof="1">
                <a:ln w="22225">
                  <a:solidFill>
                    <a:srgbClr val="FFC000"/>
                  </a:solidFill>
                  <a:prstDash val="solid"/>
                </a:ln>
                <a:gradFill>
                  <a:gsLst>
                    <a:gs pos="0">
                      <a:srgbClr val="FBFB11"/>
                    </a:gs>
                    <a:gs pos="100000">
                      <a:srgbClr val="838309"/>
                    </a:gs>
                  </a:gsLst>
                  <a:lin scaled="0"/>
                </a:gradFill>
                <a:effectLst>
                  <a:reflection blurRad="6350" stA="60000" endA="900" endPos="58000" dir="5400000" sy="-100000" algn="bl" rotWithShape="0"/>
                </a:effectLst>
                <a:latin typeface="Arial" panose="020B0604020202020204" pitchFamily="34" charset="0"/>
                <a:ea typeface="微软雅黑" panose="020B0503020204020204" pitchFamily="34" charset="-122"/>
                <a:cs typeface="+mn-cs"/>
              </a:rPr>
              <a:t>？</a:t>
            </a:r>
            <a:endParaRPr lang="zh-CN" altLang="en-US" sz="6000" noProof="1">
              <a:ln w="22225">
                <a:solidFill>
                  <a:srgbClr val="FFC000"/>
                </a:solidFill>
                <a:prstDash val="solid"/>
              </a:ln>
              <a:gradFill>
                <a:gsLst>
                  <a:gs pos="0">
                    <a:srgbClr val="FBFB11"/>
                  </a:gs>
                  <a:gs pos="100000">
                    <a:srgbClr val="838309"/>
                  </a:gs>
                </a:gsLst>
                <a:lin scaled="0"/>
              </a:gradFill>
              <a:effectLst>
                <a:reflection blurRad="6350" stA="60000" endA="900" endPos="580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Rectangle 1"/>
          <p:cNvSpPr/>
          <p:nvPr/>
        </p:nvSpPr>
        <p:spPr>
          <a:xfrm>
            <a:off x="-69850" y="1976458"/>
            <a:ext cx="12192000" cy="4310662"/>
          </a:xfrm>
          <a:prstGeom prst="rect">
            <a:avLst/>
          </a:prstGeom>
          <a:solidFill>
            <a:srgbClr val="B43A1C"/>
          </a:solidFill>
          <a:ln w="12700" cap="flat" cmpd="sng" algn="ctr">
            <a:noFill/>
            <a:prstDash val="solid"/>
            <a:miter lim="800000"/>
          </a:ln>
          <a:effectLst/>
        </p:spPr>
        <p:txBody>
          <a:bodyPr rtlCol="0" anchor="ctr"/>
          <a:p>
            <a:pPr algn="ctr">
              <a:defRPr/>
            </a:pPr>
            <a:endParaRPr lang="en-US" kern="0">
              <a:solidFill>
                <a:srgbClr val="FFFFFF"/>
              </a:solidFill>
            </a:endParaRPr>
          </a:p>
        </p:txBody>
      </p:sp>
      <p:sp>
        <p:nvSpPr>
          <p:cNvPr id="14" name="矩形 13"/>
          <p:cNvSpPr/>
          <p:nvPr/>
        </p:nvSpPr>
        <p:spPr>
          <a:xfrm>
            <a:off x="988929" y="2391656"/>
            <a:ext cx="10785391" cy="3480266"/>
          </a:xfrm>
          <a:prstGeom prst="rect">
            <a:avLst/>
          </a:prstGeom>
          <a:noFill/>
          <a:ln w="12700" cap="flat" cmpd="sng" algn="ctr">
            <a:solidFill>
              <a:schemeClr val="bg1">
                <a:alpha val="60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kern="0">
              <a:solidFill>
                <a:srgbClr val="FFFFFF"/>
              </a:solidFill>
            </a:endParaRPr>
          </a:p>
        </p:txBody>
      </p:sp>
      <p:sp>
        <p:nvSpPr>
          <p:cNvPr id="36" name="矩形 35"/>
          <p:cNvSpPr/>
          <p:nvPr/>
        </p:nvSpPr>
        <p:spPr>
          <a:xfrm>
            <a:off x="4942657" y="2551004"/>
            <a:ext cx="6193640" cy="3161571"/>
          </a:xfrm>
          <a:prstGeom prst="rect">
            <a:avLst/>
          </a:prstGeom>
        </p:spPr>
        <p:txBody>
          <a:bodyPr wrap="square">
            <a:spAutoFit/>
          </a:bodyPr>
          <a:p>
            <a:pPr indent="539750" algn="just">
              <a:lnSpc>
                <a:spcPct val="130000"/>
              </a:lnSpc>
            </a:pPr>
            <a:r>
              <a:rPr lang="zh-CN" altLang="en-US" sz="2200" b="1" dirty="0">
                <a:solidFill>
                  <a:prstClr val="white"/>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夫才与德异，而世俗莫之能辨，通谓之贤，此其所以失人也。夫聪察强毅之谓才，正直中和之谓德。才者，德之资也；德者，才之帅也。</a:t>
            </a:r>
            <a:r>
              <a:rPr lang="en-US" altLang="zh-CN" sz="2200" b="1" dirty="0">
                <a:solidFill>
                  <a:prstClr val="white"/>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200" b="1" dirty="0">
                <a:solidFill>
                  <a:prstClr val="white"/>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君子挟才以为善，小人挟才以为恶。挟才以为善者，善无不至矣；挟才以为恶者，恶亦无不至矣。</a:t>
            </a:r>
            <a:endParaRPr lang="zh-CN" altLang="en-US" sz="2200" b="1" dirty="0">
              <a:solidFill>
                <a:prstClr val="white"/>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indent="457200" algn="r">
              <a:lnSpc>
                <a:spcPct val="130000"/>
              </a:lnSpc>
              <a:spcBef>
                <a:spcPts val="800"/>
              </a:spcBef>
            </a:pPr>
            <a:r>
              <a:rPr lang="en-US" altLang="zh-CN"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司马光</a:t>
            </a:r>
            <a:endParaRPr lang="zh-CN" altLang="en-US" sz="1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pic>
        <p:nvPicPr>
          <p:cNvPr id="8" name="图片 7"/>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9850" y="1425575"/>
            <a:ext cx="5321300" cy="5321300"/>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4" grpId="0" bldLvl="0" animBg="1"/>
      <p:bldP spid="3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三、坚持以集体主义</a:t>
            </a:r>
            <a:r>
              <a:rPr lang="zh-CN" altLang="en-US" sz="3000" b="1" dirty="0">
                <a:solidFill>
                  <a:schemeClr val="bg1"/>
                </a:solidFill>
                <a:latin typeface="微软雅黑" panose="020B0503020204020204" pitchFamily="34" charset="-122"/>
                <a:ea typeface="微软雅黑" panose="020B0503020204020204" pitchFamily="34" charset="-122"/>
              </a:rPr>
              <a:t>为原则</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7165" y="1365885"/>
            <a:ext cx="7085965"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（一）调节社会利益关系的基本</a:t>
            </a:r>
            <a:r>
              <a:rPr lang="zh-CN" altLang="en-US" sz="3200" b="1" dirty="0">
                <a:solidFill>
                  <a:srgbClr val="C00000"/>
                </a:solidFill>
                <a:latin typeface="微软雅黑" panose="020B0503020204020204" pitchFamily="34" charset="-122"/>
                <a:ea typeface="微软雅黑" panose="020B0503020204020204" pitchFamily="34" charset="-122"/>
              </a:rPr>
              <a:t>原则</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9" name="Rectangle 3"/>
          <p:cNvSpPr>
            <a:spLocks noChangeArrowheads="1"/>
          </p:cNvSpPr>
          <p:nvPr/>
        </p:nvSpPr>
        <p:spPr bwMode="auto">
          <a:xfrm>
            <a:off x="682625" y="2063433"/>
            <a:ext cx="10086340" cy="1124585"/>
          </a:xfrm>
          <a:prstGeom prst="rect">
            <a:avLst/>
          </a:prstGeom>
          <a:gradFill rotWithShape="1">
            <a:gsLst>
              <a:gs pos="0">
                <a:srgbClr val="DDDDDD"/>
              </a:gs>
              <a:gs pos="50000">
                <a:srgbClr val="DDDDDD">
                  <a:gamma/>
                  <a:tint val="36471"/>
                  <a:invGamma/>
                </a:srgbClr>
              </a:gs>
              <a:gs pos="100000">
                <a:srgbClr val="DDDDDD"/>
              </a:gs>
            </a:gsLst>
            <a:lin ang="2700000" scaled="1"/>
          </a:gradFill>
          <a:ln w="38100">
            <a:solidFill>
              <a:srgbClr val="CC0066"/>
            </a:solidFill>
            <a:miter lim="800000"/>
          </a:ln>
          <a:effectLst/>
        </p:spPr>
        <p:txBody>
          <a:bodyPr wrap="square" anchor="ctr">
            <a:spAutoFit/>
          </a:bodyPr>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j-ea"/>
                <a:ea typeface="+mj-ea"/>
                <a:cs typeface="+mn-cs"/>
              </a:rPr>
              <a:t>集体主义是社会主义道德的原则；是调节国家利益、社会整体利益和个人利益的基本原则。</a:t>
            </a:r>
            <a:endParaRPr kumimoji="0" lang="zh-CN" alt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j-ea"/>
              <a:ea typeface="+mj-ea"/>
              <a:cs typeface="+mn-cs"/>
            </a:endParaRPr>
          </a:p>
        </p:txBody>
      </p:sp>
      <p:pic>
        <p:nvPicPr>
          <p:cNvPr id="55300" name="图片 5"/>
          <p:cNvPicPr>
            <a:picLocks noChangeAspect="1"/>
          </p:cNvPicPr>
          <p:nvPr/>
        </p:nvPicPr>
        <p:blipFill>
          <a:blip r:embed="rId1"/>
          <a:stretch>
            <a:fillRect/>
          </a:stretch>
        </p:blipFill>
        <p:spPr>
          <a:xfrm>
            <a:off x="321310" y="3513455"/>
            <a:ext cx="4714875" cy="2792095"/>
          </a:xfrm>
          <a:prstGeom prst="rect">
            <a:avLst/>
          </a:prstGeom>
          <a:noFill/>
          <a:ln w="9525">
            <a:noFill/>
          </a:ln>
        </p:spPr>
      </p:pic>
      <p:pic>
        <p:nvPicPr>
          <p:cNvPr id="55301" name="图片 6"/>
          <p:cNvPicPr>
            <a:picLocks noChangeAspect="1"/>
          </p:cNvPicPr>
          <p:nvPr/>
        </p:nvPicPr>
        <p:blipFill>
          <a:blip r:embed="rId2"/>
          <a:stretch>
            <a:fillRect/>
          </a:stretch>
        </p:blipFill>
        <p:spPr>
          <a:xfrm>
            <a:off x="7568565" y="3600450"/>
            <a:ext cx="4150360" cy="2705100"/>
          </a:xfrm>
          <a:prstGeom prst="rect">
            <a:avLst/>
          </a:prstGeom>
          <a:noFill/>
          <a:ln w="9525">
            <a:noFill/>
          </a:ln>
        </p:spPr>
      </p:pic>
      <p:pic>
        <p:nvPicPr>
          <p:cNvPr id="18438" name="图片 7" descr="背靠问号.jpg"/>
          <p:cNvPicPr>
            <a:picLocks noChangeAspect="1"/>
          </p:cNvPicPr>
          <p:nvPr/>
        </p:nvPicPr>
        <p:blipFill>
          <a:blip r:embed="rId3"/>
          <a:stretch>
            <a:fillRect/>
          </a:stretch>
        </p:blipFill>
        <p:spPr>
          <a:xfrm>
            <a:off x="5629275" y="3677920"/>
            <a:ext cx="1535430" cy="1656080"/>
          </a:xfrm>
          <a:prstGeom prst="rect">
            <a:avLst/>
          </a:prstGeom>
          <a:noFill/>
          <a:ln w="9525">
            <a:noFill/>
          </a:ln>
        </p:spPr>
      </p:pic>
      <p:sp>
        <p:nvSpPr>
          <p:cNvPr id="4" name="文本框 3"/>
          <p:cNvSpPr txBox="1"/>
          <p:nvPr/>
        </p:nvSpPr>
        <p:spPr>
          <a:xfrm>
            <a:off x="5518785" y="5699760"/>
            <a:ext cx="1756410" cy="755650"/>
          </a:xfrm>
          <a:prstGeom prst="rect">
            <a:avLst/>
          </a:prstGeom>
          <a:noFill/>
        </p:spPr>
        <p:txBody>
          <a:bodyPr wrap="square" rtlCol="0">
            <a:spAutoFit/>
          </a:bodyPr>
          <a:p>
            <a:pPr algn="just">
              <a:lnSpc>
                <a:spcPct val="120000"/>
              </a:lnSpc>
              <a:spcBef>
                <a:spcPts val="1400"/>
              </a:spcBef>
            </a:pPr>
            <a:r>
              <a:rPr lang="zh-CN" altLang="en-US" sz="3600" noProof="1">
                <a:gradFill>
                  <a:gsLst>
                    <a:gs pos="0">
                      <a:srgbClr val="FE4444"/>
                    </a:gs>
                    <a:gs pos="100000">
                      <a:srgbClr val="832B2B"/>
                    </a:gs>
                  </a:gsLst>
                  <a:lin scaled="0"/>
                </a:gradFill>
                <a:latin typeface="Arial" panose="020B0604020202020204" pitchFamily="34" charset="0"/>
                <a:ea typeface="微软雅黑" panose="020B0503020204020204" pitchFamily="34" charset="-122"/>
                <a:cs typeface="+mn-cs"/>
              </a:rPr>
              <a:t>对吗？</a:t>
            </a:r>
            <a:endParaRPr lang="zh-CN" altLang="en-US" sz="3600" noProof="1">
              <a:gradFill>
                <a:gsLst>
                  <a:gs pos="0">
                    <a:srgbClr val="FE4444"/>
                  </a:gs>
                  <a:gs pos="100000">
                    <a:srgbClr val="832B2B"/>
                  </a:gs>
                </a:gsLst>
                <a:lin scaled="0"/>
              </a:gra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dissolve">
                                      <p:cBhvr>
                                        <p:cTn id="7"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三、坚持以集体主义</a:t>
            </a:r>
            <a:r>
              <a:rPr lang="zh-CN" altLang="en-US" sz="3000" b="1" dirty="0">
                <a:solidFill>
                  <a:schemeClr val="bg1"/>
                </a:solidFill>
                <a:latin typeface="微软雅黑" panose="020B0503020204020204" pitchFamily="34" charset="-122"/>
                <a:ea typeface="微软雅黑" panose="020B0503020204020204" pitchFamily="34" charset="-122"/>
              </a:rPr>
              <a:t>为原则</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7165" y="1365885"/>
            <a:ext cx="7085965"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（一）调节社会利益关系的基本</a:t>
            </a:r>
            <a:r>
              <a:rPr lang="zh-CN" altLang="en-US" sz="3200" b="1" dirty="0">
                <a:solidFill>
                  <a:srgbClr val="C00000"/>
                </a:solidFill>
                <a:latin typeface="微软雅黑" panose="020B0503020204020204" pitchFamily="34" charset="-122"/>
                <a:ea typeface="微软雅黑" panose="020B0503020204020204" pitchFamily="34" charset="-122"/>
              </a:rPr>
              <a:t>原则</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56323" name="矩形 13"/>
          <p:cNvSpPr/>
          <p:nvPr/>
        </p:nvSpPr>
        <p:spPr>
          <a:xfrm>
            <a:off x="1697355" y="2227263"/>
            <a:ext cx="7519988" cy="1076325"/>
          </a:xfrm>
          <a:prstGeom prst="rect">
            <a:avLst/>
          </a:prstGeom>
          <a:solidFill>
            <a:schemeClr val="accent2">
              <a:lumMod val="60000"/>
              <a:lumOff val="40000"/>
            </a:schemeClr>
          </a:solidFill>
          <a:ln w="19050" cap="flat" cmpd="sng">
            <a:solidFill>
              <a:srgbClr val="C00000"/>
            </a:solidFill>
            <a:prstDash val="solid"/>
            <a:miter/>
            <a:headEnd type="none" w="med" len="med"/>
            <a:tailEnd type="none" w="med" len="med"/>
          </a:ln>
        </p:spPr>
        <p:txBody>
          <a:bodyPr anchor="t" anchorCtr="0">
            <a:spAutoFit/>
          </a:bodyPr>
          <a:p>
            <a:r>
              <a:rPr lang="en-US" altLang="zh-CN" sz="3200" b="1" dirty="0">
                <a:latin typeface="黑体" panose="02010609060101010101" charset="-122"/>
                <a:ea typeface="黑体" panose="02010609060101010101" charset="-122"/>
              </a:rPr>
              <a:t>1.</a:t>
            </a:r>
            <a:r>
              <a:rPr lang="zh-CN" altLang="en-US" sz="3200" b="1" dirty="0">
                <a:latin typeface="黑体" panose="02010609060101010101" charset="-122"/>
                <a:ea typeface="黑体" panose="02010609060101010101" charset="-122"/>
              </a:rPr>
              <a:t>集体主义强调国家利益、社会整体利益和个人利益的辩证统一。</a:t>
            </a:r>
            <a:endParaRPr lang="zh-CN" altLang="en-US" sz="3200" b="1" dirty="0">
              <a:latin typeface="黑体" panose="02010609060101010101" charset="-122"/>
              <a:ea typeface="黑体" panose="02010609060101010101" charset="-122"/>
            </a:endParaRPr>
          </a:p>
        </p:txBody>
      </p:sp>
      <p:sp>
        <p:nvSpPr>
          <p:cNvPr id="56324" name="矩形 13"/>
          <p:cNvSpPr/>
          <p:nvPr/>
        </p:nvSpPr>
        <p:spPr>
          <a:xfrm>
            <a:off x="1711643" y="3833813"/>
            <a:ext cx="7519987" cy="1076325"/>
          </a:xfrm>
          <a:prstGeom prst="rect">
            <a:avLst/>
          </a:prstGeom>
          <a:solidFill>
            <a:schemeClr val="accent2">
              <a:lumMod val="60000"/>
              <a:lumOff val="40000"/>
            </a:schemeClr>
          </a:solidFill>
          <a:ln w="19050" cap="flat" cmpd="sng">
            <a:solidFill>
              <a:srgbClr val="C00000"/>
            </a:solidFill>
            <a:prstDash val="solid"/>
            <a:miter/>
            <a:headEnd type="none" w="med" len="med"/>
            <a:tailEnd type="none" w="med" len="med"/>
          </a:ln>
        </p:spPr>
        <p:txBody>
          <a:bodyPr anchor="t" anchorCtr="0">
            <a:spAutoFit/>
          </a:bodyPr>
          <a:p>
            <a:r>
              <a:rPr lang="en-US" altLang="zh-CN" sz="3200" b="1" dirty="0">
                <a:latin typeface="黑体" panose="02010609060101010101" charset="-122"/>
                <a:ea typeface="黑体" panose="02010609060101010101" charset="-122"/>
              </a:rPr>
              <a:t>2.</a:t>
            </a:r>
            <a:r>
              <a:rPr lang="zh-CN" altLang="en-US" sz="3200" b="1" dirty="0">
                <a:latin typeface="黑体" panose="02010609060101010101" charset="-122"/>
                <a:ea typeface="黑体" panose="02010609060101010101" charset="-122"/>
              </a:rPr>
              <a:t>集体主义强调国家利益、社会整体利益高于个人利益。</a:t>
            </a:r>
            <a:endParaRPr lang="zh-CN" altLang="en-US" sz="3200" b="1" dirty="0">
              <a:latin typeface="黑体" panose="02010609060101010101" charset="-122"/>
              <a:ea typeface="黑体" panose="02010609060101010101" charset="-122"/>
            </a:endParaRPr>
          </a:p>
        </p:txBody>
      </p:sp>
      <p:sp>
        <p:nvSpPr>
          <p:cNvPr id="56325" name="矩形 13"/>
          <p:cNvSpPr/>
          <p:nvPr/>
        </p:nvSpPr>
        <p:spPr>
          <a:xfrm>
            <a:off x="1711643" y="5483225"/>
            <a:ext cx="7519987" cy="584200"/>
          </a:xfrm>
          <a:prstGeom prst="rect">
            <a:avLst/>
          </a:prstGeom>
          <a:solidFill>
            <a:schemeClr val="accent2">
              <a:lumMod val="60000"/>
              <a:lumOff val="40000"/>
            </a:schemeClr>
          </a:solidFill>
          <a:ln w="19050" cap="flat" cmpd="sng">
            <a:solidFill>
              <a:srgbClr val="C00000"/>
            </a:solidFill>
            <a:prstDash val="solid"/>
            <a:miter/>
            <a:headEnd type="none" w="med" len="med"/>
            <a:tailEnd type="none" w="med" len="med"/>
          </a:ln>
        </p:spPr>
        <p:txBody>
          <a:bodyPr anchor="t" anchorCtr="0">
            <a:spAutoFit/>
          </a:bodyPr>
          <a:p>
            <a:r>
              <a:rPr lang="en-US" altLang="zh-CN" sz="3200" b="1" dirty="0">
                <a:latin typeface="黑体" panose="02010609060101010101" charset="-122"/>
                <a:ea typeface="黑体" panose="02010609060101010101" charset="-122"/>
              </a:rPr>
              <a:t>3.</a:t>
            </a:r>
            <a:r>
              <a:rPr lang="zh-CN" altLang="en-US" sz="3200" b="1" dirty="0">
                <a:latin typeface="黑体" panose="02010609060101010101" charset="-122"/>
                <a:ea typeface="黑体" panose="02010609060101010101" charset="-122"/>
              </a:rPr>
              <a:t>集体主义重视和保障个人的正当利益。</a:t>
            </a:r>
            <a:endParaRPr lang="zh-CN" altLang="en-US" sz="3200" b="1" dirty="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三、坚持以集体主义</a:t>
            </a:r>
            <a:r>
              <a:rPr lang="zh-CN" altLang="en-US" sz="3000" b="1" dirty="0">
                <a:solidFill>
                  <a:schemeClr val="bg1"/>
                </a:solidFill>
                <a:latin typeface="微软雅黑" panose="020B0503020204020204" pitchFamily="34" charset="-122"/>
                <a:ea typeface="微软雅黑" panose="020B0503020204020204" pitchFamily="34" charset="-122"/>
              </a:rPr>
              <a:t>为原则</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07645" y="1264285"/>
            <a:ext cx="7085965"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（二）集体主义的</a:t>
            </a:r>
            <a:r>
              <a:rPr lang="zh-CN" altLang="en-US" sz="3200" b="1" dirty="0">
                <a:solidFill>
                  <a:srgbClr val="C00000"/>
                </a:solidFill>
                <a:latin typeface="微软雅黑" panose="020B0503020204020204" pitchFamily="34" charset="-122"/>
                <a:ea typeface="微软雅黑" panose="020B0503020204020204" pitchFamily="34" charset="-122"/>
              </a:rPr>
              <a:t>层次性</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944880" y="1885315"/>
            <a:ext cx="6511925" cy="521970"/>
          </a:xfrm>
          <a:prstGeom prst="rect">
            <a:avLst/>
          </a:prstGeom>
          <a:noFill/>
        </p:spPr>
        <p:txBody>
          <a:bodyPr wrap="square" rtlCol="0">
            <a:spAutoFit/>
          </a:bodyPr>
          <a:p>
            <a:pPr algn="l"/>
            <a:r>
              <a:rPr kumimoji="1" lang="zh-CN" altLang="en-US" sz="2800" dirty="0">
                <a:solidFill>
                  <a:schemeClr val="tx1">
                    <a:lumMod val="75000"/>
                    <a:lumOff val="25000"/>
                  </a:schemeClr>
                </a:solidFill>
                <a:latin typeface="微软雅黑" panose="020B0503020204020204" pitchFamily="34" charset="-122"/>
                <a:ea typeface="微软雅黑" panose="020B0503020204020204" pitchFamily="34" charset="-122"/>
                <a:cs typeface="FZQingKeBenYueSongS-R-GB" panose="02000000000000000000" charset="-122"/>
                <a:sym typeface="+mn-ea"/>
              </a:rPr>
              <a:t>集体主义三个层次的道德要求</a:t>
            </a:r>
            <a:endParaRPr kumimoji="1" lang="zh-CN" altLang="en-US" sz="2800" dirty="0">
              <a:solidFill>
                <a:schemeClr val="tx1">
                  <a:lumMod val="75000"/>
                  <a:lumOff val="25000"/>
                </a:schemeClr>
              </a:solidFill>
              <a:latin typeface="微软雅黑" panose="020B0503020204020204" pitchFamily="34" charset="-122"/>
              <a:ea typeface="微软雅黑" panose="020B0503020204020204" pitchFamily="34" charset="-122"/>
              <a:cs typeface="FZQingKeBenYueSongS-R-GB" panose="02000000000000000000" charset="-122"/>
              <a:sym typeface="+mn-ea"/>
            </a:endParaRPr>
          </a:p>
        </p:txBody>
      </p:sp>
      <p:grpSp>
        <p:nvGrpSpPr>
          <p:cNvPr id="18" name="组合 17"/>
          <p:cNvGrpSpPr/>
          <p:nvPr>
            <p:custDataLst>
              <p:tags r:id="rId1"/>
            </p:custDataLst>
          </p:nvPr>
        </p:nvGrpSpPr>
        <p:grpSpPr>
          <a:xfrm>
            <a:off x="863542" y="5513298"/>
            <a:ext cx="7425501" cy="982534"/>
            <a:chOff x="2158410" y="2573042"/>
            <a:chExt cx="5124996" cy="678134"/>
          </a:xfrm>
        </p:grpSpPr>
        <p:sp>
          <p:nvSpPr>
            <p:cNvPr id="19" name="KSO_Shape"/>
            <p:cNvSpPr/>
            <p:nvPr>
              <p:custDataLst>
                <p:tags r:id="rId2"/>
              </p:custDataLst>
            </p:nvPr>
          </p:nvSpPr>
          <p:spPr bwMode="auto">
            <a:xfrm>
              <a:off x="2158410" y="2694724"/>
              <a:ext cx="510362" cy="445716"/>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normAutofit/>
              <a:scene3d>
                <a:camera prst="orthographicFront"/>
                <a:lightRig rig="threePt" dir="t"/>
              </a:scene3d>
              <a:sp3d contourW="12700">
                <a:contourClr>
                  <a:srgbClr val="FFFFFF"/>
                </a:contourClr>
              </a:sp3d>
            </a:bodyPr>
            <a:p>
              <a:pPr algn="ctr">
                <a:defRPr/>
              </a:pPr>
              <a:endParaRPr lang="zh-CN" altLang="en-US">
                <a:solidFill>
                  <a:srgbClr val="FFFFFF"/>
                </a:solidFill>
                <a:sym typeface="Arial" panose="020B0604020202020204" pitchFamily="34" charset="0"/>
              </a:endParaRPr>
            </a:p>
          </p:txBody>
        </p:sp>
        <p:sp>
          <p:nvSpPr>
            <p:cNvPr id="20" name="TextBox 20"/>
            <p:cNvSpPr txBox="1"/>
            <p:nvPr>
              <p:custDataLst>
                <p:tags r:id="rId3"/>
              </p:custDataLst>
            </p:nvPr>
          </p:nvSpPr>
          <p:spPr>
            <a:xfrm>
              <a:off x="2863339" y="2573042"/>
              <a:ext cx="4420067" cy="678134"/>
            </a:xfrm>
            <a:prstGeom prst="rect">
              <a:avLst/>
            </a:prstGeom>
            <a:noFill/>
            <a:effectLst/>
          </p:spPr>
          <p:txBody>
            <a:bodyPr wrap="square" rtlCol="0"/>
            <a:p>
              <a:pPr algn="just" eaLnBrk="1" hangingPunct="1">
                <a:lnSpc>
                  <a:spcPct val="100000"/>
                </a:lnSpc>
              </a:pPr>
              <a:r>
                <a:rPr lang="zh-CN" altLang="en-US" sz="2400">
                  <a:solidFill>
                    <a:schemeClr val="accent1"/>
                  </a:solidFill>
                  <a:latin typeface="微软雅黑" panose="020B0503020204020204" pitchFamily="34" charset="-122"/>
                  <a:ea typeface="微软雅黑" panose="020B0503020204020204" pitchFamily="34" charset="-122"/>
                  <a:sym typeface="+mn-ea"/>
                </a:rPr>
                <a:t>无私奉献、一心为公</a:t>
              </a:r>
              <a:r>
                <a:rPr lang="zh-CN" altLang="en-US" sz="2400">
                  <a:latin typeface="微软雅黑" panose="020B0503020204020204" pitchFamily="34" charset="-122"/>
                  <a:ea typeface="微软雅黑" panose="020B0503020204020204" pitchFamily="34" charset="-122"/>
                  <a:sym typeface="+mn-ea"/>
                </a:rPr>
                <a:t>，这是集体主义的最高层次，是共产党员、先进分子应努力达到的道德目标。</a:t>
              </a:r>
              <a:endParaRPr lang="zh-CN" altLang="en-US" sz="2400" smtClean="0">
                <a:solidFill>
                  <a:schemeClr val="accent1"/>
                </a:solidFill>
                <a:latin typeface="微软雅黑" panose="020B0503020204020204" pitchFamily="34" charset="-122"/>
                <a:ea typeface="微软雅黑" panose="020B0503020204020204" pitchFamily="34" charset="-122"/>
                <a:sym typeface="+mn-ea"/>
              </a:endParaRPr>
            </a:p>
          </p:txBody>
        </p:sp>
      </p:grpSp>
      <p:grpSp>
        <p:nvGrpSpPr>
          <p:cNvPr id="21" name="组合 20"/>
          <p:cNvGrpSpPr/>
          <p:nvPr>
            <p:custDataLst>
              <p:tags r:id="rId4"/>
            </p:custDataLst>
          </p:nvPr>
        </p:nvGrpSpPr>
        <p:grpSpPr>
          <a:xfrm>
            <a:off x="863542" y="3970791"/>
            <a:ext cx="7425501" cy="982534"/>
            <a:chOff x="2158410" y="3737307"/>
            <a:chExt cx="5124996" cy="678134"/>
          </a:xfrm>
        </p:grpSpPr>
        <p:sp>
          <p:nvSpPr>
            <p:cNvPr id="22" name="KSO_Shape"/>
            <p:cNvSpPr/>
            <p:nvPr>
              <p:custDataLst>
                <p:tags r:id="rId5"/>
              </p:custDataLst>
            </p:nvPr>
          </p:nvSpPr>
          <p:spPr bwMode="auto">
            <a:xfrm>
              <a:off x="2158410" y="3858989"/>
              <a:ext cx="510362" cy="445716"/>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normAutofit/>
              <a:scene3d>
                <a:camera prst="orthographicFront"/>
                <a:lightRig rig="threePt" dir="t"/>
              </a:scene3d>
              <a:sp3d contourW="12700">
                <a:contourClr>
                  <a:srgbClr val="FFFFFF"/>
                </a:contourClr>
              </a:sp3d>
            </a:bodyPr>
            <a:p>
              <a:pPr algn="ctr">
                <a:defRPr/>
              </a:pPr>
              <a:endParaRPr lang="zh-CN" altLang="en-US">
                <a:solidFill>
                  <a:srgbClr val="FFFFFF"/>
                </a:solidFill>
                <a:sym typeface="Arial" panose="020B0604020202020204" pitchFamily="34" charset="0"/>
              </a:endParaRPr>
            </a:p>
          </p:txBody>
        </p:sp>
        <p:sp>
          <p:nvSpPr>
            <p:cNvPr id="23" name="TextBox 20"/>
            <p:cNvSpPr txBox="1"/>
            <p:nvPr>
              <p:custDataLst>
                <p:tags r:id="rId6"/>
              </p:custDataLst>
            </p:nvPr>
          </p:nvSpPr>
          <p:spPr>
            <a:xfrm>
              <a:off x="2863339" y="3737307"/>
              <a:ext cx="4420067" cy="678134"/>
            </a:xfrm>
            <a:prstGeom prst="rect">
              <a:avLst/>
            </a:prstGeom>
            <a:noFill/>
            <a:effectLst/>
          </p:spPr>
          <p:txBody>
            <a:bodyPr wrap="square" rtlCol="0">
              <a:normAutofit/>
            </a:bodyPr>
            <a:p>
              <a:pPr algn="just" eaLnBrk="1" hangingPunct="1"/>
              <a:r>
                <a:rPr lang="zh-CN" altLang="en-US" sz="2400">
                  <a:solidFill>
                    <a:schemeClr val="accent1"/>
                  </a:solidFill>
                  <a:latin typeface="微软雅黑" panose="020B0503020204020204" pitchFamily="34" charset="-122"/>
                  <a:ea typeface="微软雅黑" panose="020B0503020204020204" pitchFamily="34" charset="-122"/>
                  <a:sym typeface="+mn-ea"/>
                </a:rPr>
                <a:t>先公后私、先人后己</a:t>
              </a:r>
              <a:r>
                <a:rPr lang="zh-CN" altLang="en-US" sz="2400">
                  <a:latin typeface="微软雅黑" panose="020B0503020204020204" pitchFamily="34" charset="-122"/>
                  <a:ea typeface="微软雅黑" panose="020B0503020204020204" pitchFamily="34" charset="-122"/>
                  <a:sym typeface="+mn-ea"/>
                </a:rPr>
                <a:t>，这是已经具有较高社会主义道德觉悟的人能够达到的要求。</a:t>
              </a:r>
              <a:endParaRPr lang="zh-CN" altLang="en-US" sz="240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4" name="组合 23"/>
          <p:cNvGrpSpPr/>
          <p:nvPr>
            <p:custDataLst>
              <p:tags r:id="rId7"/>
            </p:custDataLst>
          </p:nvPr>
        </p:nvGrpSpPr>
        <p:grpSpPr>
          <a:xfrm>
            <a:off x="865447" y="2530519"/>
            <a:ext cx="7425501" cy="982534"/>
            <a:chOff x="2158410" y="4901572"/>
            <a:chExt cx="5124996" cy="678134"/>
          </a:xfrm>
        </p:grpSpPr>
        <p:sp>
          <p:nvSpPr>
            <p:cNvPr id="25" name="KSO_Shape"/>
            <p:cNvSpPr/>
            <p:nvPr>
              <p:custDataLst>
                <p:tags r:id="rId8"/>
              </p:custDataLst>
            </p:nvPr>
          </p:nvSpPr>
          <p:spPr bwMode="auto">
            <a:xfrm>
              <a:off x="2158410" y="5023254"/>
              <a:ext cx="510362" cy="445716"/>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normAutofit/>
              <a:scene3d>
                <a:camera prst="orthographicFront"/>
                <a:lightRig rig="threePt" dir="t"/>
              </a:scene3d>
              <a:sp3d contourW="12700">
                <a:contourClr>
                  <a:srgbClr val="FFFFFF"/>
                </a:contourClr>
              </a:sp3d>
            </a:bodyPr>
            <a:p>
              <a:pPr algn="ctr">
                <a:defRPr/>
              </a:pPr>
              <a:endParaRPr lang="zh-CN" altLang="en-US">
                <a:solidFill>
                  <a:srgbClr val="FFFFFF"/>
                </a:solidFill>
                <a:sym typeface="Arial" panose="020B0604020202020204" pitchFamily="34" charset="0"/>
              </a:endParaRPr>
            </a:p>
          </p:txBody>
        </p:sp>
        <p:sp>
          <p:nvSpPr>
            <p:cNvPr id="26" name="TextBox 20"/>
            <p:cNvSpPr txBox="1"/>
            <p:nvPr>
              <p:custDataLst>
                <p:tags r:id="rId9"/>
              </p:custDataLst>
            </p:nvPr>
          </p:nvSpPr>
          <p:spPr>
            <a:xfrm>
              <a:off x="2863339" y="4901572"/>
              <a:ext cx="4420067" cy="678134"/>
            </a:xfrm>
            <a:prstGeom prst="rect">
              <a:avLst/>
            </a:prstGeom>
            <a:noFill/>
            <a:effectLst/>
          </p:spPr>
          <p:txBody>
            <a:bodyPr wrap="square" rtlCol="0">
              <a:normAutofit/>
            </a:bodyPr>
            <a:p>
              <a:pPr>
                <a:lnSpc>
                  <a:spcPct val="110000"/>
                </a:lnSpc>
              </a:pPr>
              <a:r>
                <a:rPr lang="zh-CN" altLang="en-US" sz="2400">
                  <a:solidFill>
                    <a:schemeClr val="accent1"/>
                  </a:solidFill>
                  <a:latin typeface="微软雅黑" panose="020B0503020204020204" pitchFamily="34" charset="-122"/>
                  <a:ea typeface="微软雅黑" panose="020B0503020204020204" pitchFamily="34" charset="-122"/>
                  <a:sym typeface="+mn-ea"/>
                </a:rPr>
                <a:t>顾全大局、遵纪守法、热爱祖国、诚实劳动</a:t>
              </a:r>
              <a:r>
                <a:rPr lang="zh-CN" altLang="en-US" sz="2400">
                  <a:latin typeface="微软雅黑" panose="020B0503020204020204" pitchFamily="34" charset="-122"/>
                  <a:ea typeface="微软雅黑" panose="020B0503020204020204" pitchFamily="34" charset="-122"/>
                  <a:sym typeface="+mn-ea"/>
                </a:rPr>
                <a:t>，这是对公民最基本的道德要求。</a:t>
              </a:r>
              <a:endParaRPr lang="zh-CN" altLang="en-US" sz="2400">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27" name="图片 26"/>
          <p:cNvPicPr>
            <a:picLocks noChangeAspect="1"/>
          </p:cNvPicPr>
          <p:nvPr/>
        </p:nvPicPr>
        <p:blipFill>
          <a:blip r:embed="rId10"/>
          <a:stretch>
            <a:fillRect/>
          </a:stretch>
        </p:blipFill>
        <p:spPr>
          <a:xfrm>
            <a:off x="8378190" y="2707005"/>
            <a:ext cx="3481070" cy="35096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三、坚持以集体主义</a:t>
            </a:r>
            <a:r>
              <a:rPr lang="zh-CN" altLang="en-US" sz="3000" b="1" dirty="0">
                <a:solidFill>
                  <a:schemeClr val="bg1"/>
                </a:solidFill>
                <a:latin typeface="微软雅黑" panose="020B0503020204020204" pitchFamily="34" charset="-122"/>
                <a:ea typeface="微软雅黑" panose="020B0503020204020204" pitchFamily="34" charset="-122"/>
              </a:rPr>
              <a:t>为原则</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7165" y="1365885"/>
            <a:ext cx="7085965" cy="583565"/>
          </a:xfrm>
          <a:prstGeom prst="rect">
            <a:avLst/>
          </a:prstGeom>
          <a:noFill/>
        </p:spPr>
        <p:txBody>
          <a:bodyPr wrap="square" rtlCol="0">
            <a:spAutoFit/>
          </a:bodyPr>
          <a:p>
            <a:r>
              <a:rPr lang="zh-CN" altLang="en-US" sz="3200" b="1" dirty="0">
                <a:solidFill>
                  <a:srgbClr val="C00000"/>
                </a:solidFill>
                <a:latin typeface="微软雅黑" panose="020B0503020204020204" pitchFamily="34" charset="-122"/>
                <a:ea typeface="微软雅黑" panose="020B0503020204020204" pitchFamily="34" charset="-122"/>
              </a:rPr>
              <a:t>（二）集体主义的</a:t>
            </a:r>
            <a:r>
              <a:rPr lang="zh-CN" altLang="en-US" sz="3200" b="1" dirty="0">
                <a:solidFill>
                  <a:srgbClr val="C00000"/>
                </a:solidFill>
                <a:latin typeface="微软雅黑" panose="020B0503020204020204" pitchFamily="34" charset="-122"/>
                <a:ea typeface="微软雅黑" panose="020B0503020204020204" pitchFamily="34" charset="-122"/>
              </a:rPr>
              <a:t>层次性</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pic>
        <p:nvPicPr>
          <p:cNvPr id="57346" name="Picture 9" descr="5대정책_산업정책_01"/>
          <p:cNvPicPr>
            <a:picLocks noChangeAspect="1"/>
          </p:cNvPicPr>
          <p:nvPr/>
        </p:nvPicPr>
        <p:blipFill>
          <a:blip r:embed="rId1"/>
          <a:stretch>
            <a:fillRect/>
          </a:stretch>
        </p:blipFill>
        <p:spPr>
          <a:xfrm>
            <a:off x="1283653" y="2054543"/>
            <a:ext cx="5400675" cy="792162"/>
          </a:xfrm>
          <a:prstGeom prst="rect">
            <a:avLst/>
          </a:prstGeom>
          <a:noFill/>
          <a:ln w="9525">
            <a:noFill/>
          </a:ln>
        </p:spPr>
      </p:pic>
      <p:pic>
        <p:nvPicPr>
          <p:cNvPr id="57347" name="Picture 9" descr="5대정책_산업정책_01"/>
          <p:cNvPicPr>
            <a:picLocks noChangeAspect="1"/>
          </p:cNvPicPr>
          <p:nvPr/>
        </p:nvPicPr>
        <p:blipFill>
          <a:blip r:embed="rId1"/>
          <a:stretch>
            <a:fillRect/>
          </a:stretch>
        </p:blipFill>
        <p:spPr>
          <a:xfrm>
            <a:off x="2507615" y="3567430"/>
            <a:ext cx="5291138" cy="777875"/>
          </a:xfrm>
          <a:prstGeom prst="rect">
            <a:avLst/>
          </a:prstGeom>
          <a:noFill/>
          <a:ln w="9525">
            <a:noFill/>
          </a:ln>
        </p:spPr>
      </p:pic>
      <p:pic>
        <p:nvPicPr>
          <p:cNvPr id="57348" name="Picture 9" descr="5대정책_산업정책_01"/>
          <p:cNvPicPr>
            <a:picLocks noChangeAspect="1"/>
          </p:cNvPicPr>
          <p:nvPr/>
        </p:nvPicPr>
        <p:blipFill>
          <a:blip r:embed="rId1"/>
          <a:stretch>
            <a:fillRect/>
          </a:stretch>
        </p:blipFill>
        <p:spPr>
          <a:xfrm>
            <a:off x="4093528" y="6016625"/>
            <a:ext cx="5183187" cy="863600"/>
          </a:xfrm>
          <a:prstGeom prst="rect">
            <a:avLst/>
          </a:prstGeom>
          <a:noFill/>
          <a:ln w="9525">
            <a:noFill/>
          </a:ln>
        </p:spPr>
      </p:pic>
      <p:pic>
        <p:nvPicPr>
          <p:cNvPr id="57349" name="Picture 9" descr="5대정책_산업정책_01"/>
          <p:cNvPicPr>
            <a:picLocks noChangeAspect="1"/>
          </p:cNvPicPr>
          <p:nvPr/>
        </p:nvPicPr>
        <p:blipFill>
          <a:blip r:embed="rId1"/>
          <a:stretch>
            <a:fillRect/>
          </a:stretch>
        </p:blipFill>
        <p:spPr>
          <a:xfrm>
            <a:off x="3660140" y="5238750"/>
            <a:ext cx="5184775" cy="777875"/>
          </a:xfrm>
          <a:prstGeom prst="rect">
            <a:avLst/>
          </a:prstGeom>
          <a:noFill/>
          <a:ln w="9525">
            <a:noFill/>
          </a:ln>
        </p:spPr>
      </p:pic>
      <p:pic>
        <p:nvPicPr>
          <p:cNvPr id="57350" name="Picture 9" descr="5대정책_산업정책_01"/>
          <p:cNvPicPr>
            <a:picLocks noChangeAspect="1"/>
          </p:cNvPicPr>
          <p:nvPr/>
        </p:nvPicPr>
        <p:blipFill>
          <a:blip r:embed="rId1"/>
          <a:stretch>
            <a:fillRect/>
          </a:stretch>
        </p:blipFill>
        <p:spPr>
          <a:xfrm>
            <a:off x="3156903" y="4359910"/>
            <a:ext cx="5111750" cy="777875"/>
          </a:xfrm>
          <a:prstGeom prst="rect">
            <a:avLst/>
          </a:prstGeom>
          <a:noFill/>
          <a:ln w="9525">
            <a:noFill/>
          </a:ln>
        </p:spPr>
      </p:pic>
      <p:pic>
        <p:nvPicPr>
          <p:cNvPr id="57351" name="Picture 9" descr="5대정책_산업정책_01"/>
          <p:cNvPicPr>
            <a:picLocks noChangeAspect="1"/>
          </p:cNvPicPr>
          <p:nvPr/>
        </p:nvPicPr>
        <p:blipFill>
          <a:blip r:embed="rId1"/>
          <a:stretch>
            <a:fillRect/>
          </a:stretch>
        </p:blipFill>
        <p:spPr>
          <a:xfrm>
            <a:off x="1932940" y="2775268"/>
            <a:ext cx="5291138" cy="850900"/>
          </a:xfrm>
          <a:prstGeom prst="rect">
            <a:avLst/>
          </a:prstGeom>
          <a:noFill/>
          <a:ln w="9525">
            <a:noFill/>
          </a:ln>
        </p:spPr>
      </p:pic>
      <p:sp>
        <p:nvSpPr>
          <p:cNvPr id="57352" name="TextBox 15"/>
          <p:cNvSpPr txBox="1"/>
          <p:nvPr/>
        </p:nvSpPr>
        <p:spPr>
          <a:xfrm>
            <a:off x="1283653" y="2054543"/>
            <a:ext cx="1223962" cy="701675"/>
          </a:xfrm>
          <a:prstGeom prst="rect">
            <a:avLst/>
          </a:prstGeom>
          <a:noFill/>
          <a:ln w="9525">
            <a:noFill/>
          </a:ln>
        </p:spPr>
        <p:txBody>
          <a:bodyPr anchor="t" anchorCtr="0">
            <a:spAutoFit/>
          </a:bodyPr>
          <a:p>
            <a:r>
              <a:rPr lang="zh-CN" altLang="en-US" sz="4000" b="1" dirty="0">
                <a:solidFill>
                  <a:srgbClr val="FF0000"/>
                </a:solidFill>
                <a:latin typeface="黑体" panose="02010609060101010101" charset="-122"/>
                <a:ea typeface="黑体" panose="02010609060101010101" charset="-122"/>
              </a:rPr>
              <a:t>圣人</a:t>
            </a:r>
            <a:endParaRPr lang="zh-CN" altLang="en-US" sz="4000" b="1" dirty="0">
              <a:solidFill>
                <a:srgbClr val="FF0000"/>
              </a:solidFill>
              <a:latin typeface="黑体" panose="02010609060101010101" charset="-122"/>
              <a:ea typeface="黑体" panose="02010609060101010101" charset="-122"/>
            </a:endParaRPr>
          </a:p>
        </p:txBody>
      </p:sp>
      <p:sp>
        <p:nvSpPr>
          <p:cNvPr id="57353" name="TextBox 16"/>
          <p:cNvSpPr txBox="1"/>
          <p:nvPr/>
        </p:nvSpPr>
        <p:spPr>
          <a:xfrm>
            <a:off x="2796540" y="2054543"/>
            <a:ext cx="3384550" cy="701675"/>
          </a:xfrm>
          <a:prstGeom prst="rect">
            <a:avLst/>
          </a:prstGeom>
          <a:noFill/>
          <a:ln w="9525">
            <a:noFill/>
          </a:ln>
        </p:spPr>
        <p:txBody>
          <a:bodyPr anchor="t" anchorCtr="0">
            <a:spAutoFit/>
          </a:bodyPr>
          <a:p>
            <a:r>
              <a:rPr lang="zh-CN" altLang="en-US" sz="4000" b="1" dirty="0">
                <a:latin typeface="黑体" panose="02010609060101010101" charset="-122"/>
                <a:ea typeface="黑体" panose="02010609060101010101" charset="-122"/>
              </a:rPr>
              <a:t>毫不利己</a:t>
            </a:r>
            <a:endParaRPr lang="zh-CN" altLang="en-US" sz="4000" b="1" dirty="0">
              <a:latin typeface="黑体" panose="02010609060101010101" charset="-122"/>
              <a:ea typeface="黑体" panose="02010609060101010101" charset="-122"/>
            </a:endParaRPr>
          </a:p>
        </p:txBody>
      </p:sp>
      <p:sp>
        <p:nvSpPr>
          <p:cNvPr id="57354" name="TextBox 17"/>
          <p:cNvSpPr txBox="1"/>
          <p:nvPr/>
        </p:nvSpPr>
        <p:spPr>
          <a:xfrm>
            <a:off x="1859915" y="2846705"/>
            <a:ext cx="1728788" cy="701675"/>
          </a:xfrm>
          <a:prstGeom prst="rect">
            <a:avLst/>
          </a:prstGeom>
          <a:noFill/>
          <a:ln w="9525">
            <a:noFill/>
          </a:ln>
        </p:spPr>
        <p:txBody>
          <a:bodyPr anchor="t" anchorCtr="0">
            <a:spAutoFit/>
          </a:bodyPr>
          <a:p>
            <a:r>
              <a:rPr lang="zh-CN" altLang="en-US" sz="4000" b="1" dirty="0">
                <a:solidFill>
                  <a:srgbClr val="FF9933"/>
                </a:solidFill>
                <a:latin typeface="黑体" panose="02010609060101010101" charset="-122"/>
                <a:ea typeface="黑体" panose="02010609060101010101" charset="-122"/>
              </a:rPr>
              <a:t>贤人</a:t>
            </a:r>
            <a:endParaRPr lang="zh-CN" altLang="en-US" sz="4000" b="1" dirty="0">
              <a:solidFill>
                <a:srgbClr val="FF9933"/>
              </a:solidFill>
              <a:latin typeface="黑体" panose="02010609060101010101" charset="-122"/>
              <a:ea typeface="黑体" panose="02010609060101010101" charset="-122"/>
            </a:endParaRPr>
          </a:p>
        </p:txBody>
      </p:sp>
      <p:sp>
        <p:nvSpPr>
          <p:cNvPr id="57355" name="TextBox 18"/>
          <p:cNvSpPr txBox="1"/>
          <p:nvPr/>
        </p:nvSpPr>
        <p:spPr>
          <a:xfrm>
            <a:off x="3372803" y="2846705"/>
            <a:ext cx="3168650" cy="701675"/>
          </a:xfrm>
          <a:prstGeom prst="rect">
            <a:avLst/>
          </a:prstGeom>
          <a:noFill/>
          <a:ln w="9525">
            <a:noFill/>
          </a:ln>
        </p:spPr>
        <p:txBody>
          <a:bodyPr anchor="t" anchorCtr="0">
            <a:spAutoFit/>
          </a:bodyPr>
          <a:p>
            <a:r>
              <a:rPr lang="zh-CN" altLang="en-US" sz="4000" b="1" dirty="0">
                <a:latin typeface="黑体" panose="02010609060101010101" charset="-122"/>
                <a:ea typeface="黑体" panose="02010609060101010101" charset="-122"/>
              </a:rPr>
              <a:t>专门利人</a:t>
            </a:r>
            <a:endParaRPr lang="zh-CN" altLang="en-US" sz="4000" b="1" dirty="0">
              <a:latin typeface="黑体" panose="02010609060101010101" charset="-122"/>
              <a:ea typeface="黑体" panose="02010609060101010101" charset="-122"/>
            </a:endParaRPr>
          </a:p>
        </p:txBody>
      </p:sp>
      <p:sp>
        <p:nvSpPr>
          <p:cNvPr id="57356" name="TextBox 19"/>
          <p:cNvSpPr txBox="1"/>
          <p:nvPr/>
        </p:nvSpPr>
        <p:spPr>
          <a:xfrm>
            <a:off x="2580640" y="3567430"/>
            <a:ext cx="1512888" cy="701675"/>
          </a:xfrm>
          <a:prstGeom prst="rect">
            <a:avLst/>
          </a:prstGeom>
          <a:noFill/>
          <a:ln w="9525">
            <a:noFill/>
          </a:ln>
        </p:spPr>
        <p:txBody>
          <a:bodyPr anchor="t" anchorCtr="0">
            <a:spAutoFit/>
          </a:bodyPr>
          <a:p>
            <a:r>
              <a:rPr lang="zh-CN" altLang="en-US" sz="4000" b="1" dirty="0">
                <a:solidFill>
                  <a:srgbClr val="FFFF00"/>
                </a:solidFill>
                <a:latin typeface="黑体" panose="02010609060101010101" charset="-122"/>
                <a:ea typeface="黑体" panose="02010609060101010101" charset="-122"/>
              </a:rPr>
              <a:t>好人</a:t>
            </a:r>
            <a:endParaRPr lang="zh-CN" altLang="en-US" sz="4000" b="1" dirty="0">
              <a:solidFill>
                <a:srgbClr val="FFFF00"/>
              </a:solidFill>
              <a:latin typeface="黑体" panose="02010609060101010101" charset="-122"/>
              <a:ea typeface="黑体" panose="02010609060101010101" charset="-122"/>
            </a:endParaRPr>
          </a:p>
        </p:txBody>
      </p:sp>
      <p:sp>
        <p:nvSpPr>
          <p:cNvPr id="57357" name="TextBox 20"/>
          <p:cNvSpPr txBox="1"/>
          <p:nvPr/>
        </p:nvSpPr>
        <p:spPr>
          <a:xfrm>
            <a:off x="4091940" y="3638868"/>
            <a:ext cx="4176713" cy="701675"/>
          </a:xfrm>
          <a:prstGeom prst="rect">
            <a:avLst/>
          </a:prstGeom>
          <a:noFill/>
          <a:ln w="9525">
            <a:noFill/>
          </a:ln>
        </p:spPr>
        <p:txBody>
          <a:bodyPr anchor="t" anchorCtr="0">
            <a:spAutoFit/>
          </a:bodyPr>
          <a:p>
            <a:r>
              <a:rPr lang="zh-CN" altLang="en-US" sz="4000" b="1" dirty="0">
                <a:latin typeface="黑体" panose="02010609060101010101" charset="-122"/>
                <a:ea typeface="黑体" panose="02010609060101010101" charset="-122"/>
              </a:rPr>
              <a:t>热心助人</a:t>
            </a:r>
            <a:endParaRPr lang="zh-CN" altLang="en-US" sz="4000" b="1" dirty="0">
              <a:latin typeface="黑体" panose="02010609060101010101" charset="-122"/>
              <a:ea typeface="黑体" panose="02010609060101010101" charset="-122"/>
            </a:endParaRPr>
          </a:p>
        </p:txBody>
      </p:sp>
      <p:sp>
        <p:nvSpPr>
          <p:cNvPr id="57358" name="TextBox 21"/>
          <p:cNvSpPr txBox="1"/>
          <p:nvPr/>
        </p:nvSpPr>
        <p:spPr>
          <a:xfrm>
            <a:off x="3012440" y="4359910"/>
            <a:ext cx="1800225" cy="708025"/>
          </a:xfrm>
          <a:prstGeom prst="rect">
            <a:avLst/>
          </a:prstGeom>
          <a:noFill/>
          <a:ln w="9525">
            <a:noFill/>
          </a:ln>
        </p:spPr>
        <p:txBody>
          <a:bodyPr anchor="t" anchorCtr="0">
            <a:spAutoFit/>
          </a:bodyPr>
          <a:p>
            <a:r>
              <a:rPr lang="zh-CN" altLang="en-US" sz="4000" b="1" dirty="0">
                <a:solidFill>
                  <a:srgbClr val="663300"/>
                </a:solidFill>
                <a:latin typeface="黑体" panose="02010609060101010101" charset="-122"/>
                <a:ea typeface="黑体" panose="02010609060101010101" charset="-122"/>
              </a:rPr>
              <a:t>常人</a:t>
            </a:r>
            <a:endParaRPr lang="zh-CN" altLang="en-US" sz="4000" b="1" dirty="0">
              <a:solidFill>
                <a:srgbClr val="663300"/>
              </a:solidFill>
              <a:latin typeface="黑体" panose="02010609060101010101" charset="-122"/>
              <a:ea typeface="黑体" panose="02010609060101010101" charset="-122"/>
            </a:endParaRPr>
          </a:p>
        </p:txBody>
      </p:sp>
      <p:sp>
        <p:nvSpPr>
          <p:cNvPr id="57359" name="TextBox 22"/>
          <p:cNvSpPr txBox="1"/>
          <p:nvPr/>
        </p:nvSpPr>
        <p:spPr>
          <a:xfrm>
            <a:off x="4380865" y="4359910"/>
            <a:ext cx="4103688" cy="720725"/>
          </a:xfrm>
          <a:prstGeom prst="rect">
            <a:avLst/>
          </a:prstGeom>
          <a:noFill/>
          <a:ln w="9525">
            <a:noFill/>
          </a:ln>
        </p:spPr>
        <p:txBody>
          <a:bodyPr anchor="t" anchorCtr="0">
            <a:spAutoFit/>
          </a:bodyPr>
          <a:p>
            <a:r>
              <a:rPr lang="zh-CN" altLang="en-US" sz="4000" b="1" dirty="0">
                <a:latin typeface="黑体" panose="02010609060101010101" charset="-122"/>
                <a:ea typeface="黑体" panose="02010609060101010101" charset="-122"/>
              </a:rPr>
              <a:t>自私自利</a:t>
            </a:r>
            <a:endParaRPr lang="zh-CN" altLang="en-US" sz="4000" b="1" dirty="0">
              <a:latin typeface="黑体" panose="02010609060101010101" charset="-122"/>
              <a:ea typeface="黑体" panose="02010609060101010101" charset="-122"/>
            </a:endParaRPr>
          </a:p>
        </p:txBody>
      </p:sp>
      <p:sp>
        <p:nvSpPr>
          <p:cNvPr id="57360" name="TextBox 23"/>
          <p:cNvSpPr txBox="1"/>
          <p:nvPr/>
        </p:nvSpPr>
        <p:spPr>
          <a:xfrm>
            <a:off x="3588703" y="5153025"/>
            <a:ext cx="1871662" cy="708025"/>
          </a:xfrm>
          <a:prstGeom prst="rect">
            <a:avLst/>
          </a:prstGeom>
          <a:noFill/>
          <a:ln w="9525">
            <a:noFill/>
          </a:ln>
        </p:spPr>
        <p:txBody>
          <a:bodyPr anchor="t" anchorCtr="0">
            <a:spAutoFit/>
          </a:bodyPr>
          <a:p>
            <a:r>
              <a:rPr lang="zh-CN" altLang="en-US" sz="4000" b="1" dirty="0">
                <a:solidFill>
                  <a:srgbClr val="660033"/>
                </a:solidFill>
                <a:latin typeface="黑体" panose="02010609060101010101" charset="-122"/>
                <a:ea typeface="黑体" panose="02010609060101010101" charset="-122"/>
              </a:rPr>
              <a:t>坏人</a:t>
            </a:r>
            <a:endParaRPr lang="zh-CN" altLang="en-US" sz="4000" b="1" dirty="0">
              <a:solidFill>
                <a:srgbClr val="660033"/>
              </a:solidFill>
              <a:latin typeface="黑体" panose="02010609060101010101" charset="-122"/>
              <a:ea typeface="黑体" panose="02010609060101010101" charset="-122"/>
            </a:endParaRPr>
          </a:p>
        </p:txBody>
      </p:sp>
      <p:sp>
        <p:nvSpPr>
          <p:cNvPr id="57361" name="TextBox 24"/>
          <p:cNvSpPr txBox="1"/>
          <p:nvPr/>
        </p:nvSpPr>
        <p:spPr>
          <a:xfrm>
            <a:off x="4957128" y="5153025"/>
            <a:ext cx="3455987" cy="708025"/>
          </a:xfrm>
          <a:prstGeom prst="rect">
            <a:avLst/>
          </a:prstGeom>
          <a:noFill/>
          <a:ln w="9525">
            <a:noFill/>
          </a:ln>
        </p:spPr>
        <p:txBody>
          <a:bodyPr anchor="t" anchorCtr="0">
            <a:spAutoFit/>
          </a:bodyPr>
          <a:p>
            <a:r>
              <a:rPr lang="zh-CN" altLang="en-US" sz="4000" b="1" dirty="0">
                <a:latin typeface="黑体" panose="02010609060101010101" charset="-122"/>
                <a:ea typeface="黑体" panose="02010609060101010101" charset="-122"/>
              </a:rPr>
              <a:t>损人利己</a:t>
            </a:r>
            <a:endParaRPr lang="zh-CN" altLang="en-US" sz="4000" b="1" dirty="0">
              <a:latin typeface="黑体" panose="02010609060101010101" charset="-122"/>
              <a:ea typeface="黑体" panose="02010609060101010101" charset="-122"/>
            </a:endParaRPr>
          </a:p>
        </p:txBody>
      </p:sp>
      <p:sp>
        <p:nvSpPr>
          <p:cNvPr id="57362" name="TextBox 25"/>
          <p:cNvSpPr txBox="1"/>
          <p:nvPr/>
        </p:nvSpPr>
        <p:spPr>
          <a:xfrm>
            <a:off x="4020503" y="6091238"/>
            <a:ext cx="1441450" cy="708025"/>
          </a:xfrm>
          <a:prstGeom prst="rect">
            <a:avLst/>
          </a:prstGeom>
          <a:noFill/>
          <a:ln w="9525">
            <a:noFill/>
          </a:ln>
        </p:spPr>
        <p:txBody>
          <a:bodyPr anchor="t" anchorCtr="0">
            <a:spAutoFit/>
          </a:bodyPr>
          <a:p>
            <a:r>
              <a:rPr lang="zh-CN" altLang="en-US" sz="4000" b="1" dirty="0">
                <a:solidFill>
                  <a:srgbClr val="000066"/>
                </a:solidFill>
                <a:latin typeface="黑体" panose="02010609060101010101" charset="-122"/>
                <a:ea typeface="黑体" panose="02010609060101010101" charset="-122"/>
              </a:rPr>
              <a:t>恶人</a:t>
            </a:r>
            <a:endParaRPr lang="zh-CN" altLang="en-US" sz="4000" b="1" dirty="0">
              <a:solidFill>
                <a:srgbClr val="000066"/>
              </a:solidFill>
              <a:latin typeface="黑体" panose="02010609060101010101" charset="-122"/>
              <a:ea typeface="黑体" panose="02010609060101010101" charset="-122"/>
            </a:endParaRPr>
          </a:p>
        </p:txBody>
      </p:sp>
      <p:sp>
        <p:nvSpPr>
          <p:cNvPr id="57363" name="TextBox 26"/>
          <p:cNvSpPr txBox="1"/>
          <p:nvPr/>
        </p:nvSpPr>
        <p:spPr>
          <a:xfrm>
            <a:off x="5604828" y="6029325"/>
            <a:ext cx="4464050" cy="708025"/>
          </a:xfrm>
          <a:prstGeom prst="rect">
            <a:avLst/>
          </a:prstGeom>
          <a:noFill/>
          <a:ln w="9525">
            <a:noFill/>
          </a:ln>
        </p:spPr>
        <p:txBody>
          <a:bodyPr anchor="t" anchorCtr="0">
            <a:spAutoFit/>
          </a:bodyPr>
          <a:p>
            <a:r>
              <a:rPr lang="zh-CN" altLang="en-US" sz="4000" b="1" dirty="0">
                <a:latin typeface="黑体" panose="02010609060101010101" charset="-122"/>
                <a:ea typeface="黑体" panose="02010609060101010101" charset="-122"/>
              </a:rPr>
              <a:t>损人不利己</a:t>
            </a:r>
            <a:endParaRPr lang="zh-CN" altLang="en-US" sz="4000" b="1" dirty="0">
              <a:latin typeface="黑体" panose="02010609060101010101" charset="-122"/>
              <a:ea typeface="黑体" panose="02010609060101010101" charset="-122"/>
            </a:endParaRPr>
          </a:p>
        </p:txBody>
      </p:sp>
      <p:sp>
        <p:nvSpPr>
          <p:cNvPr id="57365" name="TextBox 33"/>
          <p:cNvSpPr txBox="1"/>
          <p:nvPr/>
        </p:nvSpPr>
        <p:spPr>
          <a:xfrm>
            <a:off x="7799070" y="1668780"/>
            <a:ext cx="3910965" cy="1322070"/>
          </a:xfrm>
          <a:prstGeom prst="rect">
            <a:avLst/>
          </a:prstGeom>
          <a:noFill/>
          <a:ln w="9525">
            <a:noFill/>
          </a:ln>
        </p:spPr>
        <p:txBody>
          <a:bodyPr wrap="square" anchor="t" anchorCtr="0">
            <a:spAutoFit/>
          </a:bodyPr>
          <a:p>
            <a:r>
              <a:rPr lang="en-US" altLang="zh-CN" sz="4000" b="1" dirty="0">
                <a:latin typeface="Tahoma" panose="020B0604030504040204" pitchFamily="34" charset="0"/>
                <a:ea typeface="黑体" panose="02010609060101010101" charset="-122"/>
              </a:rPr>
              <a:t>      </a:t>
            </a:r>
            <a:r>
              <a:rPr lang="zh-CN" altLang="en-US" sz="4000" b="1" dirty="0">
                <a:latin typeface="Tahoma" panose="020B0604030504040204" pitchFamily="34" charset="0"/>
                <a:ea typeface="黑体" panose="02010609060101010101" charset="-122"/>
              </a:rPr>
              <a:t>我们需要什么样的道德？</a:t>
            </a:r>
            <a:endParaRPr lang="zh-CN" altLang="en-US" sz="4000" b="1" dirty="0">
              <a:latin typeface="Tahoma" panose="020B0604030504040204" pitchFamily="34" charset="0"/>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三、坚持以集体主义</a:t>
            </a:r>
            <a:r>
              <a:rPr lang="zh-CN" altLang="en-US" sz="3000" b="1" dirty="0">
                <a:solidFill>
                  <a:schemeClr val="bg1"/>
                </a:solidFill>
                <a:latin typeface="微软雅黑" panose="020B0503020204020204" pitchFamily="34" charset="-122"/>
                <a:ea typeface="微软雅黑" panose="020B0503020204020204" pitchFamily="34" charset="-122"/>
              </a:rPr>
              <a:t>为原则</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pic>
        <p:nvPicPr>
          <p:cNvPr id="58369" name="图片 7"/>
          <p:cNvPicPr>
            <a:picLocks noChangeAspect="1"/>
          </p:cNvPicPr>
          <p:nvPr/>
        </p:nvPicPr>
        <p:blipFill>
          <a:blip r:embed="rId1"/>
          <a:stretch>
            <a:fillRect/>
          </a:stretch>
        </p:blipFill>
        <p:spPr>
          <a:xfrm>
            <a:off x="0" y="1097915"/>
            <a:ext cx="4116705" cy="5658485"/>
          </a:xfrm>
          <a:prstGeom prst="rect">
            <a:avLst/>
          </a:prstGeom>
          <a:noFill/>
          <a:ln w="9525">
            <a:noFill/>
          </a:ln>
        </p:spPr>
      </p:pic>
      <p:pic>
        <p:nvPicPr>
          <p:cNvPr id="58370" name="图片 8"/>
          <p:cNvPicPr>
            <a:picLocks noChangeAspect="1"/>
          </p:cNvPicPr>
          <p:nvPr/>
        </p:nvPicPr>
        <p:blipFill>
          <a:blip r:embed="rId2"/>
          <a:stretch>
            <a:fillRect/>
          </a:stretch>
        </p:blipFill>
        <p:spPr>
          <a:xfrm>
            <a:off x="4116705" y="1097915"/>
            <a:ext cx="3924935" cy="5658485"/>
          </a:xfrm>
          <a:prstGeom prst="rect">
            <a:avLst/>
          </a:prstGeom>
          <a:noFill/>
          <a:ln w="9525">
            <a:noFill/>
          </a:ln>
        </p:spPr>
      </p:pic>
      <p:pic>
        <p:nvPicPr>
          <p:cNvPr id="58371" name="图片 9"/>
          <p:cNvPicPr>
            <a:picLocks noChangeAspect="1"/>
          </p:cNvPicPr>
          <p:nvPr/>
        </p:nvPicPr>
        <p:blipFill>
          <a:blip r:embed="rId3"/>
          <a:stretch>
            <a:fillRect/>
          </a:stretch>
        </p:blipFill>
        <p:spPr>
          <a:xfrm>
            <a:off x="8041640" y="1097915"/>
            <a:ext cx="4150360" cy="56584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1"/>
          <p:cNvPicPr>
            <a:picLocks noChangeAspect="1"/>
          </p:cNvPicPr>
          <p:nvPr/>
        </p:nvPicPr>
        <p:blipFill>
          <a:blip r:embed="rId1"/>
          <a:stretch>
            <a:fillRect/>
          </a:stretch>
        </p:blipFill>
        <p:spPr>
          <a:xfrm>
            <a:off x="0" y="1118235"/>
            <a:ext cx="4168140" cy="5800725"/>
          </a:xfrm>
          <a:prstGeom prst="rect">
            <a:avLst/>
          </a:prstGeom>
          <a:noFill/>
          <a:ln w="9525">
            <a:noFill/>
          </a:ln>
        </p:spPr>
      </p:pic>
      <p:pic>
        <p:nvPicPr>
          <p:cNvPr id="60418" name="图片 2"/>
          <p:cNvPicPr>
            <a:picLocks noChangeAspect="1"/>
          </p:cNvPicPr>
          <p:nvPr/>
        </p:nvPicPr>
        <p:blipFill>
          <a:blip r:embed="rId2"/>
          <a:stretch>
            <a:fillRect/>
          </a:stretch>
        </p:blipFill>
        <p:spPr>
          <a:xfrm>
            <a:off x="4104005" y="1118235"/>
            <a:ext cx="3983990" cy="5800725"/>
          </a:xfrm>
          <a:prstGeom prst="rect">
            <a:avLst/>
          </a:prstGeom>
          <a:noFill/>
          <a:ln w="9525">
            <a:noFill/>
          </a:ln>
        </p:spPr>
      </p:pic>
      <p:pic>
        <p:nvPicPr>
          <p:cNvPr id="60419" name="图片 3"/>
          <p:cNvPicPr>
            <a:picLocks noChangeAspect="1"/>
          </p:cNvPicPr>
          <p:nvPr/>
        </p:nvPicPr>
        <p:blipFill>
          <a:blip r:embed="rId3"/>
          <a:stretch>
            <a:fillRect/>
          </a:stretch>
        </p:blipFill>
        <p:spPr>
          <a:xfrm>
            <a:off x="8088630" y="1118235"/>
            <a:ext cx="4103370" cy="5800725"/>
          </a:xfrm>
          <a:prstGeom prst="rect">
            <a:avLst/>
          </a:prstGeom>
          <a:noFill/>
          <a:ln w="9525">
            <a:noFill/>
          </a:ln>
        </p:spPr>
      </p:pic>
      <p:sp>
        <p:nvSpPr>
          <p:cNvPr id="2" name="文本框 1"/>
          <p:cNvSpPr txBox="1"/>
          <p:nvPr/>
        </p:nvSpPr>
        <p:spPr>
          <a:xfrm>
            <a:off x="96" y="46713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ea typeface="微软雅黑" panose="020B0503020204020204" pitchFamily="34" charset="-122"/>
              </a:rPr>
              <a:t>三、坚持以集体主义</a:t>
            </a:r>
            <a:r>
              <a:rPr lang="zh-CN" altLang="en-US" sz="3000" b="1" dirty="0">
                <a:solidFill>
                  <a:schemeClr val="bg1"/>
                </a:solidFill>
                <a:latin typeface="微软雅黑" panose="020B0503020204020204" pitchFamily="34" charset="-122"/>
                <a:ea typeface="微软雅黑" panose="020B0503020204020204" pitchFamily="34" charset="-122"/>
              </a:rPr>
              <a:t>为原则</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25270" y="1813560"/>
            <a:ext cx="8821738" cy="3969385"/>
          </a:xfrm>
          <a:prstGeom prst="rect">
            <a:avLst/>
          </a:prstGeom>
          <a:solidFill>
            <a:schemeClr val="bg1"/>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p>
            <a:pPr algn="just" fontAlgn="base">
              <a:lnSpc>
                <a:spcPct val="150000"/>
              </a:lnSpc>
              <a:spcBef>
                <a:spcPts val="1400"/>
              </a:spcBef>
            </a:pPr>
            <a:r>
              <a:rPr lang="en-US" sz="2800" strike="noStrike" noProof="1">
                <a:latin typeface="宋体" panose="02010600030101010101" pitchFamily="2" charset="-122"/>
                <a:ea typeface="宋体" panose="02010600030101010101" pitchFamily="2" charset="-122"/>
                <a:cs typeface="宋体" panose="02010600030101010101" pitchFamily="2" charset="-122"/>
              </a:rPr>
              <a:t> </a:t>
            </a:r>
            <a:r>
              <a:rPr lang="en-US" sz="2800" strike="noStrike" noProof="1">
                <a:latin typeface="微软雅黑" panose="020B0503020204020204" pitchFamily="34" charset="-122"/>
                <a:ea typeface="微软雅黑" panose="020B0503020204020204" pitchFamily="34" charset="-122"/>
                <a:cs typeface="微软雅黑" panose="020B0503020204020204" pitchFamily="34" charset="-122"/>
              </a:rPr>
              <a:t>  </a:t>
            </a:r>
            <a:r>
              <a:rPr lang="en-US" sz="2800" b="1" strike="noStrike" noProof="1">
                <a:latin typeface="微软雅黑" panose="020B0503020204020204" pitchFamily="34" charset="-122"/>
                <a:ea typeface="微软雅黑" panose="020B0503020204020204" pitchFamily="34" charset="-122"/>
                <a:cs typeface="微软雅黑" panose="020B0503020204020204" pitchFamily="34" charset="-122"/>
              </a:rPr>
              <a:t>   </a:t>
            </a:r>
            <a:r>
              <a:rPr sz="2800" b="1" strike="noStrike" noProof="1">
                <a:latin typeface="微软雅黑" panose="020B0503020204020204" pitchFamily="34" charset="-122"/>
                <a:ea typeface="微软雅黑" panose="020B0503020204020204" pitchFamily="34" charset="-122"/>
                <a:cs typeface="微软雅黑" panose="020B0503020204020204" pitchFamily="34" charset="-122"/>
              </a:rPr>
              <a:t>社会主义的集体主义体现了个人与社会的不可分割性，社会形成了个人与集体的统一体，社会不仅不可能离开每个人而存在，同时，个人也离不开社会而存在。因此，社会主义民主依赖于每个公民都有自主选择的民主权利，包含着对个人权利、个人利益、个人价值的尊重的保障，它反对只顾个人不顾集体的个人主义。</a:t>
            </a:r>
            <a:endParaRPr lang="zh-CN" altLang="en-US" sz="2400" b="1" strike="noStrike"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15691" y="45697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小结</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矩形: 圆角 23"/>
          <p:cNvSpPr/>
          <p:nvPr/>
        </p:nvSpPr>
        <p:spPr>
          <a:xfrm>
            <a:off x="0" y="1714500"/>
            <a:ext cx="12192000" cy="2939786"/>
          </a:xfrm>
          <a:prstGeom prst="roundRect">
            <a:avLst>
              <a:gd name="adj" fmla="val 0"/>
            </a:avLst>
          </a:prstGeom>
          <a:solidFill>
            <a:schemeClr val="bg1"/>
          </a:solidFill>
          <a:ln>
            <a:noFill/>
          </a:ln>
          <a:effectLst>
            <a:outerShdw blurRad="254000" algn="ctr" rotWithShape="0">
              <a:schemeClr val="tx1">
                <a:lumMod val="50000"/>
                <a:lumOff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p>
            <a:pPr algn="ctr" eaLnBrk="0" fontAlgn="base" hangingPunct="0">
              <a:spcBef>
                <a:spcPct val="0"/>
              </a:spcBef>
              <a:spcAft>
                <a:spcPct val="0"/>
              </a:spcAft>
            </a:pPr>
            <a:endParaRPr kumimoji="1" lang="zh-CN" altLang="en-US">
              <a:sym typeface="Helvetica" panose="020B0604020202020204" pitchFamily="34" charset="0"/>
            </a:endParaRPr>
          </a:p>
        </p:txBody>
      </p:sp>
      <p:sp>
        <p:nvSpPr>
          <p:cNvPr id="19" name="矩形 18"/>
          <p:cNvSpPr/>
          <p:nvPr/>
        </p:nvSpPr>
        <p:spPr>
          <a:xfrm>
            <a:off x="8141237" y="2415766"/>
            <a:ext cx="2658729" cy="1422954"/>
          </a:xfrm>
          <a:prstGeom prst="rect">
            <a:avLst/>
          </a:prstGeom>
        </p:spPr>
        <p:txBody>
          <a:bodyPr wrap="square">
            <a:spAutoFit/>
          </a:bodyPr>
          <a:p>
            <a:pPr indent="539750" algn="just">
              <a:lnSpc>
                <a:spcPct val="150000"/>
              </a:lnSpc>
            </a:pP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cs typeface="mn-cs"/>
              </a:rPr>
              <a:t>中共中央 国务院印发</a:t>
            </a:r>
            <a:r>
              <a:rPr lang="en-US" altLang="zh-CN" sz="2000" dirty="0">
                <a:solidFill>
                  <a:prstClr val="black">
                    <a:lumMod val="95000"/>
                    <a:lumOff val="5000"/>
                  </a:prstClr>
                </a:solidFill>
                <a:latin typeface="微软雅黑" panose="020B0503020204020204" pitchFamily="34" charset="-122"/>
                <a:ea typeface="微软雅黑" panose="020B0503020204020204" pitchFamily="34" charset="-122"/>
                <a:cs typeface="mn-cs"/>
              </a:rPr>
              <a:t>《</a:t>
            </a: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cs typeface="mn-cs"/>
              </a:rPr>
              <a:t>新时代公民道德建设实施纲要</a:t>
            </a:r>
            <a:r>
              <a:rPr lang="en-US" altLang="zh-CN" sz="2000" dirty="0">
                <a:solidFill>
                  <a:prstClr val="black">
                    <a:lumMod val="95000"/>
                    <a:lumOff val="5000"/>
                  </a:prstClr>
                </a:solidFill>
                <a:latin typeface="微软雅黑" panose="020B0503020204020204" pitchFamily="34" charset="-122"/>
                <a:ea typeface="微软雅黑" panose="020B0503020204020204" pitchFamily="34" charset="-122"/>
                <a:cs typeface="mn-cs"/>
              </a:rPr>
              <a:t>》</a:t>
            </a:r>
            <a:r>
              <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cs typeface="mn-cs"/>
              </a:rPr>
              <a:t>。</a:t>
            </a:r>
            <a:endParaRPr lang="en-US" altLang="zh-CN" sz="2000" dirty="0">
              <a:solidFill>
                <a:prstClr val="black">
                  <a:lumMod val="95000"/>
                  <a:lumOff val="5000"/>
                </a:prstClr>
              </a:solidFill>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a:off x="0" y="937686"/>
            <a:ext cx="7429500" cy="6891864"/>
            <a:chOff x="3209550" y="1009382"/>
            <a:chExt cx="5772899" cy="5355143"/>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5966" r="5677"/>
            <a:stretch>
              <a:fillRect/>
            </a:stretch>
          </p:blipFill>
          <p:spPr>
            <a:xfrm>
              <a:off x="3368288" y="1210988"/>
              <a:ext cx="5455425" cy="3031060"/>
            </a:xfrm>
            <a:prstGeom prst="rect">
              <a:avLst/>
            </a:prstGeom>
          </p:spPr>
        </p:pic>
        <p:grpSp>
          <p:nvGrpSpPr>
            <p:cNvPr id="17" name="组合 16"/>
            <p:cNvGrpSpPr/>
            <p:nvPr/>
          </p:nvGrpSpPr>
          <p:grpSpPr>
            <a:xfrm>
              <a:off x="3209550" y="1009382"/>
              <a:ext cx="5772899" cy="5355143"/>
              <a:chOff x="1082074" y="2150886"/>
              <a:chExt cx="3164489" cy="2935490"/>
            </a:xfrm>
          </p:grpSpPr>
          <p:pic>
            <p:nvPicPr>
              <p:cNvPr id="1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477" y="4437889"/>
                <a:ext cx="2913200" cy="648487"/>
              </a:xfrm>
              <a:prstGeom prst="rect">
                <a:avLst/>
              </a:prstGeom>
            </p:spPr>
          </p:pic>
          <p:sp>
            <p:nvSpPr>
              <p:cNvPr id="21" name="Freeform 5"/>
              <p:cNvSpPr/>
              <p:nvPr/>
            </p:nvSpPr>
            <p:spPr bwMode="auto">
              <a:xfrm flipH="1">
                <a:off x="2078992" y="4317422"/>
                <a:ext cx="1145834" cy="352644"/>
              </a:xfrm>
              <a:custGeom>
                <a:avLst/>
                <a:gdLst>
                  <a:gd name="T0" fmla="*/ 395 w 468"/>
                  <a:gd name="T1" fmla="*/ 91 h 144"/>
                  <a:gd name="T2" fmla="*/ 366 w 468"/>
                  <a:gd name="T3" fmla="*/ 0 h 144"/>
                  <a:gd name="T4" fmla="*/ 239 w 468"/>
                  <a:gd name="T5" fmla="*/ 0 h 144"/>
                  <a:gd name="T6" fmla="*/ 229 w 468"/>
                  <a:gd name="T7" fmla="*/ 0 h 144"/>
                  <a:gd name="T8" fmla="*/ 102 w 468"/>
                  <a:gd name="T9" fmla="*/ 0 h 144"/>
                  <a:gd name="T10" fmla="*/ 72 w 468"/>
                  <a:gd name="T11" fmla="*/ 91 h 144"/>
                  <a:gd name="T12" fmla="*/ 77 w 468"/>
                  <a:gd name="T13" fmla="*/ 144 h 144"/>
                  <a:gd name="T14" fmla="*/ 229 w 468"/>
                  <a:gd name="T15" fmla="*/ 144 h 144"/>
                  <a:gd name="T16" fmla="*/ 239 w 468"/>
                  <a:gd name="T17" fmla="*/ 144 h 144"/>
                  <a:gd name="T18" fmla="*/ 391 w 468"/>
                  <a:gd name="T19" fmla="*/ 144 h 144"/>
                  <a:gd name="T20" fmla="*/ 395 w 468"/>
                  <a:gd name="T21" fmla="*/ 9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144">
                    <a:moveTo>
                      <a:pt x="395" y="91"/>
                    </a:moveTo>
                    <a:cubicBezTo>
                      <a:pt x="367" y="62"/>
                      <a:pt x="366" y="0"/>
                      <a:pt x="366" y="0"/>
                    </a:cubicBezTo>
                    <a:cubicBezTo>
                      <a:pt x="239" y="0"/>
                      <a:pt x="239" y="0"/>
                      <a:pt x="239" y="0"/>
                    </a:cubicBezTo>
                    <a:cubicBezTo>
                      <a:pt x="229" y="0"/>
                      <a:pt x="229" y="0"/>
                      <a:pt x="229" y="0"/>
                    </a:cubicBezTo>
                    <a:cubicBezTo>
                      <a:pt x="102" y="0"/>
                      <a:pt x="102" y="0"/>
                      <a:pt x="102" y="0"/>
                    </a:cubicBezTo>
                    <a:cubicBezTo>
                      <a:pt x="102" y="0"/>
                      <a:pt x="101" y="62"/>
                      <a:pt x="72" y="91"/>
                    </a:cubicBezTo>
                    <a:cubicBezTo>
                      <a:pt x="44" y="120"/>
                      <a:pt x="0" y="144"/>
                      <a:pt x="77" y="144"/>
                    </a:cubicBezTo>
                    <a:cubicBezTo>
                      <a:pt x="138" y="144"/>
                      <a:pt x="205" y="144"/>
                      <a:pt x="229" y="144"/>
                    </a:cubicBezTo>
                    <a:cubicBezTo>
                      <a:pt x="235" y="144"/>
                      <a:pt x="239" y="144"/>
                      <a:pt x="239" y="144"/>
                    </a:cubicBezTo>
                    <a:cubicBezTo>
                      <a:pt x="263" y="144"/>
                      <a:pt x="329" y="144"/>
                      <a:pt x="391" y="144"/>
                    </a:cubicBezTo>
                    <a:cubicBezTo>
                      <a:pt x="468" y="144"/>
                      <a:pt x="423" y="120"/>
                      <a:pt x="395" y="91"/>
                    </a:cubicBezTo>
                    <a:close/>
                  </a:path>
                </a:pathLst>
              </a:custGeom>
              <a:gradFill flip="none" rotWithShape="1">
                <a:gsLst>
                  <a:gs pos="63000">
                    <a:srgbClr val="6D6F73"/>
                  </a:gs>
                  <a:gs pos="38000">
                    <a:srgbClr val="A7A9AC"/>
                  </a:gs>
                  <a:gs pos="19000">
                    <a:srgbClr val="E0E1E2"/>
                  </a:gs>
                  <a:gs pos="0">
                    <a:srgbClr val="6D6F73"/>
                  </a:gs>
                  <a:gs pos="100000">
                    <a:srgbClr val="A7A9AC"/>
                  </a:gs>
                </a:gsLst>
                <a:lin ang="5400000" scaled="1"/>
                <a:tileRect/>
              </a:gradFill>
              <a:ln>
                <a:noFill/>
              </a:ln>
              <a:effectLst/>
            </p:spPr>
            <p:txBody>
              <a:bodyPr vert="horz" wrap="square" lIns="34286" tIns="17143" rIns="34286" bIns="17143" numCol="1" anchor="t" anchorCtr="0" compatLnSpc="1"/>
              <a:p>
                <a:endParaRPr lang="en-US"/>
              </a:p>
            </p:txBody>
          </p:sp>
          <p:sp>
            <p:nvSpPr>
              <p:cNvPr id="22" name="Freeform 7"/>
              <p:cNvSpPr>
                <a:spLocks noEditPoints="1"/>
              </p:cNvSpPr>
              <p:nvPr/>
            </p:nvSpPr>
            <p:spPr bwMode="auto">
              <a:xfrm flipH="1">
                <a:off x="1082074" y="2150886"/>
                <a:ext cx="3164489" cy="1892488"/>
              </a:xfrm>
              <a:custGeom>
                <a:avLst/>
                <a:gdLst>
                  <a:gd name="T0" fmla="*/ 1254 w 1292"/>
                  <a:gd name="T1" fmla="*/ 0 h 772"/>
                  <a:gd name="T2" fmla="*/ 658 w 1292"/>
                  <a:gd name="T3" fmla="*/ 0 h 772"/>
                  <a:gd name="T4" fmla="*/ 637 w 1292"/>
                  <a:gd name="T5" fmla="*/ 0 h 772"/>
                  <a:gd name="T6" fmla="*/ 41 w 1292"/>
                  <a:gd name="T7" fmla="*/ 0 h 772"/>
                  <a:gd name="T8" fmla="*/ 0 w 1292"/>
                  <a:gd name="T9" fmla="*/ 36 h 772"/>
                  <a:gd name="T10" fmla="*/ 0 w 1292"/>
                  <a:gd name="T11" fmla="*/ 772 h 772"/>
                  <a:gd name="T12" fmla="*/ 1292 w 1292"/>
                  <a:gd name="T13" fmla="*/ 772 h 772"/>
                  <a:gd name="T14" fmla="*/ 1292 w 1292"/>
                  <a:gd name="T15" fmla="*/ 36 h 772"/>
                  <a:gd name="T16" fmla="*/ 1254 w 1292"/>
                  <a:gd name="T17" fmla="*/ 0 h 772"/>
                  <a:gd name="T18" fmla="*/ 1236 w 1292"/>
                  <a:gd name="T19" fmla="*/ 716 h 772"/>
                  <a:gd name="T20" fmla="*/ 56 w 1292"/>
                  <a:gd name="T21" fmla="*/ 716 h 772"/>
                  <a:gd name="T22" fmla="*/ 56 w 1292"/>
                  <a:gd name="T23" fmla="*/ 48 h 772"/>
                  <a:gd name="T24" fmla="*/ 1236 w 1292"/>
                  <a:gd name="T25" fmla="*/ 48 h 772"/>
                  <a:gd name="T26" fmla="*/ 1236 w 1292"/>
                  <a:gd name="T27" fmla="*/ 71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2" h="772">
                    <a:moveTo>
                      <a:pt x="1254" y="0"/>
                    </a:moveTo>
                    <a:cubicBezTo>
                      <a:pt x="658" y="0"/>
                      <a:pt x="658" y="0"/>
                      <a:pt x="658" y="0"/>
                    </a:cubicBezTo>
                    <a:cubicBezTo>
                      <a:pt x="637" y="0"/>
                      <a:pt x="637" y="0"/>
                      <a:pt x="637" y="0"/>
                    </a:cubicBezTo>
                    <a:cubicBezTo>
                      <a:pt x="41" y="0"/>
                      <a:pt x="41" y="0"/>
                      <a:pt x="41" y="0"/>
                    </a:cubicBezTo>
                    <a:cubicBezTo>
                      <a:pt x="20" y="0"/>
                      <a:pt x="0" y="15"/>
                      <a:pt x="0" y="36"/>
                    </a:cubicBezTo>
                    <a:cubicBezTo>
                      <a:pt x="0" y="772"/>
                      <a:pt x="0" y="772"/>
                      <a:pt x="0" y="772"/>
                    </a:cubicBezTo>
                    <a:cubicBezTo>
                      <a:pt x="1292" y="772"/>
                      <a:pt x="1292" y="772"/>
                      <a:pt x="1292" y="772"/>
                    </a:cubicBezTo>
                    <a:cubicBezTo>
                      <a:pt x="1292" y="36"/>
                      <a:pt x="1292" y="36"/>
                      <a:pt x="1292" y="36"/>
                    </a:cubicBezTo>
                    <a:cubicBezTo>
                      <a:pt x="1292" y="15"/>
                      <a:pt x="1275" y="0"/>
                      <a:pt x="1254" y="0"/>
                    </a:cubicBezTo>
                    <a:close/>
                    <a:moveTo>
                      <a:pt x="1236" y="716"/>
                    </a:moveTo>
                    <a:cubicBezTo>
                      <a:pt x="56" y="716"/>
                      <a:pt x="56" y="716"/>
                      <a:pt x="56" y="716"/>
                    </a:cubicBezTo>
                    <a:cubicBezTo>
                      <a:pt x="56" y="48"/>
                      <a:pt x="56" y="48"/>
                      <a:pt x="56" y="48"/>
                    </a:cubicBezTo>
                    <a:cubicBezTo>
                      <a:pt x="1236" y="48"/>
                      <a:pt x="1236" y="48"/>
                      <a:pt x="1236" y="48"/>
                    </a:cubicBezTo>
                    <a:lnTo>
                      <a:pt x="1236" y="716"/>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34286" tIns="17143" rIns="34286" bIns="17143" numCol="1" anchor="t" anchorCtr="0" compatLnSpc="1"/>
              <a:p>
                <a:endParaRPr lang="en-US"/>
              </a:p>
            </p:txBody>
          </p:sp>
          <p:sp>
            <p:nvSpPr>
              <p:cNvPr id="23" name="Freeform 8"/>
              <p:cNvSpPr/>
              <p:nvPr/>
            </p:nvSpPr>
            <p:spPr bwMode="auto">
              <a:xfrm flipH="1">
                <a:off x="1082074" y="4043376"/>
                <a:ext cx="3164489" cy="274050"/>
              </a:xfrm>
              <a:custGeom>
                <a:avLst/>
                <a:gdLst>
                  <a:gd name="T0" fmla="*/ 0 w 1292"/>
                  <a:gd name="T1" fmla="*/ 70 h 112"/>
                  <a:gd name="T2" fmla="*/ 41 w 1292"/>
                  <a:gd name="T3" fmla="*/ 112 h 112"/>
                  <a:gd name="T4" fmla="*/ 637 w 1292"/>
                  <a:gd name="T5" fmla="*/ 112 h 112"/>
                  <a:gd name="T6" fmla="*/ 658 w 1292"/>
                  <a:gd name="T7" fmla="*/ 112 h 112"/>
                  <a:gd name="T8" fmla="*/ 1254 w 1292"/>
                  <a:gd name="T9" fmla="*/ 112 h 112"/>
                  <a:gd name="T10" fmla="*/ 1292 w 1292"/>
                  <a:gd name="T11" fmla="*/ 70 h 112"/>
                  <a:gd name="T12" fmla="*/ 1292 w 1292"/>
                  <a:gd name="T13" fmla="*/ 0 h 112"/>
                  <a:gd name="T14" fmla="*/ 0 w 1292"/>
                  <a:gd name="T15" fmla="*/ 0 h 112"/>
                  <a:gd name="T16" fmla="*/ 0 w 1292"/>
                  <a:gd name="T1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2" h="112">
                    <a:moveTo>
                      <a:pt x="0" y="70"/>
                    </a:moveTo>
                    <a:cubicBezTo>
                      <a:pt x="0" y="91"/>
                      <a:pt x="20" y="112"/>
                      <a:pt x="41" y="112"/>
                    </a:cubicBezTo>
                    <a:cubicBezTo>
                      <a:pt x="637" y="112"/>
                      <a:pt x="637" y="112"/>
                      <a:pt x="637" y="112"/>
                    </a:cubicBezTo>
                    <a:cubicBezTo>
                      <a:pt x="658" y="112"/>
                      <a:pt x="658" y="112"/>
                      <a:pt x="658" y="112"/>
                    </a:cubicBezTo>
                    <a:cubicBezTo>
                      <a:pt x="1254" y="112"/>
                      <a:pt x="1254" y="112"/>
                      <a:pt x="1254" y="112"/>
                    </a:cubicBezTo>
                    <a:cubicBezTo>
                      <a:pt x="1275" y="112"/>
                      <a:pt x="1292" y="91"/>
                      <a:pt x="1292" y="70"/>
                    </a:cubicBezTo>
                    <a:cubicBezTo>
                      <a:pt x="1292" y="0"/>
                      <a:pt x="1292" y="0"/>
                      <a:pt x="1292" y="0"/>
                    </a:cubicBezTo>
                    <a:cubicBezTo>
                      <a:pt x="0" y="0"/>
                      <a:pt x="0" y="0"/>
                      <a:pt x="0" y="0"/>
                    </a:cubicBezTo>
                    <a:lnTo>
                      <a:pt x="0" y="70"/>
                    </a:lnTo>
                    <a:close/>
                  </a:path>
                </a:pathLst>
              </a:custGeom>
              <a:gradFill flip="none" rotWithShape="1">
                <a:gsLst>
                  <a:gs pos="0">
                    <a:srgbClr val="898A8F"/>
                  </a:gs>
                  <a:gs pos="100000">
                    <a:srgbClr val="DBDDE0"/>
                  </a:gs>
                </a:gsLst>
                <a:lin ang="0" scaled="1"/>
                <a:tileRect/>
              </a:gradFill>
              <a:ln>
                <a:noFill/>
              </a:ln>
              <a:effectLst/>
            </p:spPr>
            <p:txBody>
              <a:bodyPr vert="horz" wrap="square" lIns="34286" tIns="17143" rIns="34286" bIns="17143" numCol="1" anchor="t" anchorCtr="0" compatLnSpc="1"/>
              <a:p>
                <a:endParaRPr lang="en-US"/>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par>
                          <p:cTn id="14" fill="hold">
                            <p:stCondLst>
                              <p:cond delay="15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椭圆 67"/>
          <p:cNvSpPr/>
          <p:nvPr/>
        </p:nvSpPr>
        <p:spPr>
          <a:xfrm flipV="1">
            <a:off x="3329305" y="2002790"/>
            <a:ext cx="165100" cy="165100"/>
          </a:xfrm>
          <a:prstGeom prst="ellipse">
            <a:avLst/>
          </a:prstGeom>
          <a:noFill/>
          <a:ln w="285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grpSp>
        <p:nvGrpSpPr>
          <p:cNvPr id="10" name="组合 9"/>
          <p:cNvGrpSpPr/>
          <p:nvPr/>
        </p:nvGrpSpPr>
        <p:grpSpPr>
          <a:xfrm>
            <a:off x="3329305" y="1645920"/>
            <a:ext cx="5742940" cy="849307"/>
            <a:chOff x="5341827" y="1139852"/>
            <a:chExt cx="4264593" cy="698535"/>
          </a:xfrm>
        </p:grpSpPr>
        <p:sp>
          <p:nvSpPr>
            <p:cNvPr id="7" name="矩形 6"/>
            <p:cNvSpPr/>
            <p:nvPr/>
          </p:nvSpPr>
          <p:spPr>
            <a:xfrm>
              <a:off x="5341827" y="1154912"/>
              <a:ext cx="4264593" cy="68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sp>
          <p:nvSpPr>
            <p:cNvPr id="95" name="Text Box 11">
              <a:hlinkClick r:id=""/>
            </p:cNvPr>
            <p:cNvSpPr txBox="1">
              <a:spLocks noChangeArrowheads="1"/>
            </p:cNvSpPr>
            <p:nvPr/>
          </p:nvSpPr>
          <p:spPr bwMode="auto">
            <a:xfrm>
              <a:off x="5464427" y="1139852"/>
              <a:ext cx="4045799" cy="4799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30555" lvl="0" indent="-630555" algn="just" eaLnBrk="1" fontAlgn="auto" hangingPunct="1">
                <a:spcBef>
                  <a:spcPct val="50000"/>
                </a:spcBef>
                <a:spcAft>
                  <a:spcPts val="0"/>
                </a:spcAft>
                <a:defRPr/>
              </a:pPr>
              <a:r>
                <a:rPr lang="zh-CN" altLang="en-US" sz="3200" b="1" dirty="0">
                  <a:solidFill>
                    <a:schemeClr val="accent2">
                      <a:lumMod val="75000"/>
                    </a:schemeClr>
                  </a:solidFill>
                  <a:latin typeface="微软雅黑" panose="020B0503020204020204" pitchFamily="34" charset="-122"/>
                  <a:ea typeface="微软雅黑" panose="020B0503020204020204" pitchFamily="34" charset="-122"/>
                  <a:cs typeface="思源宋体" panose="02020400000000000000" charset="-122"/>
                </a:rPr>
                <a:t>一、坚持马克思主义道德观</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grpSp>
      <p:sp>
        <p:nvSpPr>
          <p:cNvPr id="16" name="文本框 15"/>
          <p:cNvSpPr txBox="1"/>
          <p:nvPr/>
        </p:nvSpPr>
        <p:spPr>
          <a:xfrm>
            <a:off x="82571" y="139173"/>
            <a:ext cx="2352675"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宋体" panose="02020400000000000000" charset="-122"/>
              </a:rPr>
              <a:t>目</a:t>
            </a:r>
            <a:r>
              <a:rPr kumimoji="0" lang="en-US" altLang="zh-CN" sz="5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宋体" panose="02020400000000000000" charset="-122"/>
              </a:rPr>
              <a:t> </a:t>
            </a:r>
            <a:r>
              <a:rPr kumimoji="0" lang="zh-CN" altLang="en-US" sz="5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宋体" panose="02020400000000000000" charset="-122"/>
              </a:rPr>
              <a:t>录</a:t>
            </a:r>
            <a:endParaRPr kumimoji="0" lang="zh-CN" altLang="en-US" sz="5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grpSp>
        <p:nvGrpSpPr>
          <p:cNvPr id="40" name="组合 39"/>
          <p:cNvGrpSpPr/>
          <p:nvPr/>
        </p:nvGrpSpPr>
        <p:grpSpPr>
          <a:xfrm>
            <a:off x="3169285" y="2952750"/>
            <a:ext cx="5953760" cy="871626"/>
            <a:chOff x="5341827" y="1130254"/>
            <a:chExt cx="4306540" cy="716892"/>
          </a:xfrm>
        </p:grpSpPr>
        <p:sp>
          <p:nvSpPr>
            <p:cNvPr id="41" name="矩形 40"/>
            <p:cNvSpPr/>
            <p:nvPr/>
          </p:nvSpPr>
          <p:spPr>
            <a:xfrm>
              <a:off x="5341827" y="1130254"/>
              <a:ext cx="4264593" cy="716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sp>
          <p:nvSpPr>
            <p:cNvPr id="43" name="Text Box 11">
              <a:hlinkClick r:id=""/>
            </p:cNvPr>
            <p:cNvSpPr txBox="1">
              <a:spLocks noChangeArrowheads="1"/>
            </p:cNvSpPr>
            <p:nvPr/>
          </p:nvSpPr>
          <p:spPr bwMode="auto">
            <a:xfrm>
              <a:off x="5576996" y="1139133"/>
              <a:ext cx="4071371" cy="479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30555" lvl="0" indent="-630555" algn="just" eaLnBrk="1" fontAlgn="auto" hangingPunct="1">
                <a:spcBef>
                  <a:spcPct val="50000"/>
                </a:spcBef>
                <a:spcAft>
                  <a:spcPts val="0"/>
                </a:spcAft>
              </a:pPr>
              <a:r>
                <a:rPr lang="zh-CN" altLang="en-US" sz="3200" b="1" dirty="0">
                  <a:solidFill>
                    <a:schemeClr val="accent2">
                      <a:lumMod val="75000"/>
                    </a:schemeClr>
                  </a:solidFill>
                  <a:latin typeface="微软雅黑" panose="020B0503020204020204" pitchFamily="34" charset="-122"/>
                  <a:ea typeface="微软雅黑" panose="020B0503020204020204" pitchFamily="34" charset="-122"/>
                  <a:cs typeface="思源宋体" panose="02020400000000000000" charset="-122"/>
                </a:rPr>
                <a:t>二、</a:t>
              </a:r>
              <a:r>
                <a:rPr sz="3200" b="1" dirty="0">
                  <a:solidFill>
                    <a:schemeClr val="accent2">
                      <a:lumMod val="75000"/>
                    </a:schemeClr>
                  </a:solidFill>
                  <a:latin typeface="微软雅黑" panose="020B0503020204020204" pitchFamily="34" charset="-122"/>
                  <a:ea typeface="微软雅黑" panose="020B0503020204020204" pitchFamily="34" charset="-122"/>
                  <a:cs typeface="思源宋体" panose="02020400000000000000" charset="-122"/>
                </a:rPr>
                <a:t>坚持以为人民服务为核心</a:t>
              </a:r>
              <a:endParaRPr sz="3200" b="1" dirty="0">
                <a:solidFill>
                  <a:schemeClr val="accent2">
                    <a:lumMod val="75000"/>
                  </a:schemeClr>
                </a:solidFill>
                <a:latin typeface="微软雅黑" panose="020B0503020204020204" pitchFamily="34" charset="-122"/>
                <a:ea typeface="微软雅黑" panose="020B0503020204020204" pitchFamily="34" charset="-122"/>
                <a:cs typeface="思源宋体" panose="02020400000000000000" charset="-122"/>
              </a:endParaRPr>
            </a:p>
          </p:txBody>
        </p:sp>
      </p:grpSp>
      <p:grpSp>
        <p:nvGrpSpPr>
          <p:cNvPr id="47" name="组合 46"/>
          <p:cNvGrpSpPr/>
          <p:nvPr/>
        </p:nvGrpSpPr>
        <p:grpSpPr>
          <a:xfrm>
            <a:off x="3329305" y="4284980"/>
            <a:ext cx="5742940" cy="929243"/>
            <a:chOff x="5341827" y="1130253"/>
            <a:chExt cx="4264593" cy="764281"/>
          </a:xfrm>
        </p:grpSpPr>
        <p:sp>
          <p:nvSpPr>
            <p:cNvPr id="48" name="矩形 47"/>
            <p:cNvSpPr/>
            <p:nvPr/>
          </p:nvSpPr>
          <p:spPr>
            <a:xfrm>
              <a:off x="5341827" y="1130253"/>
              <a:ext cx="4264593" cy="7642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sp>
          <p:nvSpPr>
            <p:cNvPr id="50" name="Text Box 11">
              <a:hlinkClick r:id=""/>
            </p:cNvPr>
            <p:cNvSpPr txBox="1">
              <a:spLocks noChangeArrowheads="1"/>
            </p:cNvSpPr>
            <p:nvPr/>
          </p:nvSpPr>
          <p:spPr bwMode="auto">
            <a:xfrm>
              <a:off x="5464427" y="1170468"/>
              <a:ext cx="4035425" cy="479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30555" lvl="0" indent="-630555" algn="just" eaLnBrk="1" fontAlgn="auto" hangingPunct="1">
                <a:spcBef>
                  <a:spcPct val="50000"/>
                </a:spcBef>
                <a:spcAft>
                  <a:spcPts val="0"/>
                </a:spcAft>
                <a:buClrTx/>
                <a:buSzTx/>
                <a:buFontTx/>
              </a:pPr>
              <a:r>
                <a:rPr kumimoji="0" lang="zh-CN" altLang="en-US" sz="3200" b="1" i="0" u="none" strike="noStrike" kern="1200" cap="none" spc="0" normalizeH="0" baseline="0" dirty="0">
                  <a:solidFill>
                    <a:schemeClr val="accent2">
                      <a:lumMod val="75000"/>
                    </a:schemeClr>
                  </a:solidFill>
                  <a:latin typeface="微软雅黑" panose="020B0503020204020204" pitchFamily="34" charset="-122"/>
                  <a:ea typeface="微软雅黑" panose="020B0503020204020204" pitchFamily="34" charset="-122"/>
                  <a:cs typeface="思源宋体" panose="02020400000000000000" charset="-122"/>
                </a:rPr>
                <a:t>三、</a:t>
              </a:r>
              <a:r>
                <a:rPr lang="zh-CN" altLang="en-US" sz="3200" b="1" dirty="0">
                  <a:solidFill>
                    <a:schemeClr val="accent2">
                      <a:lumMod val="75000"/>
                    </a:schemeClr>
                  </a:solidFill>
                  <a:latin typeface="微软雅黑" panose="020B0503020204020204" pitchFamily="34" charset="-122"/>
                  <a:ea typeface="微软雅黑" panose="020B0503020204020204" pitchFamily="34" charset="-122"/>
                  <a:cs typeface="思源宋体" panose="02020400000000000000" charset="-122"/>
                </a:rPr>
                <a:t>坚持以集体主义为原则</a:t>
              </a:r>
              <a:endParaRPr lang="zh-CN" altLang="en-US" sz="3200" b="1" dirty="0">
                <a:solidFill>
                  <a:schemeClr val="accent2">
                    <a:lumMod val="75000"/>
                  </a:schemeClr>
                </a:solidFill>
                <a:latin typeface="微软雅黑" panose="020B0503020204020204" pitchFamily="34" charset="-122"/>
                <a:ea typeface="微软雅黑" panose="020B0503020204020204" pitchFamily="34" charset="-122"/>
                <a:cs typeface="思源宋体" panose="02020400000000000000"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_3"/>
          <p:cNvSpPr/>
          <p:nvPr/>
        </p:nvSpPr>
        <p:spPr>
          <a:xfrm>
            <a:off x="2445631" y="2978393"/>
            <a:ext cx="7040880" cy="1337945"/>
          </a:xfrm>
          <a:prstGeom prst="rect">
            <a:avLst/>
          </a:prstGeom>
          <a:effectLst/>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5400" b="1" i="0" u="none" strike="noStrike" kern="1200" cap="none" spc="0" normalizeH="0" baseline="0" noProof="0" dirty="0">
                <a:ln>
                  <a:noFill/>
                </a:ln>
                <a:solidFill>
                  <a:schemeClr val="accent2">
                    <a:lumMod val="75000"/>
                  </a:schemeClr>
                </a:solidFill>
                <a:effectLst>
                  <a:glow>
                    <a:prstClr val="white"/>
                  </a:glow>
                </a:effectLst>
                <a:uLnTx/>
                <a:uFillTx/>
                <a:latin typeface="微软雅黑" panose="020B0503020204020204" pitchFamily="34" charset="-122"/>
                <a:ea typeface="微软雅黑" panose="020B0503020204020204" pitchFamily="34" charset="-122"/>
                <a:cs typeface="+mn-cs"/>
              </a:rPr>
              <a:t>坚持马克思主义道德观</a:t>
            </a:r>
            <a:endParaRPr kumimoji="0" lang="zh-CN" altLang="en-US" sz="5400" b="1" i="0" u="none" strike="noStrike" kern="1200" cap="none" spc="0" normalizeH="0" baseline="0" noProof="0" dirty="0">
              <a:ln>
                <a:noFill/>
              </a:ln>
              <a:solidFill>
                <a:schemeClr val="accent2">
                  <a:lumMod val="75000"/>
                </a:schemeClr>
              </a:solidFill>
              <a:effectLst>
                <a:glow>
                  <a:prstClr val="white"/>
                </a:glow>
              </a:effectLst>
              <a:uLnTx/>
              <a:uFillTx/>
              <a:latin typeface="微软雅黑" panose="020B0503020204020204" pitchFamily="34" charset="-122"/>
              <a:ea typeface="微软雅黑" panose="020B0503020204020204" pitchFamily="34" charset="-122"/>
              <a:cs typeface="+mn-cs"/>
            </a:endParaRPr>
          </a:p>
        </p:txBody>
      </p:sp>
      <p:sp>
        <p:nvSpPr>
          <p:cNvPr id="30" name="矩形: 圆角 29"/>
          <p:cNvSpPr/>
          <p:nvPr/>
        </p:nvSpPr>
        <p:spPr>
          <a:xfrm>
            <a:off x="4620464" y="1898492"/>
            <a:ext cx="2692510" cy="882522"/>
          </a:xfrm>
          <a:prstGeom prst="roundRect">
            <a:avLst>
              <a:gd name="adj" fmla="val 50000"/>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一</a:t>
            </a:r>
            <a:endParaRPr kumimoji="0" lang="zh-CN" altLang="en-US" sz="4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1+#ppt_w/2"/>
                                          </p:val>
                                        </p:tav>
                                        <p:tav tm="100000">
                                          <p:val>
                                            <p:strVal val="#ppt_x"/>
                                          </p:val>
                                        </p:tav>
                                      </p:tavLst>
                                    </p:anim>
                                    <p:anim calcmode="lin" valueType="num">
                                      <p:cBhvr additive="base">
                                        <p:cTn id="12" dur="1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3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本框 10"/>
          <p:cNvSpPr txBox="1"/>
          <p:nvPr/>
        </p:nvSpPr>
        <p:spPr>
          <a:xfrm>
            <a:off x="96" y="46713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ea typeface="微软雅黑" panose="020B0503020204020204" pitchFamily="34" charset="-122"/>
              </a:rPr>
              <a:t>一、坚持马克思主义道德观</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nvSpPr>
        <p:spPr>
          <a:xfrm>
            <a:off x="1484190" y="5912272"/>
            <a:ext cx="9825355" cy="781051"/>
          </a:xfrm>
          <a:prstGeom prst="rect">
            <a:avLst/>
          </a:prstGeom>
          <a:solidFill>
            <a:schemeClr val="accent2">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“道”：自然运行与人世共通的真理</a:t>
            </a:r>
            <a:endParaRPr lang="en-US" altLang="zh-CN" dirty="0"/>
          </a:p>
        </p:txBody>
      </p:sp>
      <p:sp>
        <p:nvSpPr>
          <p:cNvPr id="5" name="矩形 4"/>
          <p:cNvSpPr/>
          <p:nvPr/>
        </p:nvSpPr>
        <p:spPr>
          <a:xfrm>
            <a:off x="2215642" y="1503210"/>
            <a:ext cx="7609776" cy="933654"/>
          </a:xfrm>
          <a:prstGeom prst="rect">
            <a:avLst/>
          </a:prstGeom>
          <a:noFill/>
          <a:ln>
            <a:noFill/>
          </a:ln>
        </p:spPr>
        <p:txBody>
          <a:bodyPr wrap="none" lIns="91440" tIns="45720" rIns="91440" bIns="45720" rtlCol="0" anchor="t">
            <a:spAutoFit/>
          </a:bodyPr>
          <a:lstStyle/>
          <a:p>
            <a:pPr algn="ctr"/>
            <a:r>
              <a:rPr lang="en-US" altLang="zh-CN" sz="5465" dirty="0">
                <a:solidFill>
                  <a:srgbClr val="002060"/>
                </a:solidFill>
                <a:effectLst>
                  <a:outerShdw blurRad="38100" dist="25400" dir="5400000" algn="ctr" rotWithShape="0">
                    <a:srgbClr val="6E747A">
                      <a:alpha val="43000"/>
                    </a:srgbClr>
                  </a:outerShdw>
                </a:effectLst>
              </a:rPr>
              <a:t>——"</a:t>
            </a:r>
            <a:r>
              <a:rPr lang="zh-CN" altLang="en-US" sz="5465" dirty="0">
                <a:solidFill>
                  <a:srgbClr val="002060"/>
                </a:solidFill>
                <a:effectLst>
                  <a:outerShdw blurRad="38100" dist="25400" dir="5400000" algn="ctr" rotWithShape="0">
                    <a:srgbClr val="6E747A">
                      <a:alpha val="43000"/>
                    </a:srgbClr>
                  </a:outerShdw>
                </a:effectLst>
              </a:rPr>
              <a:t>道</a:t>
            </a:r>
            <a:r>
              <a:rPr lang="en-US" altLang="zh-CN" sz="5465" dirty="0">
                <a:solidFill>
                  <a:srgbClr val="002060"/>
                </a:solidFill>
                <a:effectLst>
                  <a:outerShdw blurRad="38100" dist="25400" dir="5400000" algn="ctr" rotWithShape="0">
                    <a:srgbClr val="6E747A">
                      <a:alpha val="43000"/>
                    </a:srgbClr>
                  </a:outerShdw>
                </a:effectLst>
              </a:rPr>
              <a:t>,</a:t>
            </a:r>
            <a:r>
              <a:rPr lang="zh-CN" altLang="en-US" sz="5465" dirty="0">
                <a:solidFill>
                  <a:srgbClr val="002060"/>
                </a:solidFill>
                <a:effectLst>
                  <a:outerShdw blurRad="38100" dist="25400" dir="5400000" algn="ctr" rotWithShape="0">
                    <a:srgbClr val="6E747A">
                      <a:alpha val="43000"/>
                    </a:srgbClr>
                  </a:outerShdw>
                </a:effectLst>
              </a:rPr>
              <a:t>所行道也</a:t>
            </a:r>
            <a:r>
              <a:rPr lang="en-US" altLang="zh-CN" sz="5465" dirty="0">
                <a:solidFill>
                  <a:srgbClr val="002060"/>
                </a:solidFill>
                <a:effectLst>
                  <a:outerShdw blurRad="38100" dist="25400" dir="5400000" algn="ctr" rotWithShape="0">
                    <a:srgbClr val="6E747A">
                      <a:alpha val="43000"/>
                    </a:srgbClr>
                  </a:outerShdw>
                </a:effectLst>
              </a:rPr>
              <a:t>"</a:t>
            </a:r>
            <a:r>
              <a:rPr lang="zh-CN" altLang="en-US" sz="3735" dirty="0">
                <a:solidFill>
                  <a:srgbClr val="002060"/>
                </a:solidFill>
                <a:effectLst>
                  <a:outerShdw blurRad="38100" dist="25400" dir="5400000" algn="ctr" rotWithShape="0">
                    <a:srgbClr val="6E747A">
                      <a:alpha val="43000"/>
                    </a:srgbClr>
                  </a:outerShdw>
                </a:effectLst>
              </a:rPr>
              <a:t>《说文》</a:t>
            </a:r>
            <a:endParaRPr lang="zh-CN" altLang="en-US" sz="3735" dirty="0">
              <a:solidFill>
                <a:srgbClr val="002060"/>
              </a:solidFill>
              <a:effectLst>
                <a:outerShdw blurRad="38100" dist="25400" dir="5400000" algn="ctr" rotWithShape="0">
                  <a:srgbClr val="6E747A">
                    <a:alpha val="43000"/>
                  </a:srgbClr>
                </a:outerShdw>
              </a:effectLst>
            </a:endParaRPr>
          </a:p>
        </p:txBody>
      </p:sp>
      <p:grpSp>
        <p:nvGrpSpPr>
          <p:cNvPr id="8" name="组合 7"/>
          <p:cNvGrpSpPr/>
          <p:nvPr/>
        </p:nvGrpSpPr>
        <p:grpSpPr>
          <a:xfrm>
            <a:off x="279400" y="1049443"/>
            <a:ext cx="2299547" cy="2218267"/>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63A5A"/>
                </a:solidFill>
                <a:ea typeface="微软雅黑" panose="020B0503020204020204" pitchFamily="34" charset="-122"/>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163A5A"/>
                  </a:solidFill>
                  <a:latin typeface="方正兰亭粗黑简体" panose="02000000000000000000" pitchFamily="2" charset="-122"/>
                  <a:ea typeface="方正兰亭粗黑简体" panose="02000000000000000000" pitchFamily="2" charset="-122"/>
                </a:rPr>
                <a:t>未完成的项目</a:t>
              </a:r>
              <a:endParaRPr lang="zh-CN" altLang="en-US" sz="2400" dirty="0">
                <a:solidFill>
                  <a:srgbClr val="163A5A"/>
                </a:solidFill>
                <a:latin typeface="方正兰亭粗黑简体" panose="02000000000000000000" pitchFamily="2" charset="-122"/>
                <a:ea typeface="方正兰亭粗黑简体" panose="02000000000000000000" pitchFamily="2" charset="-122"/>
              </a:endParaRPr>
            </a:p>
          </p:txBody>
        </p:sp>
      </p:grpSp>
      <p:pic>
        <p:nvPicPr>
          <p:cNvPr id="4097" name="Picture 1" descr="C:\Users\lenovo\Desktop\10558765_034015684394_2.jpg"/>
          <p:cNvPicPr>
            <a:picLocks noChangeAspect="1" noChangeArrowheads="1"/>
          </p:cNvPicPr>
          <p:nvPr/>
        </p:nvPicPr>
        <p:blipFill>
          <a:blip r:embed="rId1"/>
          <a:srcRect l="28800" t="19298" r="29226" b="17119"/>
          <a:stretch>
            <a:fillRect/>
          </a:stretch>
        </p:blipFill>
        <p:spPr bwMode="auto">
          <a:xfrm>
            <a:off x="315807" y="1097704"/>
            <a:ext cx="2212340" cy="22123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矩形 1"/>
          <p:cNvSpPr>
            <a:spLocks noGrp="1"/>
          </p:cNvSpPr>
          <p:nvPr/>
        </p:nvSpPr>
        <p:spPr>
          <a:xfrm>
            <a:off x="1978952" y="3457363"/>
            <a:ext cx="7162800" cy="2216412"/>
          </a:xfrm>
          <a:prstGeom prst="rect">
            <a:avLst/>
          </a:prstGeom>
          <a:solidFill>
            <a:srgbClr val="99FFCC">
              <a:alpha val="36000"/>
            </a:srgbClr>
          </a:solidFill>
          <a:ln w="9525">
            <a:miter/>
          </a:ln>
          <a:scene3d>
            <a:camera prst="legacyObliqueTopRight">
              <a:rot lat="0" lon="0" rev="0"/>
            </a:camera>
            <a:lightRig rig="legacyFlat3" dir="b"/>
          </a:scene3d>
          <a:sp3d extrusionH="430200" prstMaterial="legacyMatte">
            <a:bevelT w="13500" h="13500" prst="angle"/>
            <a:bevelB w="13500" h="13500" prst="angle"/>
            <a:extrusionClr>
              <a:srgbClr val="ADFDCF"/>
            </a:extrusionClr>
          </a:sp3d>
        </p:spPr>
        <p:txBody>
          <a:bodyPr vert="horz" wrap="square" lIns="91440" tIns="45720" rIns="91440" bIns="45720" anchor="t"/>
          <a:lstStyle>
            <a:lvl1pPr marL="342900" lvl="0" indent="-342900" algn="l" defTabSz="914400" eaLnBrk="1" fontAlgn="base" latinLnBrk="0" hangingPunct="1">
              <a:spcBef>
                <a:spcPct val="20000"/>
              </a:spcBef>
              <a:spcAft>
                <a:spcPct val="0"/>
              </a:spcAft>
              <a:buClr>
                <a:schemeClr val="tx2"/>
              </a:buClr>
              <a:buFont typeface="Wingdings" panose="05000000000000000000" pitchFamily="2" charset="2"/>
              <a:buChar char="w"/>
              <a:defRPr sz="3200" b="0" i="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eaLnBrk="1" fontAlgn="base" latinLnBrk="0" hangingPunct="1">
              <a:spcBef>
                <a:spcPct val="20000"/>
              </a:spcBef>
              <a:spcAft>
                <a:spcPct val="0"/>
              </a:spcAft>
              <a:buSzPct val="95000"/>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spcBef>
                <a:spcPct val="20000"/>
              </a:spcBef>
              <a:spcAft>
                <a:spcPct val="0"/>
              </a:spcAft>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stStyle>
          <a:p>
            <a:pPr lvl="0">
              <a:lnSpc>
                <a:spcPct val="125000"/>
              </a:lnSpc>
              <a:buNone/>
            </a:pPr>
            <a:r>
              <a:rPr lang="en-US" altLang="zh-CN" sz="4000" b="1" dirty="0">
                <a:solidFill>
                  <a:srgbClr val="0000CC"/>
                </a:solidFill>
              </a:rPr>
              <a:t>    </a:t>
            </a:r>
            <a:r>
              <a:rPr lang="en-US" altLang="zh-CN" sz="4000" dirty="0">
                <a:solidFill>
                  <a:srgbClr val="0000CC"/>
                </a:solidFill>
              </a:rPr>
              <a:t> </a:t>
            </a:r>
            <a:r>
              <a:rPr lang="zh-CN" altLang="en-US" dirty="0">
                <a:solidFill>
                  <a:srgbClr val="002060"/>
                </a:solidFill>
                <a:ea typeface="华文行楷" panose="02010800040101010101" pitchFamily="2" charset="-122"/>
              </a:rPr>
              <a:t>道路，引申为事物存在、运行、生、死所遵循的</a:t>
            </a:r>
            <a:r>
              <a:rPr lang="zh-CN" altLang="en-US" dirty="0">
                <a:solidFill>
                  <a:srgbClr val="FF0000"/>
                </a:solidFill>
                <a:ea typeface="华文行楷" panose="02010800040101010101" pitchFamily="2" charset="-122"/>
              </a:rPr>
              <a:t>法则</a:t>
            </a:r>
            <a:r>
              <a:rPr lang="zh-CN" altLang="en-US" dirty="0">
                <a:solidFill>
                  <a:srgbClr val="002060"/>
                </a:solidFill>
                <a:ea typeface="华文行楷" panose="02010800040101010101" pitchFamily="2" charset="-122"/>
              </a:rPr>
              <a:t>或人们行事时应遵循的社会行为的</a:t>
            </a:r>
            <a:r>
              <a:rPr lang="zh-CN" altLang="en-US" dirty="0">
                <a:solidFill>
                  <a:srgbClr val="FF0000"/>
                </a:solidFill>
                <a:ea typeface="华文行楷" panose="02010800040101010101" pitchFamily="2" charset="-122"/>
              </a:rPr>
              <a:t>准则</a:t>
            </a:r>
            <a:r>
              <a:rPr lang="zh-CN" altLang="en-US" dirty="0">
                <a:ea typeface="华文行楷" panose="02010800040101010101" pitchFamily="2" charset="-122"/>
              </a:rPr>
              <a:t>、</a:t>
            </a:r>
            <a:r>
              <a:rPr lang="zh-CN" altLang="en-US" dirty="0">
                <a:solidFill>
                  <a:srgbClr val="FF0000"/>
                </a:solidFill>
                <a:ea typeface="华文行楷" panose="02010800040101010101" pitchFamily="2" charset="-122"/>
              </a:rPr>
              <a:t>规矩</a:t>
            </a:r>
            <a:r>
              <a:rPr lang="zh-CN" altLang="en-US" dirty="0">
                <a:ea typeface="华文行楷" panose="02010800040101010101" pitchFamily="2" charset="-122"/>
              </a:rPr>
              <a:t>、</a:t>
            </a:r>
            <a:r>
              <a:rPr lang="zh-CN" altLang="en-US" dirty="0">
                <a:solidFill>
                  <a:srgbClr val="FF0000"/>
                </a:solidFill>
                <a:ea typeface="华文行楷" panose="02010800040101010101" pitchFamily="2" charset="-122"/>
              </a:rPr>
              <a:t>规范</a:t>
            </a:r>
            <a:r>
              <a:rPr lang="zh-CN" altLang="en-US" dirty="0">
                <a:effectLst>
                  <a:outerShdw blurRad="38100" dist="19050" dir="2700000" algn="tl" rotWithShape="0">
                    <a:schemeClr val="dk1">
                      <a:alpha val="40000"/>
                    </a:schemeClr>
                  </a:outerShdw>
                </a:effectLst>
                <a:ea typeface="华文行楷" panose="02010800040101010101" pitchFamily="2" charset="-122"/>
              </a:rPr>
              <a:t>。</a:t>
            </a:r>
            <a:endParaRPr lang="zh-CN" altLang="en-US" dirty="0">
              <a:effectLst>
                <a:outerShdw blurRad="38100" dist="19050" dir="2700000" algn="tl" rotWithShape="0">
                  <a:schemeClr val="dk1">
                    <a:alpha val="40000"/>
                  </a:schemeClr>
                </a:outerShdw>
              </a:effectLst>
              <a:ea typeface="华文行楷" panose="02010800040101010101" pitchFamily="2" charset="-122"/>
            </a:endParaRPr>
          </a:p>
        </p:txBody>
      </p:sp>
      <p:pic>
        <p:nvPicPr>
          <p:cNvPr id="4" name="联机映像占位符 10242" descr="BD06663_"/>
          <p:cNvPicPr>
            <a:picLocks noGrp="1" noChangeAspect="1"/>
          </p:cNvPicPr>
          <p:nvPr/>
        </p:nvPicPr>
        <p:blipFill>
          <a:blip r:embed="rId2"/>
          <a:stretch>
            <a:fillRect/>
          </a:stretch>
        </p:blipFill>
        <p:spPr>
          <a:xfrm>
            <a:off x="9481234" y="1195108"/>
            <a:ext cx="2834380" cy="2507165"/>
          </a:xfrm>
          <a:prstGeom prst="rect">
            <a:avLst/>
          </a:prstGeom>
          <a:noFill/>
          <a:ln w="9525">
            <a:noFill/>
          </a:ln>
        </p:spPr>
      </p:pic>
      <p:sp>
        <p:nvSpPr>
          <p:cNvPr id="13" name="文本占位符 10241"/>
          <p:cNvSpPr>
            <a:spLocks noGrp="1"/>
          </p:cNvSpPr>
          <p:nvPr/>
        </p:nvSpPr>
        <p:spPr>
          <a:xfrm>
            <a:off x="2082801" y="2642905"/>
            <a:ext cx="7398567" cy="576221"/>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lvl="1">
              <a:buNone/>
            </a:pPr>
            <a:r>
              <a:rPr lang="en-US" altLang="zh-CN" sz="2400" dirty="0">
                <a:ea typeface="隶书" panose="02010509060101010101" pitchFamily="1" charset="-122"/>
              </a:rPr>
              <a:t>——</a:t>
            </a:r>
            <a:r>
              <a:rPr lang="zh-CN" altLang="en-US" sz="2400" dirty="0">
                <a:ea typeface="隶书" panose="02010509060101010101" pitchFamily="1" charset="-122"/>
              </a:rPr>
              <a:t>“道”从“首”从“行”表示四通八达的道路</a:t>
            </a:r>
            <a:endParaRPr lang="zh-CN" altLang="en-US" sz="2400" dirty="0">
              <a:solidFill>
                <a:schemeClr val="folHlink"/>
              </a:solidFill>
              <a:ea typeface="隶书" panose="02010509060101010101" pitchFamily="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
                                            <p:bg/>
                                          </p:spTgt>
                                        </p:tgtEl>
                                        <p:attrNameLst>
                                          <p:attrName>style.visibility</p:attrName>
                                        </p:attrNameLst>
                                      </p:cBhvr>
                                      <p:to>
                                        <p:strVal val="visible"/>
                                      </p:to>
                                    </p:set>
                                    <p:animEffect transition="in" filter="slide(fromBottom)">
                                      <p:cBhvr>
                                        <p:cTn id="24" dur="500"/>
                                        <p:tgtEl>
                                          <p:spTgt spid="2">
                                            <p:bg/>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slide(fromBottom)">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
                                            <p:bg/>
                                          </p:spTgt>
                                        </p:tgtEl>
                                        <p:attrNameLst>
                                          <p:attrName>style.visibility</p:attrName>
                                        </p:attrNameLst>
                                      </p:cBhvr>
                                      <p:to>
                                        <p:strVal val="visible"/>
                                      </p:to>
                                    </p:set>
                                    <p:animEffect transition="in" filter="blinds(horizontal)">
                                      <p:cBhvr>
                                        <p:cTn id="34" dur="500"/>
                                        <p:tgtEl>
                                          <p:spTgt spid="3">
                                            <p:bg/>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blinds(horizontal)">
                                      <p:cBhvr>
                                        <p:cTn id="3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5" grpId="0"/>
      <p:bldP spid="2" grpId="0" animBg="1" build="p"/>
      <p:bldP spid="13" grpId="0"/>
    </p:bldLst>
  </p:timing>
</p:sld>
</file>

<file path=ppt/tags/tag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p="http://schemas.openxmlformats.org/presentationml/2006/main">
  <p:tag name="KSO_WM_TAG_VERSION" val="1.0"/>
  <p:tag name="KSO_WM_BEAUTIFY_FLAG" val="#wm#"/>
  <p:tag name="KSO_WM_UNIT_TYPE" val="i"/>
  <p:tag name="KSO_WM_UNIT_ID" val="diagram160055_3*i*0"/>
  <p:tag name="KSO_WM_TEMPLATE_CATEGORY" val="diagram"/>
  <p:tag name="KSO_WM_TEMPLATE_INDEX" val="160055"/>
  <p:tag name="KSO_WM_UNIT_INDEX" val="0"/>
</p:tagLst>
</file>

<file path=ppt/tags/tag11.xml><?xml version="1.0" encoding="utf-8"?>
<p:tagLst xmlns:p="http://schemas.openxmlformats.org/presentationml/2006/main">
  <p:tag name="KSO_WM_TEMPLATE_CATEGORY" val="diagram"/>
  <p:tag name="KSO_WM_TEMPLATE_INDEX" val="160055"/>
  <p:tag name="KSO_WM_UNIT_TYPE" val="l_i"/>
  <p:tag name="KSO_WM_UNIT_INDEX" val="1_1"/>
  <p:tag name="KSO_WM_UNIT_ID" val="diagram160055_3*l_i*1_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12.xml><?xml version="1.0" encoding="utf-8"?>
<p:tagLst xmlns:p="http://schemas.openxmlformats.org/presentationml/2006/main">
  <p:tag name="KSO_WM_TEMPLATE_CATEGORY" val="diagram"/>
  <p:tag name="KSO_WM_TEMPLATE_INDEX" val="160055"/>
  <p:tag name="KSO_WM_UNIT_TYPE" val="l_h_f"/>
  <p:tag name="KSO_WM_UNIT_INDEX" val="1_1_1"/>
  <p:tag name="KSO_WM_UNIT_ID" val="diagram160055_3*l_h_f*1_1_1"/>
  <p:tag name="KSO_WM_UNIT_CLEAR" val="1"/>
  <p:tag name="KSO_WM_UNIT_LAYERLEVEL" val="1_1_1"/>
  <p:tag name="KSO_WM_UNIT_VALUE" val="81"/>
  <p:tag name="KSO_WM_UNIT_HIGHLIGHT" val="0"/>
  <p:tag name="KSO_WM_UNIT_COMPATIBLE" val="0"/>
  <p:tag name="KSO_WM_BEAUTIFY_FLAG" val="#wm#"/>
  <p:tag name="KSO_WM_TAG_VERSION" val="1.0"/>
  <p:tag name="KSO_WM_DIAGRAM_GROUP_CODE" val="l1-1"/>
  <p:tag name="KSO_WM_UNIT_PRESET_TEXT" val="Lorem ipsum dolor sit amet, consectetur adipisicing elit.Lorem ipsum dolor sit a"/>
  <p:tag name="KSO_WM_UNIT_TEXT_FILL_FORE_SCHEMECOLOR_INDEX" val="5"/>
  <p:tag name="KSO_WM_UNIT_TEXT_FILL_TYPE" val="1"/>
  <p:tag name="KSO_WM_UNIT_USESOURCEFORMAT_APPLY" val="0"/>
</p:tagLst>
</file>

<file path=ppt/tags/tag13.xml><?xml version="1.0" encoding="utf-8"?>
<p:tagLst xmlns:p="http://schemas.openxmlformats.org/presentationml/2006/main">
  <p:tag name="KSO_WM_TAG_VERSION" val="1.0"/>
  <p:tag name="KSO_WM_BEAUTIFY_FLAG" val="#wm#"/>
  <p:tag name="KSO_WM_UNIT_TYPE" val="i"/>
  <p:tag name="KSO_WM_UNIT_ID" val="diagram160055_3*i*5"/>
  <p:tag name="KSO_WM_TEMPLATE_CATEGORY" val="diagram"/>
  <p:tag name="KSO_WM_TEMPLATE_INDEX" val="160055"/>
  <p:tag name="KSO_WM_UNIT_INDEX" val="5"/>
</p:tagLst>
</file>

<file path=ppt/tags/tag14.xml><?xml version="1.0" encoding="utf-8"?>
<p:tagLst xmlns:p="http://schemas.openxmlformats.org/presentationml/2006/main">
  <p:tag name="KSO_WM_TEMPLATE_CATEGORY" val="diagram"/>
  <p:tag name="KSO_WM_TEMPLATE_INDEX" val="160055"/>
  <p:tag name="KSO_WM_UNIT_TYPE" val="l_i"/>
  <p:tag name="KSO_WM_UNIT_INDEX" val="1_2"/>
  <p:tag name="KSO_WM_UNIT_ID" val="diagram160055_3*l_i*1_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15.xml><?xml version="1.0" encoding="utf-8"?>
<p:tagLst xmlns:p="http://schemas.openxmlformats.org/presentationml/2006/main">
  <p:tag name="KSO_WM_TEMPLATE_CATEGORY" val="diagram"/>
  <p:tag name="KSO_WM_TEMPLATE_INDEX" val="160055"/>
  <p:tag name="KSO_WM_UNIT_TYPE" val="l_h_f"/>
  <p:tag name="KSO_WM_UNIT_INDEX" val="1_2_1"/>
  <p:tag name="KSO_WM_UNIT_ID" val="diagram160055_3*l_h_f*1_2_1"/>
  <p:tag name="KSO_WM_UNIT_CLEAR" val="1"/>
  <p:tag name="KSO_WM_UNIT_LAYERLEVEL" val="1_1_1"/>
  <p:tag name="KSO_WM_UNIT_VALUE" val="81"/>
  <p:tag name="KSO_WM_UNIT_HIGHLIGHT" val="0"/>
  <p:tag name="KSO_WM_UNIT_COMPATIBLE" val="0"/>
  <p:tag name="KSO_WM_BEAUTIFY_FLAG" val="#wm#"/>
  <p:tag name="KSO_WM_TAG_VERSION" val="1.0"/>
  <p:tag name="KSO_WM_DIAGRAM_GROUP_CODE" val="l1-1"/>
  <p:tag name="KSO_WM_UNIT_PRESET_TEXT" val="Lorem ipsum dolor sit amet, consectetur adipisicing elit.Lorem ipsum dolor sit a"/>
  <p:tag name="KSO_WM_UNIT_TEXT_FILL_FORE_SCHEMECOLOR_INDEX" val="6"/>
  <p:tag name="KSO_WM_UNIT_TEXT_FILL_TYPE" val="1"/>
  <p:tag name="KSO_WM_UNIT_USESOURCEFORMAT_APPLY" val="0"/>
</p:tagLst>
</file>

<file path=ppt/tags/tag16.xml><?xml version="1.0" encoding="utf-8"?>
<p:tagLst xmlns:p="http://schemas.openxmlformats.org/presentationml/2006/main">
  <p:tag name="KSO_WM_TAG_VERSION" val="1.0"/>
  <p:tag name="KSO_WM_BEAUTIFY_FLAG" val="#wm#"/>
  <p:tag name="KSO_WM_UNIT_TYPE" val="i"/>
  <p:tag name="KSO_WM_UNIT_ID" val="diagram160055_3*i*10"/>
  <p:tag name="KSO_WM_TEMPLATE_CATEGORY" val="diagram"/>
  <p:tag name="KSO_WM_TEMPLATE_INDEX" val="160055"/>
  <p:tag name="KSO_WM_UNIT_INDEX" val="10"/>
</p:tagLst>
</file>

<file path=ppt/tags/tag17.xml><?xml version="1.0" encoding="utf-8"?>
<p:tagLst xmlns:p="http://schemas.openxmlformats.org/presentationml/2006/main">
  <p:tag name="KSO_WM_TEMPLATE_CATEGORY" val="diagram"/>
  <p:tag name="KSO_WM_TEMPLATE_INDEX" val="160055"/>
  <p:tag name="KSO_WM_UNIT_TYPE" val="l_i"/>
  <p:tag name="KSO_WM_UNIT_INDEX" val="1_3"/>
  <p:tag name="KSO_WM_UNIT_ID" val="diagram160055_3*l_i*1_3"/>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18.xml><?xml version="1.0" encoding="utf-8"?>
<p:tagLst xmlns:p="http://schemas.openxmlformats.org/presentationml/2006/main">
  <p:tag name="KSO_WM_TEMPLATE_CATEGORY" val="diagram"/>
  <p:tag name="KSO_WM_TEMPLATE_INDEX" val="160055"/>
  <p:tag name="KSO_WM_UNIT_TYPE" val="l_h_f"/>
  <p:tag name="KSO_WM_UNIT_INDEX" val="1_3_1"/>
  <p:tag name="KSO_WM_UNIT_ID" val="diagram160055_3*l_h_f*1_3_1"/>
  <p:tag name="KSO_WM_UNIT_CLEAR" val="1"/>
  <p:tag name="KSO_WM_UNIT_LAYERLEVEL" val="1_1_1"/>
  <p:tag name="KSO_WM_UNIT_VALUE" val="81"/>
  <p:tag name="KSO_WM_UNIT_HIGHLIGHT" val="0"/>
  <p:tag name="KSO_WM_UNIT_COMPATIBLE" val="0"/>
  <p:tag name="KSO_WM_BEAUTIFY_FLAG" val="#wm#"/>
  <p:tag name="KSO_WM_TAG_VERSION" val="1.0"/>
  <p:tag name="KSO_WM_DIAGRAM_GROUP_CODE" val="l1-1"/>
  <p:tag name="KSO_WM_UNIT_PRESET_TEXT" val="Lorem ipsum dolor sit amet, consectetur adipisicing elit.Lorem ipsum dolor sit a"/>
  <p:tag name="KSO_WM_UNIT_TEXT_FILL_FORE_SCHEMECOLOR_INDEX" val="7"/>
  <p:tag name="KSO_WM_UNIT_TEXT_FILL_TYPE" val="1"/>
  <p:tag name="KSO_WM_UNIT_USESOURCEFORMAT_APPLY" val="0"/>
</p:tagLst>
</file>

<file path=ppt/tags/tag2.xml><?xml version="1.0" encoding="utf-8"?>
<p:tagLst xmlns:p="http://schemas.openxmlformats.org/presentationml/2006/main">
  <p:tag name="KSO_WM_MEDIACOVER_FLAG" val="1"/>
  <p:tag name="KSO_WM_UNIT_MEDIACOVER_BTN_STATE" val="1"/>
  <p:tag name="KSO_WM_UNIT_MEDIACOVER_BTNRECT" val="7096*3944*737*737"/>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xml><?xml version="1.0" encoding="utf-8"?>
<p:tagLst xmlns:p="http://schemas.openxmlformats.org/presentationml/2006/main">
  <p:tag name="KSO_WM_UNIT_PLACING_PICTURE_USER_VIEWPORT" val="{&quot;height&quot;:8380,&quot;width&quot;:8380}"/>
</p:tagLst>
</file>

<file path=ppt/tags/tag4.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TAG_VERSION" val="1.0"/>
  <p:tag name="KSO_WM_BEAUTIFY_FLAG" val="#wm#"/>
  <p:tag name="KSO_WM_TEMPLATE_CATEGORY" val="diagram"/>
  <p:tag name="KSO_WM_TEMPLATE_INDEX" val="106"/>
  <p:tag name="KSO_WM_UNIT_TYPE" val="m_i"/>
  <p:tag name="KSO_WM_UNIT_INDEX" val="1_18"/>
  <p:tag name="KSO_WM_UNIT_ID" val="diagram106_1*m_i*1_18"/>
  <p:tag name="KSO_WM_UNIT_CLEAR" val="1"/>
  <p:tag name="KSO_WM_UNIT_LAYERLEVEL" val="1_1"/>
  <p:tag name="KSO_WM_DIAGRAM_GROUP_CODE" val="m1-1"/>
</p:tagLst>
</file>

<file path=ppt/tags/tag6.xml><?xml version="1.0" encoding="utf-8"?>
<p:tagLst xmlns:p="http://schemas.openxmlformats.org/presentationml/2006/main">
  <p:tag name="KSO_WM_TAG_VERSION" val="1.0"/>
  <p:tag name="KSO_WM_BEAUTIFY_FLAG" val="#wm#"/>
  <p:tag name="KSO_WM_TEMPLATE_CATEGORY" val="diagram"/>
  <p:tag name="KSO_WM_TEMPLATE_INDEX" val="106"/>
  <p:tag name="KSO_WM_UNIT_TYPE" val="m_i"/>
  <p:tag name="KSO_WM_UNIT_INDEX" val="1_18"/>
  <p:tag name="KSO_WM_UNIT_ID" val="diagram106_1*m_i*1_18"/>
  <p:tag name="KSO_WM_UNIT_CLEAR" val="1"/>
  <p:tag name="KSO_WM_UNIT_LAYERLEVEL" val="1_1"/>
  <p:tag name="KSO_WM_DIAGRAM_GROUP_CODE" val="m1-1"/>
</p:tagLst>
</file>

<file path=ppt/tags/tag7.xml><?xml version="1.0" encoding="utf-8"?>
<p:tagLst xmlns:p="http://schemas.openxmlformats.org/presentationml/2006/main">
  <p:tag name="KSO_WM_TAG_VERSION" val="1.0"/>
  <p:tag name="KSO_WM_BEAUTIFY_FLAG" val="#wm#"/>
  <p:tag name="KSO_WM_TEMPLATE_CATEGORY" val="diagram"/>
  <p:tag name="KSO_WM_TEMPLATE_INDEX" val="106"/>
  <p:tag name="KSO_WM_UNIT_TYPE" val="m_i"/>
  <p:tag name="KSO_WM_UNIT_INDEX" val="1_18"/>
  <p:tag name="KSO_WM_UNIT_ID" val="diagram106_1*m_i*1_18"/>
  <p:tag name="KSO_WM_UNIT_CLEAR" val="1"/>
  <p:tag name="KSO_WM_UNIT_LAYERLEVEL" val="1_1"/>
  <p:tag name="KSO_WM_DIAGRAM_GROUP_CODE" val="m1-1"/>
</p:tagLst>
</file>

<file path=ppt/tags/tag8.xml><?xml version="1.0" encoding="utf-8"?>
<p:tagLst xmlns:p="http://schemas.openxmlformats.org/presentationml/2006/main">
  <p:tag name="KSO_WM_TAG_VERSION" val="1.0"/>
  <p:tag name="KSO_WM_BEAUTIFY_FLAG" val="#wm#"/>
  <p:tag name="KSO_WM_TEMPLATE_CATEGORY" val="diagram"/>
  <p:tag name="KSO_WM_TEMPLATE_INDEX" val="106"/>
  <p:tag name="KSO_WM_UNIT_TYPE" val="m_i"/>
  <p:tag name="KSO_WM_UNIT_INDEX" val="1_18"/>
  <p:tag name="KSO_WM_UNIT_ID" val="diagram106_1*m_i*1_18"/>
  <p:tag name="KSO_WM_UNIT_CLEAR" val="1"/>
  <p:tag name="KSO_WM_UNIT_LAYERLEVEL" val="1_1"/>
  <p:tag name="KSO_WM_DIAGRAM_GROUP_CODE" val="m1-1"/>
</p:tagLst>
</file>

<file path=ppt/tags/tag9.xml><?xml version="1.0" encoding="utf-8"?>
<p:tagLst xmlns:p="http://schemas.openxmlformats.org/presentationml/2006/main">
  <p:tag name="KSO_WM_UNIT_PLACING_PICTURE_USER_VIEWPORT" val="{&quot;height&quot;:3420,&quot;width&quot;:60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微软雅黑"/>
        <a:ea typeface="Microsoft YaHei"/>
        <a:cs typeface=""/>
      </a:majorFont>
      <a:minorFont>
        <a:latin typeface="微软雅黑"/>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微软雅黑"/>
        <a:ea typeface="Microsoft YaHei"/>
        <a:cs typeface=""/>
      </a:majorFont>
      <a:minorFont>
        <a:latin typeface="微软雅黑"/>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85000"/>
          </a:schemeClr>
        </a:solidFill>
        <a:ln>
          <a:noFill/>
        </a:ln>
      </a:spPr>
      <a:bodyPr rtlCol="0" anchor="ctr"/>
      <a:lstStyle>
        <a:defPPr marL="0" marR="0" lvl="0" indent="0" algn="ctr" defTabSz="914400" rtl="0" eaLnBrk="1" fontAlgn="auto" latinLnBrk="0" hangingPunct="1">
          <a:lnSpc>
            <a:spcPct val="100000"/>
          </a:lnSpc>
          <a:spcBef>
            <a:spcPts val="0"/>
          </a:spcBef>
          <a:spcAft>
            <a:spcPts val="0"/>
          </a:spcAft>
          <a:buClrTx/>
          <a:buSzTx/>
          <a:buFontTx/>
          <a:buNone/>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微软雅黑"/>
        <a:ea typeface="Microsoft YaHei"/>
        <a:cs typeface=""/>
      </a:majorFont>
      <a:minorFont>
        <a:latin typeface="微软雅黑"/>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微软雅黑"/>
        <a:ea typeface="Microsoft YaHei"/>
        <a:cs typeface=""/>
      </a:majorFont>
      <a:minorFont>
        <a:latin typeface="微软雅黑"/>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5045</Words>
  <Application>WPS 演示</Application>
  <PresentationFormat>宽屏</PresentationFormat>
  <Paragraphs>526</Paragraphs>
  <Slides>56</Slides>
  <Notes>11</Notes>
  <HiddenSlides>0</HiddenSlides>
  <MMClips>0</MMClips>
  <ScaleCrop>false</ScaleCrop>
  <HeadingPairs>
    <vt:vector size="8" baseType="variant">
      <vt:variant>
        <vt:lpstr>已用的字体</vt:lpstr>
      </vt:variant>
      <vt:variant>
        <vt:i4>30</vt:i4>
      </vt:variant>
      <vt:variant>
        <vt:lpstr>主题</vt:lpstr>
      </vt:variant>
      <vt:variant>
        <vt:i4>5</vt:i4>
      </vt:variant>
      <vt:variant>
        <vt:lpstr>嵌入 OLE 服务器</vt:lpstr>
      </vt:variant>
      <vt:variant>
        <vt:i4>1</vt:i4>
      </vt:variant>
      <vt:variant>
        <vt:lpstr>幻灯片标题</vt:lpstr>
      </vt:variant>
      <vt:variant>
        <vt:i4>56</vt:i4>
      </vt:variant>
    </vt:vector>
  </HeadingPairs>
  <TitlesOfParts>
    <vt:vector size="92" baseType="lpstr">
      <vt:lpstr>Arial</vt:lpstr>
      <vt:lpstr>宋体</vt:lpstr>
      <vt:lpstr>Wingdings</vt:lpstr>
      <vt:lpstr>等线</vt:lpstr>
      <vt:lpstr>微软雅黑</vt:lpstr>
      <vt:lpstr>等线 Light</vt:lpstr>
      <vt:lpstr>Wingdings</vt:lpstr>
      <vt:lpstr>Arial</vt:lpstr>
      <vt:lpstr>楷体</vt:lpstr>
      <vt:lpstr>Helvetica</vt:lpstr>
      <vt:lpstr>mn-cs</vt:lpstr>
      <vt:lpstr>Segoe Print</vt:lpstr>
      <vt:lpstr>思源宋体</vt:lpstr>
      <vt:lpstr>方正兰亭粗黑简体</vt:lpstr>
      <vt:lpstr>黑体</vt:lpstr>
      <vt:lpstr>Times New Roman</vt:lpstr>
      <vt:lpstr>华文行楷</vt:lpstr>
      <vt:lpstr>隶书</vt:lpstr>
      <vt:lpstr>Arial Unicode MS</vt:lpstr>
      <vt:lpstr>Calibri</vt:lpstr>
      <vt:lpstr>方正兰亭黑_GBK</vt:lpstr>
      <vt:lpstr>Calibri</vt:lpstr>
      <vt:lpstr>Tahoma</vt:lpstr>
      <vt:lpstr>Arial Unicode MS</vt:lpstr>
      <vt:lpstr>Open Sans</vt:lpstr>
      <vt:lpstr>华文中宋</vt:lpstr>
      <vt:lpstr>Segoe UI Black</vt:lpstr>
      <vt:lpstr>Verdana</vt:lpstr>
      <vt:lpstr>方正苏新诗柳楷简体</vt:lpstr>
      <vt:lpstr>FZQingKeBenYueSongS-R-GB</vt:lpstr>
      <vt:lpstr>Office 主题​​</vt:lpstr>
      <vt:lpstr>2_Office 主题​​</vt:lpstr>
      <vt:lpstr>2_Office 主题</vt:lpstr>
      <vt:lpstr>1_Office 主题​​</vt:lpstr>
      <vt:lpstr>1_Office 主题</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Marshall Ailx</dc:creator>
  <cp:lastModifiedBy>一點小幸福</cp:lastModifiedBy>
  <cp:revision>1712</cp:revision>
  <dcterms:created xsi:type="dcterms:W3CDTF">2019-05-20T02:18:00Z</dcterms:created>
  <dcterms:modified xsi:type="dcterms:W3CDTF">2021-11-09T17:37:31Z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7FD9A64364914CE4BAD2B5E3AE69EC72</vt:lpwstr>
  </property>
  <property fmtid="{D5CDD505-2E9C-101B-9397-08002B2CF9AE}" pid="3" name="KSOProductBuildVer">
    <vt:lpwstr>2052-11.1.0.11045</vt:lpwstr>
  </property>
</Properties>
</file>